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5" r:id="rId13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41gN9DPnYT+XIIwy6s+GANvf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6EC6F764-7D6F-D382-81F6-2F88A3B80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e90731317_0_281:notes">
            <a:extLst>
              <a:ext uri="{FF2B5EF4-FFF2-40B4-BE49-F238E27FC236}">
                <a16:creationId xmlns:a16="http://schemas.microsoft.com/office/drawing/2014/main" id="{DF3C7463-9215-6626-0303-1C1ED750E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ee90731317_0_281:notes">
            <a:extLst>
              <a:ext uri="{FF2B5EF4-FFF2-40B4-BE49-F238E27FC236}">
                <a16:creationId xmlns:a16="http://schemas.microsoft.com/office/drawing/2014/main" id="{98E1AF78-A6E0-02A8-1DF1-DDFDFCE3D4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184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e90731317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ee9073131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e90731317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2ee9073131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e90731317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2ee90731317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e9073131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ee9073131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e9073131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ee9073131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e90731317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ee90731317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7567F62E-17EF-1D23-AC56-5D3E0CE31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e90731317_0_275:notes">
            <a:extLst>
              <a:ext uri="{FF2B5EF4-FFF2-40B4-BE49-F238E27FC236}">
                <a16:creationId xmlns:a16="http://schemas.microsoft.com/office/drawing/2014/main" id="{8E7FBF05-818D-C053-375C-795BF9494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ee90731317_0_275:notes">
            <a:extLst>
              <a:ext uri="{FF2B5EF4-FFF2-40B4-BE49-F238E27FC236}">
                <a16:creationId xmlns:a16="http://schemas.microsoft.com/office/drawing/2014/main" id="{937D6062-50DB-8A81-C2EF-910A47C579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326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e9073131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ee9073131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ee90731317_0_169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2ee90731317_0_169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2ee90731317_0_16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e90731317_0_195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2ee90731317_0_195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g2ee90731317_0_195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g2ee90731317_0_195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2ee90731317_0_19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ee90731317_0_201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g2ee90731317_0_20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90731317_0_204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g2ee90731317_0_204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2ee90731317_0_20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ee90731317_0_210"/>
          <p:cNvSpPr txBox="1">
            <a:spLocks noGrp="1"/>
          </p:cNvSpPr>
          <p:nvPr>
            <p:ph type="dt" idx="10"/>
          </p:nvPr>
        </p:nvSpPr>
        <p:spPr>
          <a:xfrm>
            <a:off x="6172200" y="5143500"/>
            <a:ext cx="2514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2ee90731317_0_210"/>
          <p:cNvSpPr txBox="1">
            <a:spLocks noGrp="1"/>
          </p:cNvSpPr>
          <p:nvPr>
            <p:ph type="ftr" idx="11"/>
          </p:nvPr>
        </p:nvSpPr>
        <p:spPr>
          <a:xfrm>
            <a:off x="457199" y="5143500"/>
            <a:ext cx="3352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2ee90731317_0_210"/>
          <p:cNvSpPr txBox="1">
            <a:spLocks noGrp="1"/>
          </p:cNvSpPr>
          <p:nvPr>
            <p:ph type="sldNum" idx="12"/>
          </p:nvPr>
        </p:nvSpPr>
        <p:spPr>
          <a:xfrm>
            <a:off x="3810000" y="5143500"/>
            <a:ext cx="1828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" name="Google Shape;21;g2ee90731317_0_210"/>
          <p:cNvSpPr txBox="1">
            <a:spLocks noGrp="1"/>
          </p:cNvSpPr>
          <p:nvPr>
            <p:ph type="title"/>
          </p:nvPr>
        </p:nvSpPr>
        <p:spPr>
          <a:xfrm>
            <a:off x="1793289" y="3643473"/>
            <a:ext cx="65124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ee90731317_0_210"/>
          <p:cNvSpPr txBox="1">
            <a:spLocks noGrp="1"/>
          </p:cNvSpPr>
          <p:nvPr>
            <p:ph type="body" idx="1"/>
          </p:nvPr>
        </p:nvSpPr>
        <p:spPr>
          <a:xfrm>
            <a:off x="1143000" y="609600"/>
            <a:ext cx="6400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719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●"/>
              <a:defRPr/>
            </a:lvl1pPr>
            <a:lvl2pPr marL="914400" lvl="1" indent="-37719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○"/>
              <a:defRPr/>
            </a:lvl2pPr>
            <a:lvl3pPr marL="1371600" lvl="2" indent="-377189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■"/>
              <a:defRPr/>
            </a:lvl3pPr>
            <a:lvl4pPr marL="1828800" lvl="3" indent="-377189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●"/>
              <a:defRPr/>
            </a:lvl4pPr>
            <a:lvl5pPr marL="2286000" lvl="4" indent="-377189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○"/>
              <a:defRPr/>
            </a:lvl5pPr>
            <a:lvl6pPr marL="2743200" lvl="5" indent="-377189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■"/>
              <a:defRPr/>
            </a:lvl6pPr>
            <a:lvl7pPr marL="3200400" lvl="6" indent="-377189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●"/>
              <a:defRPr/>
            </a:lvl7pPr>
            <a:lvl8pPr marL="3657600" lvl="7" indent="-37719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340"/>
              <a:buChar char="○"/>
              <a:defRPr/>
            </a:lvl8pPr>
            <a:lvl9pPr marL="4114800" lvl="8" indent="-377190" algn="l">
              <a:lnSpc>
                <a:spcPct val="115000"/>
              </a:lnSpc>
              <a:spcBef>
                <a:spcPts val="360"/>
              </a:spcBef>
              <a:spcAft>
                <a:spcPts val="300"/>
              </a:spcAft>
              <a:buSzPts val="234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ee90731317_0_20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e90731317_0_17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g2ee90731317_0_17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ee90731317_0_17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2ee90731317_0_17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2ee90731317_0_17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e90731317_0_18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ee90731317_0_18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2ee90731317_0_180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2ee90731317_0_18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ee90731317_0_18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2ee90731317_0_18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e90731317_0_188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g2ee90731317_0_188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g2ee90731317_0_18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ee90731317_0_192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g2ee90731317_0_19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e90731317_0_16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2ee90731317_0_16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2ee90731317_0_16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-125" y="1893600"/>
            <a:ext cx="91440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44"/>
              <a:buNone/>
            </a:pPr>
            <a:r>
              <a:rPr lang="en-IN" sz="2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2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44"/>
              <a:buNone/>
            </a:pP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354499" y="4779475"/>
            <a:ext cx="418506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900"/>
            </a:pPr>
            <a:r>
              <a:rPr lang="en-IN" sz="19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  <a:br>
              <a:rPr lang="en-IN" sz="1900" b="0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Shingarakhiya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Kishan (220002070)</a:t>
            </a:r>
            <a:endParaRPr sz="19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600" y="306000"/>
            <a:ext cx="1569899" cy="15698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1619672" y="3811927"/>
            <a:ext cx="5637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indent="0">
              <a:buSzPts val="5200"/>
            </a:pP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b="1" dirty="0">
                <a:solidFill>
                  <a:schemeClr val="tx1"/>
                </a:solidFill>
              </a:rPr>
              <a:t>AI-Base Travel Itinerary Planner</a:t>
            </a:r>
            <a:r>
              <a:rPr lang="en-IN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-75" y="2588226"/>
            <a:ext cx="9144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" y="3214675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None/>
            </a:pPr>
            <a:r>
              <a:rPr lang="en-IN"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 - VII</a:t>
            </a:r>
            <a:endParaRPr sz="4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67650" y="4779475"/>
            <a:ext cx="37551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900"/>
            </a:pPr>
            <a:r>
              <a:rPr lang="en-IN" sz="19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br>
              <a:rPr lang="en-IN" sz="1900" b="0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Ashvini Vaidya</a:t>
            </a:r>
            <a:endParaRPr sz="19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71" name="Google Shape;71;p1"/>
          <p:cNvCxnSpPr/>
          <p:nvPr/>
        </p:nvCxnSpPr>
        <p:spPr>
          <a:xfrm rot="10800000" flipH="1">
            <a:off x="531628" y="2464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8DF3FA77-C453-CC63-C56E-B180F3C2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e90731317_0_281">
            <a:extLst>
              <a:ext uri="{FF2B5EF4-FFF2-40B4-BE49-F238E27FC236}">
                <a16:creationId xmlns:a16="http://schemas.microsoft.com/office/drawing/2014/main" id="{489FE89A-3611-6FD5-3E8C-09A0A5E802F6}"/>
              </a:ext>
            </a:extLst>
          </p:cNvPr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Plans and Roadmap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g2ee90731317_0_281">
            <a:extLst>
              <a:ext uri="{FF2B5EF4-FFF2-40B4-BE49-F238E27FC236}">
                <a16:creationId xmlns:a16="http://schemas.microsoft.com/office/drawing/2014/main" id="{3F5B7D56-F259-025D-4F56-6A90799C8966}"/>
              </a:ext>
            </a:extLst>
          </p:cNvPr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6EA87B-27A3-6397-CF63-AF398C90C1C4}"/>
              </a:ext>
            </a:extLst>
          </p:cNvPr>
          <p:cNvSpPr txBox="1"/>
          <p:nvPr/>
        </p:nvSpPr>
        <p:spPr>
          <a:xfrm>
            <a:off x="455428" y="1108440"/>
            <a:ext cx="74966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Week 1–2: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gathering, architecture planning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Week 3–4: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Flask backend (OTP, APIs)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Week 5–6: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Admin Panel (React.js)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Week 7–8: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 UI (React Native + Firebase auth)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Week 9: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optimization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OpenRouteService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Week 10: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OTP login with Twilio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Week 11–12: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&amp; final deployment</a:t>
            </a:r>
          </a:p>
        </p:txBody>
      </p:sp>
    </p:spTree>
    <p:extLst>
      <p:ext uri="{BB962C8B-B14F-4D97-AF65-F5344CB8AC3E}">
        <p14:creationId xmlns:p14="http://schemas.microsoft.com/office/powerpoint/2010/main" val="211174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e90731317_0_287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" name="Google Shape;127;g2ee90731317_0_287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58B07-70E3-6383-B312-2A066CBBF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5428" y="1310818"/>
            <a:ext cx="82202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Built a cross-platform AI-powered travel planner.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Provides personalized, optimized, and secure itineraries.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Integrates chatbot, route optimization, and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Solves major issues of manual trip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Strong foundation for future smart tourism apps.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755576" y="1177313"/>
            <a:ext cx="7920900" cy="4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Objectives and Scope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 and Solutions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Diagrams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Implementation and Roadmap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Plans 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p2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e90731317_0_235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" name="Google Shape;85;g2ee90731317_0_235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006B76-A653-EF7A-4DE9-BE2A1D0ED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5428" y="1204881"/>
            <a:ext cx="735650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Travel Itinerary Planner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Developed as a mini-project (Semester VII, Computer Engineering)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Combines AI, route optimization, and mobile/web apps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Provides personalized itineraries &amp; travel assistance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main modules: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Admin Panel (Web): Manage places, hotels, history, virtual 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Mobile App: Trip planner, chatbot, route finder, hotel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e90731317_0_299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g2ee90731317_0_299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9FBA45-76B7-8635-3C5E-4495D0D0F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3000" y="1244525"/>
            <a:ext cx="783740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Current travel apps are fragmented (separate apps for maps, hotels,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and itineraries).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This project integrates all features in one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Admin Panel: Adds/updates tourist data, hotels, history, and 360°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destinations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AI chatbot assistance Optimized route planning with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OpenRouteService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OTP-based secure login using Twilio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Backend powered by Flask + Firebase for real-time updates.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e90731317_0_241"/>
          <p:cNvSpPr txBox="1">
            <a:spLocks noGrp="1"/>
          </p:cNvSpPr>
          <p:nvPr>
            <p:ph type="body" idx="1"/>
          </p:nvPr>
        </p:nvSpPr>
        <p:spPr>
          <a:xfrm>
            <a:off x="455428" y="1128584"/>
            <a:ext cx="8221048" cy="424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80010" indent="0">
              <a:buNone/>
            </a:pP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AI-powered personalized itineraries.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 tourist spots, hotels, and optimized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OTP login for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history, hotels, and virtual tours.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 a user-friendly mobile experience.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" indent="0">
              <a:buNone/>
            </a:pP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 (Web): </a:t>
            </a: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and update tourist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App (Mobile): </a:t>
            </a: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destinations, get AI chatbot assistance, and plan trips.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real-time travel planning and optimized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both </a:t>
            </a:r>
            <a:r>
              <a:rPr lang="en-IN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travelers</a:t>
            </a: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administrators.</a:t>
            </a:r>
          </a:p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2ee90731317_0_241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and Scope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g2ee90731317_0_241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e90731317_0_261"/>
          <p:cNvSpPr txBox="1">
            <a:spLocks noGrp="1"/>
          </p:cNvSpPr>
          <p:nvPr>
            <p:ph type="body" idx="1"/>
          </p:nvPr>
        </p:nvSpPr>
        <p:spPr>
          <a:xfrm>
            <a:off x="337751" y="1134523"/>
            <a:ext cx="8338725" cy="424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80010" indent="0"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trip planning lacks personalization.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apps do not provide AI-based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 (traffic, weather) missing in current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concerns with OTP authentication.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" indent="0"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chatbot integration for personalized trip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routing via 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OpenRouteService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Dijkstra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 login using Twilio API ensures secure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for real-time data &amp; cloud sync.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platform combining maps, hotels, history, and tours.</a:t>
            </a:r>
          </a:p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2ee90731317_0_261"/>
          <p:cNvSpPr txBox="1"/>
          <p:nvPr/>
        </p:nvSpPr>
        <p:spPr>
          <a:xfrm>
            <a:off x="403000" y="304800"/>
            <a:ext cx="87411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Solutions</a:t>
            </a:r>
            <a:endParaRPr sz="3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g2ee90731317_0_261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e90731317_0_275"/>
          <p:cNvSpPr txBox="1">
            <a:spLocks noGrp="1"/>
          </p:cNvSpPr>
          <p:nvPr>
            <p:ph type="body" idx="1"/>
          </p:nvPr>
        </p:nvSpPr>
        <p:spPr>
          <a:xfrm>
            <a:off x="455428" y="1161535"/>
            <a:ext cx="2436053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Class Diagram:</a:t>
            </a:r>
          </a:p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2ee90731317_0_275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g2ee90731317_0_275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drawing">
            <a:extLst>
              <a:ext uri="{FF2B5EF4-FFF2-40B4-BE49-F238E27FC236}">
                <a16:creationId xmlns:a16="http://schemas.microsoft.com/office/drawing/2014/main" id="{91CCC596-907C-6B7F-36B9-F98FD1ACA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4" y="1877637"/>
            <a:ext cx="4104476" cy="3417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9221F-6F47-ADA0-326F-337C5382E229}"/>
              </a:ext>
            </a:extLst>
          </p:cNvPr>
          <p:cNvSpPr txBox="1"/>
          <p:nvPr/>
        </p:nvSpPr>
        <p:spPr>
          <a:xfrm>
            <a:off x="5012725" y="1216220"/>
            <a:ext cx="4572000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Activity Diagram:</a:t>
            </a:r>
          </a:p>
        </p:txBody>
      </p:sp>
      <p:pic>
        <p:nvPicPr>
          <p:cNvPr id="5" name="drawing">
            <a:extLst>
              <a:ext uri="{FF2B5EF4-FFF2-40B4-BE49-F238E27FC236}">
                <a16:creationId xmlns:a16="http://schemas.microsoft.com/office/drawing/2014/main" id="{680610E4-366D-B58E-B271-8F8C657CC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52" y="1814033"/>
            <a:ext cx="2600453" cy="37896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F1665E95-A75F-6E50-28C5-0F1CA0D6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e90731317_0_275">
            <a:extLst>
              <a:ext uri="{FF2B5EF4-FFF2-40B4-BE49-F238E27FC236}">
                <a16:creationId xmlns:a16="http://schemas.microsoft.com/office/drawing/2014/main" id="{9E43642E-D2B5-7CA4-E53E-BD2D1A594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428" y="1161535"/>
            <a:ext cx="2436053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Use Case Diagram:</a:t>
            </a:r>
          </a:p>
          <a:p>
            <a:pPr marL="0" lvl="0" indent="0" algn="l" rtl="0">
              <a:lnSpc>
                <a:spcPct val="115000"/>
              </a:lnSpc>
              <a:spcBef>
                <a:spcPts val="744"/>
              </a:spcBef>
              <a:spcAft>
                <a:spcPts val="0"/>
              </a:spcAft>
              <a:buSzPts val="234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2ee90731317_0_275">
            <a:extLst>
              <a:ext uri="{FF2B5EF4-FFF2-40B4-BE49-F238E27FC236}">
                <a16:creationId xmlns:a16="http://schemas.microsoft.com/office/drawing/2014/main" id="{9ABC9812-AC73-6A2B-A9B0-1711A1F78672}"/>
              </a:ext>
            </a:extLst>
          </p:cNvPr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g2ee90731317_0_275">
            <a:extLst>
              <a:ext uri="{FF2B5EF4-FFF2-40B4-BE49-F238E27FC236}">
                <a16:creationId xmlns:a16="http://schemas.microsoft.com/office/drawing/2014/main" id="{A501142A-8EF5-BC69-65F8-E530FFB86259}"/>
              </a:ext>
            </a:extLst>
          </p:cNvPr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drawing">
            <a:extLst>
              <a:ext uri="{FF2B5EF4-FFF2-40B4-BE49-F238E27FC236}">
                <a16:creationId xmlns:a16="http://schemas.microsoft.com/office/drawing/2014/main" id="{71C9B0C3-3FFA-576E-2649-1C25F01EF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035" y="2354691"/>
            <a:ext cx="8287265" cy="17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6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e90731317_0_281"/>
          <p:cNvSpPr txBox="1"/>
          <p:nvPr/>
        </p:nvSpPr>
        <p:spPr>
          <a:xfrm>
            <a:off x="403000" y="304800"/>
            <a:ext cx="8741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Plans and Roadmap</a:t>
            </a:r>
            <a:endParaRPr sz="3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g2ee90731317_0_281"/>
          <p:cNvCxnSpPr/>
          <p:nvPr/>
        </p:nvCxnSpPr>
        <p:spPr>
          <a:xfrm rot="10800000" flipH="1">
            <a:off x="455428" y="940874"/>
            <a:ext cx="8165700" cy="31800"/>
          </a:xfrm>
          <a:prstGeom prst="straightConnector1">
            <a:avLst/>
          </a:prstGeom>
          <a:noFill/>
          <a:ln w="571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C17FD4-1F7F-9D32-A80D-DF0603F38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5428" y="1109745"/>
            <a:ext cx="665840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Add offline mode (cached maps &amp; itineraries).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Extend support to iOS &amp; desktop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Real-time traffic &amp; weather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Budget-based itinerary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Multi-language support for global travelers.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AI to auto-update plans if attractions are closed.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Group/social trip planning with collaboration.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On-screen Show (16:10)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</vt:lpstr>
      <vt:lpstr>Times New Roman</vt:lpstr>
      <vt:lpstr>Simple Light</vt:lpstr>
      <vt:lpstr>Department of Computer Engineering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jenish parmar</cp:lastModifiedBy>
  <cp:revision>1</cp:revision>
  <dcterms:created xsi:type="dcterms:W3CDTF">2021-08-09T09:56:38Z</dcterms:created>
  <dcterms:modified xsi:type="dcterms:W3CDTF">2025-09-28T18:24:54Z</dcterms:modified>
</cp:coreProperties>
</file>