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71" r:id="rId10"/>
    <p:sldId id="272" r:id="rId11"/>
    <p:sldId id="273" r:id="rId12"/>
    <p:sldId id="262" r:id="rId13"/>
    <p:sldId id="278" r:id="rId14"/>
    <p:sldId id="291" r:id="rId15"/>
    <p:sldId id="274" r:id="rId16"/>
    <p:sldId id="275" r:id="rId17"/>
    <p:sldId id="276" r:id="rId18"/>
    <p:sldId id="279" r:id="rId19"/>
    <p:sldId id="264" r:id="rId20"/>
    <p:sldId id="280" r:id="rId21"/>
    <p:sldId id="263" r:id="rId22"/>
    <p:sldId id="277" r:id="rId23"/>
    <p:sldId id="265" r:id="rId24"/>
    <p:sldId id="281" r:id="rId25"/>
    <p:sldId id="266" r:id="rId26"/>
    <p:sldId id="283" r:id="rId27"/>
    <p:sldId id="282" r:id="rId28"/>
    <p:sldId id="284" r:id="rId29"/>
    <p:sldId id="267" r:id="rId30"/>
    <p:sldId id="285" r:id="rId31"/>
    <p:sldId id="286" r:id="rId32"/>
    <p:sldId id="287" r:id="rId33"/>
    <p:sldId id="268" r:id="rId34"/>
    <p:sldId id="288" r:id="rId35"/>
    <p:sldId id="290" r:id="rId36"/>
    <p:sldId id="28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E904AA-1F4B-4874-8F15-0C242D2E2D18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8AA6D7-34D8-4EFC-833D-D9D7841CA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47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AA6D7-34D8-4EFC-833D-D9D7841CA9A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145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AA6D7-34D8-4EFC-833D-D9D7841CA9A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0916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AA6D7-34D8-4EFC-833D-D9D7841CA9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41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0788A1-38F9-C4D5-1A15-142694B0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CEC909-A468-5C6C-3F8A-DE5295173D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311EEC-F890-D062-285A-808AE6216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BA794-9446-C40C-1D95-FBB9ED1E83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AA6D7-34D8-4EFC-833D-D9D7841CA9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951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AA6D7-34D8-4EFC-833D-D9D7841CA9A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19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8AA6D7-34D8-4EFC-833D-D9D7841CA9A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8038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3A4-784B-4216-96DF-6943396AB74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8259-D9A1-4369-9F79-034A623A8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694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3A4-784B-4216-96DF-6943396AB74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8259-D9A1-4369-9F79-034A623A8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633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3A4-784B-4216-96DF-6943396AB74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8259-D9A1-4369-9F79-034A623A8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39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3A4-784B-4216-96DF-6943396AB74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8259-D9A1-4369-9F79-034A623A8B9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5703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3A4-784B-4216-96DF-6943396AB74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8259-D9A1-4369-9F79-034A623A8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906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3A4-784B-4216-96DF-6943396AB74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8259-D9A1-4369-9F79-034A623A8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8759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3A4-784B-4216-96DF-6943396AB74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8259-D9A1-4369-9F79-034A623A8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317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3A4-784B-4216-96DF-6943396AB74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8259-D9A1-4369-9F79-034A623A8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20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3A4-784B-4216-96DF-6943396AB74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8259-D9A1-4369-9F79-034A623A8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33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3A4-784B-4216-96DF-6943396AB74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8259-D9A1-4369-9F79-034A623A8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086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3A4-784B-4216-96DF-6943396AB74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8259-D9A1-4369-9F79-034A623A8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7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3A4-784B-4216-96DF-6943396AB74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8259-D9A1-4369-9F79-034A623A8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89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3A4-784B-4216-96DF-6943396AB74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8259-D9A1-4369-9F79-034A623A8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58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3A4-784B-4216-96DF-6943396AB74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8259-D9A1-4369-9F79-034A623A8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827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3A4-784B-4216-96DF-6943396AB74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8259-D9A1-4369-9F79-034A623A8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92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3A4-784B-4216-96DF-6943396AB74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8259-D9A1-4369-9F79-034A623A8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63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253A4-784B-4216-96DF-6943396AB74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C8259-D9A1-4369-9F79-034A623A8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05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253A4-784B-4216-96DF-6943396AB746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FC8259-D9A1-4369-9F79-034A623A8B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396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eb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5498D-558A-5D3E-3B20-9F39B5515A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1: Language Preliminaries – .NET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649AE-F8CF-72BA-F432-AADB422E37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Comprehensive Coverage of .NET Fundamentals</a:t>
            </a:r>
          </a:p>
        </p:txBody>
      </p:sp>
    </p:spTree>
    <p:extLst>
      <p:ext uri="{BB962C8B-B14F-4D97-AF65-F5344CB8AC3E}">
        <p14:creationId xmlns:p14="http://schemas.microsoft.com/office/powerpoint/2010/main" val="285579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0B32-37D3-4FEC-9862-AF9F3BC72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Functions and Methods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67A0B-919C-A61C-4BDA-D43B660A8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1" dirty="0"/>
          </a:p>
          <a:p>
            <a:r>
              <a:rPr lang="en-US" b="1" dirty="0"/>
              <a:t>Definition:</a:t>
            </a:r>
          </a:p>
          <a:p>
            <a:pPr lvl="1"/>
            <a:r>
              <a:rPr lang="en-US" dirty="0"/>
              <a:t>Reusable blocks of code to perform tasks.</a:t>
            </a:r>
          </a:p>
          <a:p>
            <a:r>
              <a:rPr lang="en-US" b="1" dirty="0"/>
              <a:t>Types: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Void</a:t>
            </a:r>
            <a:r>
              <a:rPr lang="en-US" dirty="0"/>
              <a:t>: No return value.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With Return Type</a:t>
            </a:r>
            <a:r>
              <a:rPr lang="en-US" dirty="0"/>
              <a:t>: Returns a value.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Parameters</a:t>
            </a:r>
            <a:r>
              <a:rPr lang="en-US" dirty="0"/>
              <a:t>: Pass data to methods.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E6B278-E8CD-54E5-5D09-03246E5A46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5594" y="2710821"/>
            <a:ext cx="3600953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744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2EFE6-569B-E9B5-08F2-6F4CE957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Jump Statements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F4732D6-C77E-A846-F15F-70394C5B67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2620192"/>
            <a:ext cx="6535876" cy="2646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break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Exits a loop or switch case.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Skips the current iteration.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goto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Jumps to a labeled statement.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Exits a method and optionally returns a value.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41F4CB-8F8A-229A-740E-3AF2ABB6F0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7453" y="1881180"/>
            <a:ext cx="4039164" cy="4124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307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B86E-DCA1-AA01-C6F2-22A49163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9FAAD3-D77E-DEC5-6C96-F9155BCE72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6" y="2270576"/>
            <a:ext cx="6213146" cy="3346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US" b="1" dirty="0"/>
              <a:t>Classes and Objects</a:t>
            </a:r>
          </a:p>
          <a:p>
            <a:pPr marL="0" indent="0">
              <a:buNone/>
            </a:pPr>
            <a:r>
              <a:rPr lang="en-US" b="1" dirty="0"/>
              <a:t>What is a Class?</a:t>
            </a:r>
          </a:p>
          <a:p>
            <a:pPr lvl="1"/>
            <a:r>
              <a:rPr lang="en-US" dirty="0"/>
              <a:t>A class is a blueprint for creating objects.</a:t>
            </a:r>
          </a:p>
          <a:p>
            <a:pPr lvl="1"/>
            <a:r>
              <a:rPr lang="en-US" dirty="0"/>
              <a:t>It defines </a:t>
            </a:r>
            <a:r>
              <a:rPr lang="en-US" b="1" dirty="0"/>
              <a:t>properties</a:t>
            </a:r>
            <a:r>
              <a:rPr lang="en-US" dirty="0"/>
              <a:t> (attributes) and </a:t>
            </a:r>
            <a:r>
              <a:rPr lang="en-US" b="1" dirty="0"/>
              <a:t>methods</a:t>
            </a:r>
            <a:r>
              <a:rPr lang="en-US" dirty="0"/>
              <a:t> (behavior).</a:t>
            </a:r>
          </a:p>
          <a:p>
            <a:pPr marL="0" indent="0">
              <a:buNone/>
            </a:pPr>
            <a:r>
              <a:rPr lang="en-US" b="1" dirty="0"/>
              <a:t>What is an Object?</a:t>
            </a:r>
          </a:p>
          <a:p>
            <a:pPr lvl="1"/>
            <a:r>
              <a:rPr lang="en-US" dirty="0"/>
              <a:t>An object is an instance of a class.</a:t>
            </a:r>
          </a:p>
          <a:p>
            <a:pPr lvl="1"/>
            <a:r>
              <a:rPr lang="en-US" dirty="0"/>
              <a:t>It represents a specific entity defined by the class.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4962A3-892C-E261-8032-6E03CBE31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4273" y="2052143"/>
            <a:ext cx="5051832" cy="3782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08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FB86E-DCA1-AA01-C6F2-22A491634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Features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E756CB-8B70-A5A6-DC1A-2F73D1DB7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301" y="2096345"/>
            <a:ext cx="9104243" cy="423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91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EDA0-5A0D-7337-FB92-3AA6ABCF5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2302B-3B95-3896-31AE-4E02FEB1C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Programming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03CC17-356F-34DE-2491-8F0194B77C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6" y="1878706"/>
            <a:ext cx="6213146" cy="41298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Encapsulation</a:t>
            </a:r>
          </a:p>
          <a:p>
            <a:pPr lvl="1"/>
            <a:r>
              <a:rPr lang="en-US" b="1" dirty="0"/>
              <a:t>Definition:</a:t>
            </a:r>
          </a:p>
          <a:p>
            <a:pPr lvl="2"/>
            <a:r>
              <a:rPr lang="en-US" dirty="0"/>
              <a:t>Encapsulation bundles data and methods and restricts access using properties or access modifiers.</a:t>
            </a:r>
          </a:p>
          <a:p>
            <a:pPr lvl="2"/>
            <a:endParaRPr lang="en-US" sz="2000" dirty="0"/>
          </a:p>
          <a:p>
            <a:r>
              <a:rPr lang="en-US" b="1" dirty="0"/>
              <a:t>Inheritance</a:t>
            </a:r>
          </a:p>
          <a:p>
            <a:pPr lvl="1"/>
            <a:r>
              <a:rPr lang="en-US" b="1" dirty="0"/>
              <a:t>Definition:</a:t>
            </a:r>
          </a:p>
          <a:p>
            <a:pPr lvl="2"/>
            <a:r>
              <a:rPr lang="en-US" dirty="0"/>
              <a:t>Inheritance allows a derived class to acquire the properties and behaviors of a base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C63727-FB38-6CDF-0C68-003E6679D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934" y="1795637"/>
            <a:ext cx="4270679" cy="297719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0A9F69-01EE-C7CC-4E5D-9A40380B15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0934" y="4841212"/>
            <a:ext cx="4778666" cy="1718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313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671B-761A-5CED-5173-276179601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995" y="519953"/>
            <a:ext cx="4426040" cy="5351929"/>
          </a:xfrm>
        </p:spPr>
        <p:txBody>
          <a:bodyPr>
            <a:normAutofit/>
          </a:bodyPr>
          <a:lstStyle/>
          <a:p>
            <a:r>
              <a:rPr lang="en-US" b="1" dirty="0"/>
              <a:t>Polymorphism (Method Overriding)</a:t>
            </a:r>
          </a:p>
          <a:p>
            <a:pPr lvl="1"/>
            <a:r>
              <a:rPr lang="en-US" b="1" dirty="0"/>
              <a:t>Definition:</a:t>
            </a:r>
          </a:p>
          <a:p>
            <a:pPr lvl="2"/>
            <a:r>
              <a:rPr lang="en-US" dirty="0"/>
              <a:t>Polymorphism enables dynamic behavior using overriding.</a:t>
            </a:r>
          </a:p>
          <a:p>
            <a:pPr lvl="2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Polymorphism (Method Overloading)</a:t>
            </a:r>
          </a:p>
          <a:p>
            <a:pPr lvl="1"/>
            <a:r>
              <a:rPr lang="en-US" b="1" dirty="0"/>
              <a:t>Definition:</a:t>
            </a:r>
          </a:p>
          <a:p>
            <a:pPr lvl="1"/>
            <a:r>
              <a:rPr lang="en-US" dirty="0"/>
              <a:t>Overloading allows methods with the same name but different parameters.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2EC1C0-8D82-2D9A-513B-33149ABFC0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9835" y="519953"/>
            <a:ext cx="6783576" cy="23397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920141-3F3B-80B0-09B2-4290700C4F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835" y="3429000"/>
            <a:ext cx="6580094" cy="1428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5079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1A81A-723A-987D-0A3B-A83B6F709A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571" y="457200"/>
            <a:ext cx="4913264" cy="5423647"/>
          </a:xfrm>
        </p:spPr>
        <p:txBody>
          <a:bodyPr>
            <a:normAutofit/>
          </a:bodyPr>
          <a:lstStyle/>
          <a:p>
            <a:r>
              <a:rPr lang="en-US" b="1" dirty="0"/>
              <a:t>Abstraction</a:t>
            </a:r>
          </a:p>
          <a:p>
            <a:pPr lvl="1"/>
            <a:r>
              <a:rPr lang="en-US" b="1" dirty="0"/>
              <a:t>Definition:</a:t>
            </a:r>
          </a:p>
          <a:p>
            <a:pPr lvl="2"/>
            <a:r>
              <a:rPr lang="en-US" dirty="0"/>
              <a:t>Abstraction hides implementation details, exposing only essential features.</a:t>
            </a:r>
          </a:p>
          <a:p>
            <a:endParaRPr lang="en-US" dirty="0"/>
          </a:p>
          <a:p>
            <a:r>
              <a:rPr lang="en-US" b="1" dirty="0"/>
              <a:t>Interfaces</a:t>
            </a:r>
          </a:p>
          <a:p>
            <a:pPr lvl="1"/>
            <a:r>
              <a:rPr lang="en-US" b="1" dirty="0"/>
              <a:t>Definition:</a:t>
            </a:r>
          </a:p>
          <a:p>
            <a:pPr lvl="2"/>
            <a:r>
              <a:rPr lang="en-US" dirty="0"/>
              <a:t>Interfaces define a contract for classes to implement.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D85705-775B-A936-1954-B1949CD7A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059" y="416859"/>
            <a:ext cx="6156880" cy="20963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2E665-DF08-992E-769B-B266AC905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059" y="3429000"/>
            <a:ext cx="5325036" cy="212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7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EEBA7-6CDB-9640-4C78-978AE000E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5888" y="632011"/>
            <a:ext cx="7245842" cy="5987449"/>
          </a:xfrm>
        </p:spPr>
        <p:txBody>
          <a:bodyPr>
            <a:normAutofit/>
          </a:bodyPr>
          <a:lstStyle/>
          <a:p>
            <a:r>
              <a:rPr lang="en-US" dirty="0"/>
              <a:t>Static Members</a:t>
            </a:r>
          </a:p>
          <a:p>
            <a:pPr lvl="1"/>
            <a:r>
              <a:rPr lang="en-US" sz="1600" dirty="0"/>
              <a:t>Static Members belong to the type (class) rather than an instance of the class.</a:t>
            </a:r>
          </a:p>
          <a:p>
            <a:pPr lvl="1"/>
            <a:r>
              <a:rPr lang="en-US" sz="1600" dirty="0"/>
              <a:t>Can be accessed using the class name directly, without creating an object of the class.</a:t>
            </a:r>
          </a:p>
          <a:p>
            <a:pPr lvl="1"/>
            <a:r>
              <a:rPr lang="en-US" sz="1600" dirty="0"/>
              <a:t>Static members are shared across all instances of the class.</a:t>
            </a:r>
          </a:p>
          <a:p>
            <a:pPr marL="457200" lvl="1" indent="0">
              <a:buNone/>
            </a:pPr>
            <a:r>
              <a:rPr lang="en-US" sz="1600" dirty="0"/>
              <a:t>Types of Static Members:</a:t>
            </a:r>
          </a:p>
          <a:p>
            <a:pPr marL="457200" lvl="1" indent="0">
              <a:buNone/>
            </a:pPr>
            <a:r>
              <a:rPr lang="en-US" sz="1600" dirty="0"/>
              <a:t>Static Fields:</a:t>
            </a:r>
          </a:p>
          <a:p>
            <a:pPr marL="457200" lvl="1" indent="0">
              <a:buNone/>
            </a:pPr>
            <a:r>
              <a:rPr lang="en-US" sz="1600" dirty="0"/>
              <a:t>Shared across all instances, retains values for the type.</a:t>
            </a:r>
          </a:p>
          <a:p>
            <a:pPr marL="457200" lvl="1" indent="0">
              <a:buNone/>
            </a:pPr>
            <a:r>
              <a:rPr lang="en-US" sz="1600" dirty="0"/>
              <a:t>Static Methods: 	</a:t>
            </a:r>
          </a:p>
          <a:p>
            <a:pPr marL="457200" lvl="1" indent="0">
              <a:buNone/>
            </a:pPr>
            <a:r>
              <a:rPr lang="en-US" sz="1600" dirty="0"/>
              <a:t>Can only access static fields and methods directly.</a:t>
            </a:r>
          </a:p>
          <a:p>
            <a:pPr marL="457200" lvl="1" indent="0">
              <a:buNone/>
            </a:pPr>
            <a:r>
              <a:rPr lang="en-US" sz="1600" dirty="0"/>
              <a:t>Static Properties: </a:t>
            </a:r>
          </a:p>
          <a:p>
            <a:pPr marL="457200" lvl="1" indent="0">
              <a:buNone/>
            </a:pPr>
            <a:r>
              <a:rPr lang="en-US" sz="1600" dirty="0"/>
              <a:t>Provide encapsulated access to static fields.</a:t>
            </a:r>
          </a:p>
          <a:p>
            <a:pPr marL="457200" lvl="1" indent="0">
              <a:buNone/>
            </a:pPr>
            <a:r>
              <a:rPr lang="en-US" sz="1600" dirty="0"/>
              <a:t>Static Constructors: Used to initialize static data; runs only once, when the type is first accessed.</a:t>
            </a:r>
          </a:p>
          <a:p>
            <a:pPr marL="457200" lvl="1" indent="0">
              <a:buNone/>
            </a:pPr>
            <a:endParaRPr 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94DC6A-AACF-9EEA-1214-851A9AE80122}"/>
              </a:ext>
            </a:extLst>
          </p:cNvPr>
          <p:cNvSpPr txBox="1"/>
          <p:nvPr/>
        </p:nvSpPr>
        <p:spPr>
          <a:xfrm>
            <a:off x="8855765" y="23655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83C391B-4DF4-5745-E531-1A141FC4C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2460" y="632011"/>
            <a:ext cx="4280452" cy="5457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04565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6F67B-BFC7-087A-8994-88690AB84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682" y="555498"/>
            <a:ext cx="6008467" cy="5278771"/>
          </a:xfrm>
        </p:spPr>
        <p:txBody>
          <a:bodyPr>
            <a:normAutofit/>
          </a:bodyPr>
          <a:lstStyle/>
          <a:p>
            <a:r>
              <a:rPr lang="en-US" sz="2800" dirty="0"/>
              <a:t>Access Modifiers</a:t>
            </a:r>
          </a:p>
          <a:p>
            <a:pPr marL="457200" lvl="1" indent="0">
              <a:buNone/>
            </a:pPr>
            <a:r>
              <a:rPr lang="en-US" dirty="0"/>
              <a:t>Access modifiers define the accessibility of class members:</a:t>
            </a:r>
          </a:p>
          <a:p>
            <a:pPr lvl="1"/>
            <a:r>
              <a:rPr lang="en-US" dirty="0"/>
              <a:t>public: Accessible from anywhere.</a:t>
            </a:r>
          </a:p>
          <a:p>
            <a:pPr lvl="1"/>
            <a:r>
              <a:rPr lang="en-US" dirty="0"/>
              <a:t>private: Accessible only within the containing class.</a:t>
            </a:r>
          </a:p>
          <a:p>
            <a:pPr lvl="1"/>
            <a:r>
              <a:rPr lang="en-US" dirty="0"/>
              <a:t>protected: Accessible within the containing class and derived classes.</a:t>
            </a:r>
          </a:p>
          <a:p>
            <a:pPr lvl="1"/>
            <a:r>
              <a:rPr lang="en-US" dirty="0"/>
              <a:t>internal: Accessible within the same assembly.</a:t>
            </a:r>
          </a:p>
          <a:p>
            <a:pPr lvl="1"/>
            <a:r>
              <a:rPr lang="en-US" dirty="0"/>
              <a:t>protected internal: Accessible within the same assembly and derived classes.</a:t>
            </a:r>
          </a:p>
          <a:p>
            <a:pPr lvl="1"/>
            <a:r>
              <a:rPr lang="en-US" dirty="0"/>
              <a:t>private protected: Accessible within the same class and derived classes in the same assembly.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50D4A-3EA4-4AFB-BEEE-970C875C6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4149" y="700161"/>
            <a:ext cx="5364502" cy="4989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230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5AD94-EA49-80C4-4E2B-71353E08E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Generics and Collections</a:t>
            </a:r>
            <a:endParaRPr lang="en-US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D7947C1-42A5-7A9F-2A4D-99E2E3354E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6705" y="1811023"/>
            <a:ext cx="6500748" cy="4411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/>
              <a:t>Generics</a:t>
            </a:r>
          </a:p>
          <a:p>
            <a:pPr lvl="1"/>
            <a:r>
              <a:rPr lang="en-US" b="1" dirty="0"/>
              <a:t>Definition</a:t>
            </a:r>
            <a:r>
              <a:rPr lang="en-US" dirty="0"/>
              <a:t>: Generics allow you to define type-safe and reusable classes, methods, and interfaces.</a:t>
            </a:r>
          </a:p>
          <a:p>
            <a:pPr lvl="1"/>
            <a:r>
              <a:rPr lang="en-US" dirty="0"/>
              <a:t>Avoids runtime errors by enforcing compile-time type checking.</a:t>
            </a:r>
          </a:p>
          <a:p>
            <a:pPr lvl="1"/>
            <a:r>
              <a:rPr lang="en-US" dirty="0"/>
              <a:t>Enables creating collections, methods, and classes that work with any data type.</a:t>
            </a:r>
          </a:p>
          <a:p>
            <a:pPr lvl="1"/>
            <a:endParaRPr lang="en-US" altLang="en-US" sz="2200" dirty="0"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Type-safe collections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List&lt;T&gt;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3B114A-6C89-0880-8893-51694213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4371" y="2608538"/>
            <a:ext cx="5413514" cy="2893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81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874BA-B92D-5FFE-618B-C6C175EC6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308" y="383356"/>
            <a:ext cx="10353761" cy="1326321"/>
          </a:xfrm>
        </p:spPr>
        <p:txBody>
          <a:bodyPr/>
          <a:lstStyle/>
          <a:p>
            <a:pPr algn="l"/>
            <a:r>
              <a:rPr lang="en-US" dirty="0"/>
              <a:t>What is .NET Framework?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0D1367-F632-ACAD-C4EB-B302D90E5D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1308" y="1518094"/>
            <a:ext cx="11390033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.NET is a virtual machine for compiling and executing programs written in multiple languages like C# and VB.NET.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building form-based, web-based applications, and web services.</a:t>
            </a:r>
          </a:p>
          <a:p>
            <a:pPr marL="457200" lvl="1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Portability,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management,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security, and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open-source contributions.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84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553B3-395A-4BDC-7C9A-06BB627B5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Generics and Collections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B58A1-F0AF-FA23-1A3C-ADDE81991D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5785179" cy="4433945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Collections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 Collections are used to store, manage, and manipulate data more efficiently.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Collections: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000" dirty="0"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Generic Collections (Type-Safe):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List&lt;T&gt;: Dynamic arrays.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Dictionary&lt;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TKey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TValue&gt;: Key-value pairs.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Non-Generic Collections: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ArrayList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Stores heterogeneous data.</a:t>
            </a:r>
          </a:p>
          <a:p>
            <a:pPr marL="1371600" lvl="3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Hashtable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Stores key-value pairs (not type-safe).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A4FC3-749A-B0C1-10CE-29DAFCD6F7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733" y="2005495"/>
            <a:ext cx="5488876" cy="3944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18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524B-37DF-2230-1A3A-C9CB2789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Delegates and Events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3ABD8-FF47-7031-28F9-AD09160FB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059" y="1458849"/>
            <a:ext cx="6023718" cy="49618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b="1" dirty="0"/>
              <a:t>Delegates</a:t>
            </a:r>
            <a:r>
              <a:rPr lang="en-US" sz="1400" dirty="0"/>
              <a:t>: </a:t>
            </a:r>
          </a:p>
          <a:p>
            <a:pPr lvl="1"/>
            <a:r>
              <a:rPr lang="en-US" sz="1400" b="1" dirty="0"/>
              <a:t>Definition:</a:t>
            </a:r>
          </a:p>
          <a:p>
            <a:pPr lvl="2"/>
            <a:r>
              <a:rPr lang="en-US" sz="1400" dirty="0"/>
              <a:t>Delegates are type-safe function pointers in C#.</a:t>
            </a:r>
          </a:p>
          <a:p>
            <a:pPr lvl="2"/>
            <a:r>
              <a:rPr lang="en-US" sz="1400" dirty="0"/>
              <a:t>They allow methods to be assigned to variables and passed as parameters.</a:t>
            </a:r>
            <a:endParaRPr lang="en-US" sz="1400" b="1" dirty="0"/>
          </a:p>
          <a:p>
            <a:pPr lvl="1"/>
            <a:r>
              <a:rPr lang="en-US" sz="1400" b="1" dirty="0"/>
              <a:t>Features:</a:t>
            </a:r>
          </a:p>
          <a:p>
            <a:pPr lvl="2">
              <a:buFont typeface="+mj-lt"/>
              <a:buAutoNum type="arabicPeriod"/>
            </a:pPr>
            <a:r>
              <a:rPr lang="en-US" sz="1400" dirty="0"/>
              <a:t>Can point to methods with a matching signature.</a:t>
            </a:r>
          </a:p>
          <a:p>
            <a:pPr lvl="2">
              <a:buFont typeface="+mj-lt"/>
              <a:buAutoNum type="arabicPeriod"/>
            </a:pPr>
            <a:r>
              <a:rPr lang="en-US" sz="1400" dirty="0"/>
              <a:t>Support multicasting (pointing to multiple methods).</a:t>
            </a:r>
          </a:p>
          <a:p>
            <a:pPr lvl="2">
              <a:buFont typeface="+mj-lt"/>
              <a:buAutoNum type="arabicPeriod"/>
            </a:pPr>
            <a:r>
              <a:rPr lang="en-US" sz="1400" dirty="0"/>
              <a:t>Enable callback mechanisms.</a:t>
            </a:r>
          </a:p>
          <a:p>
            <a:pPr lvl="1"/>
            <a:r>
              <a:rPr lang="en-US" sz="1400" b="1" dirty="0"/>
              <a:t>Why Use Delegates?</a:t>
            </a:r>
          </a:p>
          <a:p>
            <a:pPr lvl="2"/>
            <a:r>
              <a:rPr lang="en-US" sz="1400" b="1" dirty="0"/>
              <a:t>Decoupling</a:t>
            </a:r>
            <a:r>
              <a:rPr lang="en-US" sz="1400" dirty="0"/>
              <a:t>: Reduce tight coupling between components.</a:t>
            </a:r>
          </a:p>
          <a:p>
            <a:pPr lvl="2"/>
            <a:r>
              <a:rPr lang="en-US" sz="1400" b="1" dirty="0"/>
              <a:t>Callback Mechanisms</a:t>
            </a:r>
            <a:r>
              <a:rPr lang="en-US" sz="1400" dirty="0"/>
              <a:t>: Allow passing behavior as parameters.</a:t>
            </a:r>
          </a:p>
          <a:p>
            <a:pPr lvl="2"/>
            <a:r>
              <a:rPr lang="en-US" sz="1400" b="1" dirty="0"/>
              <a:t>Multicasting</a:t>
            </a:r>
            <a:r>
              <a:rPr lang="en-US" sz="1400" dirty="0"/>
              <a:t>: Call multiple methods using one delegate instance.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87359-5B31-BF12-F94C-35C5C22CB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1777" y="2105740"/>
            <a:ext cx="5119111" cy="2816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84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524B-37DF-2230-1A3A-C9CB2789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Delegates and Events</a:t>
            </a:r>
            <a:br>
              <a:rPr lang="en-US" b="1" dirty="0"/>
            </a:b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01EFB-4EAC-DA01-3C7D-1A77E29966E4}"/>
              </a:ext>
            </a:extLst>
          </p:cNvPr>
          <p:cNvSpPr txBox="1"/>
          <p:nvPr/>
        </p:nvSpPr>
        <p:spPr>
          <a:xfrm>
            <a:off x="765871" y="1445696"/>
            <a:ext cx="550572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b="1" dirty="0"/>
              <a:t>Events </a:t>
            </a:r>
          </a:p>
          <a:p>
            <a:pPr lvl="1"/>
            <a:r>
              <a:rPr lang="en-US" b="1" dirty="0"/>
              <a:t>Definition:</a:t>
            </a:r>
          </a:p>
          <a:p>
            <a:pPr lvl="2"/>
            <a:r>
              <a:rPr lang="en-US" dirty="0"/>
              <a:t>Events are special delegates used to notify other components about changes or actions.</a:t>
            </a:r>
          </a:p>
          <a:p>
            <a:pPr lvl="2"/>
            <a:r>
              <a:rPr lang="en-US" dirty="0"/>
              <a:t>They follow the </a:t>
            </a:r>
            <a:r>
              <a:rPr lang="en-US" b="1" dirty="0"/>
              <a:t>Publisher-Subscriber Pattern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Partial Classes: Enable splitting class definitions across multiple files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Key Points:</a:t>
            </a:r>
          </a:p>
          <a:p>
            <a:pPr lvl="1"/>
            <a:r>
              <a:rPr lang="en-US" dirty="0"/>
              <a:t>	Events are declared using the event keyword.</a:t>
            </a:r>
          </a:p>
          <a:p>
            <a:pPr lvl="1"/>
            <a:r>
              <a:rPr lang="en-US" dirty="0"/>
              <a:t>	Only the publisher can trigger the event.</a:t>
            </a:r>
          </a:p>
          <a:p>
            <a:pPr lvl="1"/>
            <a:r>
              <a:rPr lang="en-US" dirty="0"/>
              <a:t>	Events can use any delegate type.</a:t>
            </a:r>
            <a:endParaRPr lang="en-US" b="1" dirty="0"/>
          </a:p>
          <a:p>
            <a:pPr lvl="1"/>
            <a:r>
              <a:rPr lang="en-US" b="1" dirty="0"/>
              <a:t>Workflow: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Publisher raises the event.</a:t>
            </a:r>
          </a:p>
          <a:p>
            <a:pPr lvl="2">
              <a:buFont typeface="+mj-lt"/>
              <a:buAutoNum type="arabicPeriod"/>
            </a:pPr>
            <a:r>
              <a:rPr lang="en-US" dirty="0"/>
              <a:t>Subscribers handle the event.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A345E5-1C68-6A93-8F8A-EAC67EBC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8580" y="1791830"/>
            <a:ext cx="4498976" cy="43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285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58C6F-05A6-52EF-79D8-07CBE08A1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Operations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5A152-35DC-5A63-F084-736D54766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519" y="2318830"/>
            <a:ext cx="5420481" cy="1267002"/>
          </a:xfrm>
          <a:prstGeom prst="rect">
            <a:avLst/>
          </a:prstGeo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BC2BF1B-0A9C-07B1-C4CE-EBAEEF3E86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17443" y="2080860"/>
            <a:ext cx="601317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File I/O?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File Input/Output (I/O) involves performing operations to read data from and write data to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Storing data for long-term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Processing text or binary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Classes (from System.IO):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File: Static methods for file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FileInfo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Instance methods for file operations.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StreamReader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reading and writing text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files.BinaryReader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BinaryWriter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For binary file operations.</a:t>
            </a:r>
          </a:p>
        </p:txBody>
      </p:sp>
    </p:spTree>
    <p:extLst>
      <p:ext uri="{BB962C8B-B14F-4D97-AF65-F5344CB8AC3E}">
        <p14:creationId xmlns:p14="http://schemas.microsoft.com/office/powerpoint/2010/main" val="3156014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AFDA-021B-6D26-8172-9166959EF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I/O Operations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6BE761-324D-D689-A3BE-C6C98C6DC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247" y="2273760"/>
            <a:ext cx="5750492" cy="36498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040ED6-1A09-0581-07F4-16CA94D17B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818" y="2273760"/>
            <a:ext cx="5015948" cy="442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796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02953-6D43-6374-1D37-392B653D7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and 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93836-F4BE-0C8B-6AF6-7276C02AA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258" y="1854727"/>
            <a:ext cx="6761359" cy="4625586"/>
          </a:xfrm>
        </p:spPr>
        <p:txBody>
          <a:bodyPr>
            <a:normAutofit fontScale="85000" lnSpcReduction="10000"/>
          </a:bodyPr>
          <a:lstStyle/>
          <a:p>
            <a:r>
              <a:rPr lang="en-US" b="1" dirty="0"/>
              <a:t>What is LINQ?</a:t>
            </a:r>
          </a:p>
          <a:p>
            <a:pPr lvl="1"/>
            <a:r>
              <a:rPr lang="en-US" b="1" dirty="0"/>
              <a:t>Definition:</a:t>
            </a:r>
          </a:p>
          <a:p>
            <a:pPr lvl="1"/>
            <a:r>
              <a:rPr lang="en-US" dirty="0"/>
              <a:t>LINQ (</a:t>
            </a:r>
            <a:r>
              <a:rPr lang="en-US" i="1" dirty="0"/>
              <a:t>Language Integrated Query</a:t>
            </a:r>
            <a:r>
              <a:rPr lang="en-US" dirty="0"/>
              <a:t>) provides a consistent way to query data from various sources like collections, databases, and XML.</a:t>
            </a:r>
          </a:p>
          <a:p>
            <a:pPr lvl="1"/>
            <a:r>
              <a:rPr lang="en-US" dirty="0"/>
              <a:t>Integrated directly into C#, allowing queries to be written directly in the language.</a:t>
            </a:r>
          </a:p>
          <a:p>
            <a:pPr lvl="1"/>
            <a:endParaRPr lang="en-US" dirty="0"/>
          </a:p>
          <a:p>
            <a:r>
              <a:rPr lang="en-US" b="1" dirty="0"/>
              <a:t>Advantages: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Type Safety</a:t>
            </a:r>
            <a:r>
              <a:rPr lang="en-US" dirty="0"/>
              <a:t>: Ensures compile-time checking of queries.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Consistency</a:t>
            </a:r>
            <a:r>
              <a:rPr lang="en-US" dirty="0"/>
              <a:t>: Same syntax for querying different data sources.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Readability</a:t>
            </a:r>
            <a:r>
              <a:rPr lang="en-US" dirty="0"/>
              <a:t>: Makes code concise and easy to understand.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87018A-B097-C495-71EC-0BCCEA824E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454" y="2540623"/>
            <a:ext cx="4628546" cy="2913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4949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2B4A-7C3B-57A1-5CF4-5082C6C7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and 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C4A50-601F-003F-1B01-58514D81D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6749275" cy="3695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 What are Lambda Expressions?</a:t>
            </a:r>
          </a:p>
          <a:p>
            <a:pPr lvl="1"/>
            <a:r>
              <a:rPr lang="en-US" dirty="0"/>
              <a:t>Definition:</a:t>
            </a:r>
          </a:p>
          <a:p>
            <a:pPr lvl="1"/>
            <a:r>
              <a:rPr lang="en-US" dirty="0"/>
              <a:t>Lambda expressions are concise, inline functions.</a:t>
            </a:r>
          </a:p>
          <a:p>
            <a:pPr lvl="1"/>
            <a:r>
              <a:rPr lang="en-US" dirty="0"/>
              <a:t>Syntax: (parameters) =&gt; expression.</a:t>
            </a:r>
          </a:p>
          <a:p>
            <a:endParaRPr lang="en-US" dirty="0"/>
          </a:p>
          <a:p>
            <a:r>
              <a:rPr lang="en-US" dirty="0"/>
              <a:t>Advantages:</a:t>
            </a:r>
          </a:p>
          <a:p>
            <a:r>
              <a:rPr lang="en-US" dirty="0"/>
              <a:t>Simplifies anonymous functions.</a:t>
            </a:r>
          </a:p>
          <a:p>
            <a:r>
              <a:rPr lang="en-US" dirty="0"/>
              <a:t>Used extensively with LINQ for short, clear queries.</a:t>
            </a:r>
          </a:p>
          <a:p>
            <a:r>
              <a:rPr lang="en-US" dirty="0"/>
              <a:t>Eliminates the need for separate method definitions.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EF6FB4-5D4F-22C6-57DC-DAA0AE19D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550" y="2096064"/>
            <a:ext cx="5064407" cy="2746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708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8CFBB-91A8-E33E-1EF3-CA11EC06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and Lambda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657CD-3FD3-65ED-C966-755F45C6C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LINQ Query Syntax vs. Method Syntax</a:t>
            </a:r>
          </a:p>
          <a:p>
            <a:r>
              <a:rPr lang="en-US" dirty="0"/>
              <a:t>Query Syntax:</a:t>
            </a:r>
          </a:p>
          <a:p>
            <a:pPr lvl="1"/>
            <a:r>
              <a:rPr lang="en-US" dirty="0"/>
              <a:t>Similar to SQL.</a:t>
            </a:r>
          </a:p>
          <a:p>
            <a:pPr lvl="1"/>
            <a:r>
              <a:rPr lang="en-US" dirty="0"/>
              <a:t>Easier to understand for DB </a:t>
            </a:r>
            <a:r>
              <a:rPr lang="en-US" dirty="0" err="1"/>
              <a:t>devs</a:t>
            </a:r>
            <a:r>
              <a:rPr lang="en-US" dirty="0"/>
              <a:t> 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Method Syntax:</a:t>
            </a:r>
          </a:p>
          <a:p>
            <a:pPr lvl="1"/>
            <a:r>
              <a:rPr lang="en-US" dirty="0"/>
              <a:t>Uses extension methods like Where, Select, </a:t>
            </a:r>
            <a:r>
              <a:rPr lang="en-US" dirty="0" err="1"/>
              <a:t>etc.Code</a:t>
            </a:r>
            <a:r>
              <a:rPr lang="en-US" dirty="0"/>
              <a:t> Example: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93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5295723-B5FE-9E7A-6EC1-CF54F7D666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944" y="516003"/>
            <a:ext cx="5624892" cy="20240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805E0A-4917-B94C-6244-8B282AD570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0739" y="1139817"/>
            <a:ext cx="5781261" cy="45783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058C27-5E90-A43C-EA68-70FD5C2AA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943" y="3609215"/>
            <a:ext cx="5551054" cy="201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9543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ABFA-E2CF-825A-658A-0168C85A0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F46381-C7ED-6942-ABA2-7AD770AE1D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951292"/>
            <a:ext cx="5993901" cy="39846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What is Exception Handling?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Mechanism to handle runtime errors, ensuring the program doesn’t crash abruptly.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Enables developers to address unexpected situations gracefully.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Benefits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Improves program reliability and stability.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Simplifies debugging and maintenance.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49AAAE-038D-0442-22BE-9BD7E234C1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3" r="10918"/>
          <a:stretch/>
        </p:blipFill>
        <p:spPr>
          <a:xfrm>
            <a:off x="6907696" y="1951292"/>
            <a:ext cx="4816277" cy="378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46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51C95-6B81-B5C0-5A4E-D07003FC8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9531104" cy="672445"/>
          </a:xfrm>
        </p:spPr>
        <p:txBody>
          <a:bodyPr/>
          <a:lstStyle/>
          <a:p>
            <a:pPr algn="l"/>
            <a:r>
              <a:rPr lang="en-US" dirty="0"/>
              <a:t>Advantages of .NET Framework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D88E5D-6E3F-2F8B-2581-CD0281E11E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6" y="1576471"/>
            <a:ext cx="8446543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Management (via Garbage Collection).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Common Type System (CTS): Enables language interoperability.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Extensive Class Library: Provides pre-built reusable components.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compatibility,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reliability, and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portability. </a:t>
            </a:r>
          </a:p>
        </p:txBody>
      </p:sp>
    </p:spTree>
    <p:extLst>
      <p:ext uri="{BB962C8B-B14F-4D97-AF65-F5344CB8AC3E}">
        <p14:creationId xmlns:p14="http://schemas.microsoft.com/office/powerpoint/2010/main" val="25993948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FB4DF-BF89-B04D-CBEC-6799C3392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44A7063-B492-6642-9F63-FC05F3907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5307034"/>
              </p:ext>
            </p:extLst>
          </p:nvPr>
        </p:nvGraphicFramePr>
        <p:xfrm>
          <a:off x="914400" y="2754630"/>
          <a:ext cx="10353674" cy="2377440"/>
        </p:xfrm>
        <a:graphic>
          <a:graphicData uri="http://schemas.openxmlformats.org/drawingml/2006/table">
            <a:tbl>
              <a:tblPr/>
              <a:tblGrid>
                <a:gridCol w="1918252">
                  <a:extLst>
                    <a:ext uri="{9D8B030D-6E8A-4147-A177-3AD203B41FA5}">
                      <a16:colId xmlns:a16="http://schemas.microsoft.com/office/drawing/2014/main" val="3926110105"/>
                    </a:ext>
                  </a:extLst>
                </a:gridCol>
                <a:gridCol w="8435422">
                  <a:extLst>
                    <a:ext uri="{9D8B030D-6E8A-4147-A177-3AD203B41FA5}">
                      <a16:colId xmlns:a16="http://schemas.microsoft.com/office/drawing/2014/main" val="315738354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b="1" dirty="0"/>
                        <a:t>Keyword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Purpose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76526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Wraps the code that may cause an exception.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690051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catch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Handles exceptions thrown in the try block.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568251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finally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Executes cleanup code, whether or not an exception occurred.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28561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throw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Re-throws an exception to the calling method or indicates an exception explicitly.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955344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5E17D80-F4C4-266D-F26A-CD212BD37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95" y="2254912"/>
            <a:ext cx="454643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Exception Handling Constructs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B63B00-AA1F-4D01-1C2C-4C0BB9A4BA27}"/>
              </a:ext>
            </a:extLst>
          </p:cNvPr>
          <p:cNvSpPr txBox="1"/>
          <p:nvPr/>
        </p:nvSpPr>
        <p:spPr>
          <a:xfrm>
            <a:off x="679897" y="5667370"/>
            <a:ext cx="105876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Code execution → Exception occurs → Try block → Catch block → Finally block → Exit program.</a:t>
            </a:r>
          </a:p>
        </p:txBody>
      </p:sp>
    </p:spTree>
    <p:extLst>
      <p:ext uri="{BB962C8B-B14F-4D97-AF65-F5344CB8AC3E}">
        <p14:creationId xmlns:p14="http://schemas.microsoft.com/office/powerpoint/2010/main" val="1360942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B5EDFF-BE65-F4AD-30FE-E4A879BC0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72" y="1224245"/>
            <a:ext cx="5457928" cy="40905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72CDEB-14BF-1C2F-C9DF-AB7286FA05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253564"/>
            <a:ext cx="5969153" cy="406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137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BD883-3177-324C-60A3-B8ACF732E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154885-FD78-834E-104B-7224FD95AF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4608706"/>
              </p:ext>
            </p:extLst>
          </p:nvPr>
        </p:nvGraphicFramePr>
        <p:xfrm>
          <a:off x="914400" y="2708910"/>
          <a:ext cx="10353674" cy="2468880"/>
        </p:xfrm>
        <a:graphic>
          <a:graphicData uri="http://schemas.openxmlformats.org/drawingml/2006/table">
            <a:tbl>
              <a:tblPr/>
              <a:tblGrid>
                <a:gridCol w="5176837">
                  <a:extLst>
                    <a:ext uri="{9D8B030D-6E8A-4147-A177-3AD203B41FA5}">
                      <a16:colId xmlns:a16="http://schemas.microsoft.com/office/drawing/2014/main" val="2088808206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188240013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Exception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Description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643801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 err="1"/>
                        <a:t>System.Exception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Base class for all exceptions.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1382135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System.NullReferenceException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Thrown when accessing a null object.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502406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System.IndexOutOfRangeException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Thrown when accessing an invalid index in arrays or collections.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773731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System.DivideByZeroException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Thrown when dividing a number by zero.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10754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System.IO.IOException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Thrown for input/output errors.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570603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1FC39D49-EB8C-9307-D706-802E3CCF3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95" y="2280255"/>
            <a:ext cx="265989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 of Exceptions</a:t>
            </a:r>
          </a:p>
        </p:txBody>
      </p:sp>
    </p:spTree>
    <p:extLst>
      <p:ext uri="{BB962C8B-B14F-4D97-AF65-F5344CB8AC3E}">
        <p14:creationId xmlns:p14="http://schemas.microsoft.com/office/powerpoint/2010/main" val="775677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1841A-24D2-0677-A0E1-558099159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5E3372-84C2-D2DC-F32A-D4B3661427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195" y="1827706"/>
            <a:ext cx="7067327" cy="4543275"/>
          </a:xfrm>
        </p:spPr>
        <p:txBody>
          <a:bodyPr>
            <a:normAutofit/>
          </a:bodyPr>
          <a:lstStyle/>
          <a:p>
            <a:r>
              <a:rPr lang="en-US" b="1" dirty="0"/>
              <a:t>What is Asynchronous Programming?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Definition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programming model that allows a program to perform other tasks while waiting for long-running operations to complete.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Frees up the main thread to handle other work, improving responsiveness and efficiency.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Benefits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Non-blocking code execution.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Efficient use of system resources.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Improves application responsiveness (e.g., UI apps).</a:t>
            </a:r>
          </a:p>
        </p:txBody>
      </p:sp>
    </p:spTree>
    <p:extLst>
      <p:ext uri="{BB962C8B-B14F-4D97-AF65-F5344CB8AC3E}">
        <p14:creationId xmlns:p14="http://schemas.microsoft.com/office/powerpoint/2010/main" val="39068405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27C49-F510-3B5D-B2BC-5A3A3D327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13E7C6B-C057-4F8B-F36F-12C4FBC625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0456540"/>
              </p:ext>
            </p:extLst>
          </p:nvPr>
        </p:nvGraphicFramePr>
        <p:xfrm>
          <a:off x="914400" y="2754630"/>
          <a:ext cx="10353674" cy="2377440"/>
        </p:xfrm>
        <a:graphic>
          <a:graphicData uri="http://schemas.openxmlformats.org/drawingml/2006/table">
            <a:tbl>
              <a:tblPr/>
              <a:tblGrid>
                <a:gridCol w="5176837">
                  <a:extLst>
                    <a:ext uri="{9D8B030D-6E8A-4147-A177-3AD203B41FA5}">
                      <a16:colId xmlns:a16="http://schemas.microsoft.com/office/drawing/2014/main" val="3689687372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1669660092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b="1"/>
                        <a:t>Keyword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Purpose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098301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async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Marks a method as asynchronous.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23963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 dirty="0"/>
                        <a:t>await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Suspends the execution of an async method until the awaited task completes.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204725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Represents an asynchronous operation.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55413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1800"/>
                        <a:t>Task&lt;T&gt;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Represents an asynchronous operation that returns a value of type 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193629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B901633A-14F7-3B5A-AD3A-35DE2BC9A2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3795" y="2215154"/>
            <a:ext cx="60902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Constructs for Asynchronous Programming</a:t>
            </a:r>
          </a:p>
        </p:txBody>
      </p:sp>
    </p:spTree>
    <p:extLst>
      <p:ext uri="{BB962C8B-B14F-4D97-AF65-F5344CB8AC3E}">
        <p14:creationId xmlns:p14="http://schemas.microsoft.com/office/powerpoint/2010/main" val="8074610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535029-834D-9EC9-3DC6-10623C6B54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9190" y="766422"/>
            <a:ext cx="4701010" cy="532515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070B7E-F52D-6EF7-3DB3-649C316FB5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0219" y="896768"/>
            <a:ext cx="5868746" cy="5064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156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690C9-801B-A311-3E97-6675B89A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Programming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0836837-181E-193B-3167-ED4248FEAA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1755638"/>
              </p:ext>
            </p:extLst>
          </p:nvPr>
        </p:nvGraphicFramePr>
        <p:xfrm>
          <a:off x="914400" y="3211830"/>
          <a:ext cx="10353674" cy="1463040"/>
        </p:xfrm>
        <a:graphic>
          <a:graphicData uri="http://schemas.openxmlformats.org/drawingml/2006/table">
            <a:tbl>
              <a:tblPr/>
              <a:tblGrid>
                <a:gridCol w="5176837">
                  <a:extLst>
                    <a:ext uri="{9D8B030D-6E8A-4147-A177-3AD203B41FA5}">
                      <a16:colId xmlns:a16="http://schemas.microsoft.com/office/drawing/2014/main" val="3121412659"/>
                    </a:ext>
                  </a:extLst>
                </a:gridCol>
                <a:gridCol w="5176837">
                  <a:extLst>
                    <a:ext uri="{9D8B030D-6E8A-4147-A177-3AD203B41FA5}">
                      <a16:colId xmlns:a16="http://schemas.microsoft.com/office/drawing/2014/main" val="41348597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1800" b="1" dirty="0"/>
                        <a:t>Synchronous</a:t>
                      </a:r>
                      <a:endParaRPr lang="en-US" sz="1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/>
                        <a:t>Asynchronous</a:t>
                      </a:r>
                      <a:endParaRPr lang="en-US" sz="1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295699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Executes tasks one after another (blocking).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Allows tasks to run concurrently.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6293102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/>
                        <a:t>May block the UI thread in applications.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Keeps the UI responsive and efficient.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989913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sz="1800" dirty="0"/>
                        <a:t>Example: Reading a file line by line.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Example: Fetching data from an API.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046969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9F1AD950-3229-2B1B-E19E-ECE43E17C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926" y="2783175"/>
            <a:ext cx="404161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Synchronous vs Asynchronous</a:t>
            </a:r>
          </a:p>
        </p:txBody>
      </p:sp>
    </p:spTree>
    <p:extLst>
      <p:ext uri="{BB962C8B-B14F-4D97-AF65-F5344CB8AC3E}">
        <p14:creationId xmlns:p14="http://schemas.microsoft.com/office/powerpoint/2010/main" val="462180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93FEB-E2D1-B927-EDBA-383C1105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Components of .NET Framework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9E3AD5-88AA-074E-7089-8F458E9EB6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863552"/>
            <a:ext cx="8651546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CLR (Common Language Runtime)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Manages memory, thread execution, and code execution.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Converts MSIL (Intermediate Language) to native machine code via JIT compilation.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FCL (Framework Class Library)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rich library of reusable classes and methods.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1600" dirty="0"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Base/ Application: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5AAE91-C8A3-3EAA-C825-A8E87A60E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702" y="3595247"/>
            <a:ext cx="5477639" cy="2810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818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FAD7E-CC8C-64C2-D809-7040E9C08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Compilation and Execution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1B088-C0A8-19B9-C665-96D2C2220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Stages of Code Execution</a:t>
            </a:r>
          </a:p>
          <a:p>
            <a:pPr lvl="1"/>
            <a:r>
              <a:rPr lang="en-US" b="1" dirty="0"/>
              <a:t>Compilation</a:t>
            </a:r>
            <a:r>
              <a:rPr lang="en-US" dirty="0"/>
              <a:t>: Source code → MSIL.</a:t>
            </a:r>
          </a:p>
          <a:p>
            <a:pPr lvl="1"/>
            <a:r>
              <a:rPr lang="en-US" b="1" dirty="0"/>
              <a:t>Runtime Execution</a:t>
            </a:r>
            <a:r>
              <a:rPr lang="en-US" dirty="0"/>
              <a:t>: MSIL → Native code via JIT.</a:t>
            </a:r>
          </a:p>
          <a:p>
            <a:r>
              <a:rPr lang="en-US" b="1" dirty="0"/>
              <a:t>Managed vs. Unmanaged Code</a:t>
            </a:r>
          </a:p>
          <a:p>
            <a:pPr lvl="1"/>
            <a:r>
              <a:rPr lang="en-US" b="1" dirty="0"/>
              <a:t>Managed Code</a:t>
            </a:r>
            <a:r>
              <a:rPr lang="en-US" dirty="0"/>
              <a:t>: Controlled by CLR (e.g., C#, VB.NET).</a:t>
            </a:r>
          </a:p>
          <a:p>
            <a:pPr lvl="1"/>
            <a:r>
              <a:rPr lang="en-US" b="1" dirty="0"/>
              <a:t>Unmanaged Code</a:t>
            </a:r>
            <a:r>
              <a:rPr lang="en-US" dirty="0"/>
              <a:t>: Outside CLR control (e.g., Win32 API).</a:t>
            </a:r>
          </a:p>
          <a:p>
            <a:r>
              <a:rPr lang="en-US" dirty="0"/>
              <a:t> (C# code →Language  Compiler → IL → JIT → Native Code).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0198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B64CF-F027-1A8A-6034-8B93A940C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Constructs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ECBB1A-3486-C076-09E1-684584B27C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789197"/>
            <a:ext cx="9442008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Types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Data types specify the type of data that variables can store.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Categories: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 Types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actual values.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float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Reference Types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lang="en-US" altLang="en-US" sz="2200" dirty="0"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memory references.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object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arrays.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BC6E34-8825-FCFB-EC28-74595FD73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881" y="3066918"/>
            <a:ext cx="5144025" cy="13263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730C16-536F-92D1-D822-2DD03CB4F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3881" y="4543570"/>
            <a:ext cx="4195482" cy="17048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A55322-28E5-1860-3839-C0258C394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881" y="6248400"/>
            <a:ext cx="4195481" cy="268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783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EBED5-FFCA-37C4-B1D1-1AD318036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Variables &amp;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sz="3600" b="1" dirty="0"/>
              <a:t>Conditional Statements</a:t>
            </a:r>
            <a:br>
              <a:rPr lang="en-US" b="1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176D51-0B59-6DAB-09BD-79B454861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8321" y="2149918"/>
            <a:ext cx="3953427" cy="533474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C35B5AA0-D80A-9419-4EE3-5706FA6DEA1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525" y="1627648"/>
            <a:ext cx="11000299" cy="4771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200" b="1" dirty="0"/>
              <a:t>Variables:</a:t>
            </a:r>
            <a:br>
              <a:rPr lang="en-US" sz="2200" b="1" dirty="0"/>
            </a:br>
            <a:r>
              <a:rPr lang="en-US" sz="2200" b="1" dirty="0"/>
              <a:t>	</a:t>
            </a:r>
            <a:r>
              <a:rPr lang="en-US" sz="1800" dirty="0"/>
              <a:t>A variable is a named storage for data.</a:t>
            </a:r>
            <a:endParaRPr lang="en-US" altLang="en-US" sz="2200" b="1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Rules: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begin with a letter or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_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Case-sensitive.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Cannot use keywords as names.</a:t>
            </a:r>
            <a:endParaRPr lang="en-US" sz="2000" b="1" dirty="0"/>
          </a:p>
          <a:p>
            <a:pPr marL="0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b="1" dirty="0"/>
              <a:t>Conditional Statements:</a:t>
            </a:r>
          </a:p>
          <a:p>
            <a:pPr lvl="1"/>
            <a:r>
              <a:rPr lang="en-US" sz="1600" dirty="0"/>
              <a:t>Control the flow of execution based on conditions.</a:t>
            </a:r>
          </a:p>
          <a:p>
            <a:pPr marL="0" indent="0">
              <a:buNone/>
            </a:pPr>
            <a:r>
              <a:rPr lang="en-US" sz="1800" b="1" dirty="0"/>
              <a:t>Types:</a:t>
            </a:r>
          </a:p>
          <a:p>
            <a:pPr lvl="1">
              <a:buFont typeface="+mj-lt"/>
              <a:buAutoNum type="arabicPeriod"/>
            </a:pPr>
            <a:r>
              <a:rPr lang="en-US" sz="1600" b="1" dirty="0"/>
              <a:t>if-else</a:t>
            </a:r>
            <a:r>
              <a:rPr lang="en-US" sz="1600" dirty="0"/>
              <a:t>: Executes code blocks based on conditions.</a:t>
            </a:r>
          </a:p>
          <a:p>
            <a:pPr lvl="1">
              <a:buFont typeface="+mj-lt"/>
              <a:buAutoNum type="arabicPeriod"/>
            </a:pPr>
            <a:r>
              <a:rPr lang="en-US" sz="1600" b="1" dirty="0"/>
              <a:t>switch</a:t>
            </a:r>
            <a:r>
              <a:rPr lang="en-US" sz="1600" dirty="0"/>
              <a:t>: Handles multiple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95EE08-B90C-B40B-FC0F-CC360CBA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8321" y="2683392"/>
            <a:ext cx="3953427" cy="9050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671199-AE13-6C67-8928-EEF3837788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321" y="3739136"/>
            <a:ext cx="4043978" cy="2982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189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33F94-3B83-168C-A8EB-B72E92998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Looping Statements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0AD90C-4D1D-CF19-129E-10027511112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6" y="2435526"/>
            <a:ext cx="6993076" cy="30162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Execute code repeatedly based on a condition.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loop: Iterates a fixed number of times.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loop: Iterates while the condition is true.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do-while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loop: Executes at least once, then checks the condition.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09C02DA-787D-F020-6B3E-A52F3710B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872" y="1935921"/>
            <a:ext cx="3801005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724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9AE3A-30FC-5C59-251F-2FA587E08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Arrays and Their Types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7DB2A1-55E3-00A8-911B-42959F7EEB5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3795" y="1081311"/>
            <a:ext cx="8995518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Arrays are collections of elements of the same data type.</a:t>
            </a: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Single-Dimensional 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effectLst/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int[] numbers = { 1, 2, 3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Multi-Dimensional 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effectLst/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int[,] grid = { { 1, 2 }, { 3, 4 } };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effectLst/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int[,,] grid = { { 1, 2 }, { 3, 4}, {</a:t>
            </a:r>
            <a:r>
              <a:rPr lang="en-US" altLang="en-US" sz="2200" dirty="0">
                <a:effectLst/>
                <a:latin typeface="Arial Unicode MS"/>
              </a:rPr>
              <a:t>5, 6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} }; </a:t>
            </a:r>
            <a:endParaRPr lang="en-US" altLang="en-US" sz="2200" dirty="0"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Jagged Array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Array of arrays.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	int[][] jagged = new int[2][];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effectLst/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jagged[0] = new int[] { 1, 2 };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200" dirty="0">
                <a:effectLst/>
                <a:latin typeface="Arial Unicode MS"/>
              </a:rPr>
              <a:t>	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jagged[1] = new int[] { 3, 4 };</a:t>
            </a: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4793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20821</TotalTime>
  <Words>1850</Words>
  <Application>Microsoft Office PowerPoint</Application>
  <PresentationFormat>Widescreen</PresentationFormat>
  <Paragraphs>316</Paragraphs>
  <Slides>36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Arial Unicode MS</vt:lpstr>
      <vt:lpstr>Bookman Old Style</vt:lpstr>
      <vt:lpstr>Calibri</vt:lpstr>
      <vt:lpstr>Rockwell</vt:lpstr>
      <vt:lpstr>Damask</vt:lpstr>
      <vt:lpstr>Unit 1: Language Preliminaries – .NET Framework</vt:lpstr>
      <vt:lpstr>What is .NET Framework?</vt:lpstr>
      <vt:lpstr>Advantages of .NET Framework</vt:lpstr>
      <vt:lpstr>Main Components of .NET Framework</vt:lpstr>
      <vt:lpstr>Compilation and Execution Process</vt:lpstr>
      <vt:lpstr>Language Constructs</vt:lpstr>
      <vt:lpstr>Variables &amp;  Conditional Statements </vt:lpstr>
      <vt:lpstr>Looping Statements</vt:lpstr>
      <vt:lpstr>Arrays and Their Types</vt:lpstr>
      <vt:lpstr>Functions and Methods</vt:lpstr>
      <vt:lpstr>Jump Statements</vt:lpstr>
      <vt:lpstr>Object-Oriented Programming Features</vt:lpstr>
      <vt:lpstr>Object-Oriented Programming Features</vt:lpstr>
      <vt:lpstr>Object-Oriented Programming Features</vt:lpstr>
      <vt:lpstr>PowerPoint Presentation</vt:lpstr>
      <vt:lpstr>PowerPoint Presentation</vt:lpstr>
      <vt:lpstr>PowerPoint Presentation</vt:lpstr>
      <vt:lpstr>PowerPoint Presentation</vt:lpstr>
      <vt:lpstr>Generics and Collections</vt:lpstr>
      <vt:lpstr>Generics and Collections</vt:lpstr>
      <vt:lpstr>Delegates and Events </vt:lpstr>
      <vt:lpstr>Delegates and Events </vt:lpstr>
      <vt:lpstr>File I/O Operations</vt:lpstr>
      <vt:lpstr>File I/O Operations</vt:lpstr>
      <vt:lpstr>LINQ and Lambda Expressions</vt:lpstr>
      <vt:lpstr>LINQ and Lambda Expressions</vt:lpstr>
      <vt:lpstr>LINQ and Lambda Expressions</vt:lpstr>
      <vt:lpstr>PowerPoint Presentation</vt:lpstr>
      <vt:lpstr>Exception Handling</vt:lpstr>
      <vt:lpstr>Exception Handling</vt:lpstr>
      <vt:lpstr>PowerPoint Presentation</vt:lpstr>
      <vt:lpstr>Exception Handling</vt:lpstr>
      <vt:lpstr>Asynchronous Programming</vt:lpstr>
      <vt:lpstr>Asynchronous Programming</vt:lpstr>
      <vt:lpstr>PowerPoint Presentation</vt:lpstr>
      <vt:lpstr>Asynchronous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kishan sharma</dc:creator>
  <cp:lastModifiedBy>kishan sharma</cp:lastModifiedBy>
  <cp:revision>14</cp:revision>
  <dcterms:created xsi:type="dcterms:W3CDTF">2024-11-23T17:42:29Z</dcterms:created>
  <dcterms:modified xsi:type="dcterms:W3CDTF">2025-06-18T16:52:10Z</dcterms:modified>
</cp:coreProperties>
</file>