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91" d="100"/>
          <a:sy n="91" d="100"/>
        </p:scale>
        <p:origin x="164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BDC67-AC3F-402D-9F02-CD6269EC0E8B}" type="datetimeFigureOut">
              <a:rPr lang="en-US" smtClean="0"/>
              <a:t>8/13/2022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7744F8-AF59-4273-9169-0CD899FFD350}" type="slidenum">
              <a:rPr lang="en-US" smtClean="0"/>
              <a:t>‹#›</a:t>
            </a:fld>
            <a:endParaRPr lang="en-US"/>
          </a:p>
        </p:txBody>
      </p:sp>
    </p:spTree>
    <p:extLst>
      <p:ext uri="{BB962C8B-B14F-4D97-AF65-F5344CB8AC3E}">
        <p14:creationId xmlns:p14="http://schemas.microsoft.com/office/powerpoint/2010/main" val="179403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744F8-AF59-4273-9169-0CD899FFD350}" type="slidenum">
              <a:rPr lang="en-US" smtClean="0"/>
              <a:t>2</a:t>
            </a:fld>
            <a:endParaRPr lang="en-US"/>
          </a:p>
        </p:txBody>
      </p:sp>
    </p:spTree>
    <p:extLst>
      <p:ext uri="{BB962C8B-B14F-4D97-AF65-F5344CB8AC3E}">
        <p14:creationId xmlns:p14="http://schemas.microsoft.com/office/powerpoint/2010/main" val="101585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744F8-AF59-4273-9169-0CD899FFD350}" type="slidenum">
              <a:rPr lang="en-US" smtClean="0"/>
              <a:t>3</a:t>
            </a:fld>
            <a:endParaRPr lang="en-US"/>
          </a:p>
        </p:txBody>
      </p:sp>
    </p:spTree>
    <p:extLst>
      <p:ext uri="{BB962C8B-B14F-4D97-AF65-F5344CB8AC3E}">
        <p14:creationId xmlns:p14="http://schemas.microsoft.com/office/powerpoint/2010/main" val="245415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404469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35B3600-5C6B-434D-BFAB-68BBF64301B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142695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26387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6249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304048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4089941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198202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241111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150206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136676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87982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35B3600-5C6B-434D-BFAB-68BBF64301B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212473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35B3600-5C6B-434D-BFAB-68BBF64301BA}"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424731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354717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409818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135B3600-5C6B-434D-BFAB-68BBF64301BA}" type="datetimeFigureOut">
              <a:rPr lang="en-US" smtClean="0"/>
              <a:t>8/13/2022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380516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35B3600-5C6B-434D-BFAB-68BBF64301BA}"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A586-2F37-45BF-84B0-9B1EDEAE1A90}" type="slidenum">
              <a:rPr lang="en-US" smtClean="0"/>
              <a:t>‹#›</a:t>
            </a:fld>
            <a:endParaRPr lang="en-US"/>
          </a:p>
        </p:txBody>
      </p:sp>
    </p:spTree>
    <p:extLst>
      <p:ext uri="{BB962C8B-B14F-4D97-AF65-F5344CB8AC3E}">
        <p14:creationId xmlns:p14="http://schemas.microsoft.com/office/powerpoint/2010/main" val="19101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5B3600-5C6B-434D-BFAB-68BBF64301BA}" type="datetimeFigureOut">
              <a:rPr lang="en-US" smtClean="0"/>
              <a:t>8/13/2022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47EA586-2F37-45BF-84B0-9B1EDEAE1A90}" type="slidenum">
              <a:rPr lang="en-US" smtClean="0"/>
              <a:t>‹#›</a:t>
            </a:fld>
            <a:endParaRPr lang="en-US"/>
          </a:p>
        </p:txBody>
      </p:sp>
    </p:spTree>
    <p:extLst>
      <p:ext uri="{BB962C8B-B14F-4D97-AF65-F5344CB8AC3E}">
        <p14:creationId xmlns:p14="http://schemas.microsoft.com/office/powerpoint/2010/main" val="339005553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1.png" descr="PPSU"/>
          <p:cNvPicPr/>
          <p:nvPr/>
        </p:nvPicPr>
        <p:blipFill>
          <a:blip r:embed="rId2" cstate="print"/>
          <a:srcRect/>
          <a:stretch>
            <a:fillRect/>
          </a:stretch>
        </p:blipFill>
        <p:spPr>
          <a:xfrm>
            <a:off x="2987824" y="0"/>
            <a:ext cx="2918460" cy="1005840"/>
          </a:xfrm>
          <a:prstGeom prst="rect">
            <a:avLst/>
          </a:prstGeom>
          <a:ln/>
        </p:spPr>
      </p:pic>
      <p:sp>
        <p:nvSpPr>
          <p:cNvPr id="1030" name="Rectangle 6"/>
          <p:cNvSpPr>
            <a:spLocks noChangeArrowheads="1"/>
          </p:cNvSpPr>
          <p:nvPr/>
        </p:nvSpPr>
        <p:spPr bwMode="auto">
          <a:xfrm>
            <a:off x="179512" y="1177008"/>
            <a:ext cx="8784976"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latin typeface="Trebuchet MS" pitchFamily="34" charset="0"/>
                <a:ea typeface="Cambria" pitchFamily="18" charset="0"/>
                <a:cs typeface="Arial" pitchFamily="34" charset="0"/>
              </a:rPr>
              <a:t>Presentation on</a:t>
            </a:r>
          </a:p>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solidFill>
                  <a:srgbClr val="FF0000"/>
                </a:solidFill>
                <a:latin typeface="Trebuchet MS" pitchFamily="34" charset="0"/>
                <a:ea typeface="Cambria" pitchFamily="18" charset="0"/>
                <a:cs typeface="Arial" pitchFamily="34" charset="0"/>
              </a:rPr>
              <a:t>Diamond Price Prediction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2000" b="1" i="0" u="none" strike="noStrike" cap="none" normalizeH="0" baseline="0" dirty="0">
              <a:ln>
                <a:noFill/>
              </a:ln>
              <a:solidFill>
                <a:schemeClr val="tx1"/>
              </a:solidFill>
              <a:effectLst/>
              <a:latin typeface="Trebuchet MS" pitchFamily="34" charset="0"/>
              <a:ea typeface="Cambri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latin typeface="Trebuchet MS" pitchFamily="34" charset="0"/>
                <a:ea typeface="Cambria" pitchFamily="18" charset="0"/>
                <a:cs typeface="Arial" pitchFamily="34" charset="0"/>
              </a:rPr>
              <a:t>By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2000" b="1" i="0" u="none" strike="noStrike" cap="none" normalizeH="0" baseline="0" dirty="0">
              <a:ln>
                <a:noFill/>
              </a:ln>
              <a:solidFill>
                <a:schemeClr val="tx1"/>
              </a:solidFill>
              <a:effectLst/>
              <a:latin typeface="Trebuchet MS" pitchFamily="34" charset="0"/>
              <a:ea typeface="Cambria" pitchFamily="18" charset="0"/>
              <a:cs typeface="Arial" pitchFamily="34" charset="0"/>
            </a:endParaRPr>
          </a:p>
          <a:p>
            <a:pPr algn="ctr" defTabSz="914400" fontAlgn="base">
              <a:spcBef>
                <a:spcPct val="0"/>
              </a:spcBef>
              <a:spcAft>
                <a:spcPct val="0"/>
              </a:spcAft>
            </a:pPr>
            <a:r>
              <a:rPr lang="en-IN" sz="2000" b="1" dirty="0">
                <a:solidFill>
                  <a:srgbClr val="FF0000"/>
                </a:solidFill>
                <a:latin typeface="Trebuchet MS" pitchFamily="34" charset="0"/>
                <a:ea typeface="Cambria" pitchFamily="18" charset="0"/>
                <a:cs typeface="Arial" pitchFamily="34" charset="0"/>
              </a:rPr>
              <a:t>VASU GOLAKIYA(</a:t>
            </a:r>
            <a:r>
              <a:rPr kumimoji="0" lang="en-IN" sz="2000" b="1" i="0" u="none" strike="noStrike" cap="none" normalizeH="0" baseline="0" dirty="0">
                <a:ln>
                  <a:noFill/>
                </a:ln>
                <a:solidFill>
                  <a:srgbClr val="FF0000"/>
                </a:solidFill>
                <a:effectLst/>
                <a:latin typeface="Trebuchet MS" pitchFamily="34" charset="0"/>
                <a:ea typeface="Cambria" pitchFamily="18" charset="0"/>
                <a:cs typeface="Arial" pitchFamily="34" charset="0"/>
              </a:rPr>
              <a:t>20SE02ML017)</a:t>
            </a:r>
            <a:r>
              <a:rPr lang="en-IN" sz="2000" b="1" dirty="0">
                <a:solidFill>
                  <a:srgbClr val="FF0000"/>
                </a:solidFill>
                <a:latin typeface="Trebuchet MS" pitchFamily="34" charset="0"/>
                <a:ea typeface="Cambria" pitchFamily="18" charset="0"/>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solidFill>
                  <a:srgbClr val="FF0000"/>
                </a:solidFill>
                <a:latin typeface="Trebuchet MS" pitchFamily="34" charset="0"/>
                <a:ea typeface="Cambria" pitchFamily="18" charset="0"/>
                <a:cs typeface="Arial" pitchFamily="34" charset="0"/>
              </a:rPr>
              <a:t>KARTAVYA JADAV (</a:t>
            </a:r>
            <a:r>
              <a:rPr kumimoji="0" lang="en-IN" sz="2000" b="1" i="0" u="none" strike="noStrike" cap="none" normalizeH="0" baseline="0" dirty="0">
                <a:ln>
                  <a:noFill/>
                </a:ln>
                <a:solidFill>
                  <a:srgbClr val="FF0000"/>
                </a:solidFill>
                <a:effectLst/>
                <a:latin typeface="Trebuchet MS" pitchFamily="34" charset="0"/>
                <a:ea typeface="Cambria" pitchFamily="18" charset="0"/>
                <a:cs typeface="Arial" pitchFamily="34" charset="0"/>
              </a:rPr>
              <a:t>20SE02ML020)</a:t>
            </a:r>
            <a:r>
              <a:rPr lang="en-IN" sz="2000" b="1" dirty="0">
                <a:solidFill>
                  <a:srgbClr val="FF0000"/>
                </a:solidFill>
                <a:latin typeface="Trebuchet MS" pitchFamily="34" charset="0"/>
                <a:ea typeface="Cambria" pitchFamily="18" charset="0"/>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solidFill>
                  <a:srgbClr val="FF0000"/>
                </a:solidFill>
                <a:latin typeface="Trebuchet MS" pitchFamily="34" charset="0"/>
                <a:ea typeface="Cambria" pitchFamily="18" charset="0"/>
                <a:cs typeface="Arial" pitchFamily="34" charset="0"/>
              </a:rPr>
              <a:t>KISHAN MANGUKIYA (</a:t>
            </a:r>
            <a:r>
              <a:rPr kumimoji="0" lang="en-IN" sz="2000" b="1" i="0" u="none" strike="noStrike" cap="none" normalizeH="0" baseline="0" dirty="0">
                <a:ln>
                  <a:noFill/>
                </a:ln>
                <a:solidFill>
                  <a:srgbClr val="FF0000"/>
                </a:solidFill>
                <a:effectLst/>
                <a:latin typeface="Trebuchet MS" pitchFamily="34" charset="0"/>
                <a:ea typeface="Cambria" pitchFamily="18" charset="0"/>
                <a:cs typeface="Arial" pitchFamily="34" charset="0"/>
              </a:rPr>
              <a:t>20SE02ML028)</a:t>
            </a:r>
            <a:r>
              <a:rPr lang="en-IN" sz="2000" b="1" dirty="0">
                <a:solidFill>
                  <a:srgbClr val="FF0000"/>
                </a:solidFill>
                <a:latin typeface="Trebuchet MS" pitchFamily="34" charset="0"/>
                <a:ea typeface="Cambria" pitchFamily="18" charset="0"/>
                <a:cs typeface="Arial" pitchFamily="34" charset="0"/>
              </a:rPr>
              <a:t>,</a:t>
            </a:r>
            <a:endParaRPr kumimoji="0" lang="en-IN" sz="2000" b="1" i="0" u="none" strike="noStrike" cap="none" normalizeH="0" baseline="0" dirty="0">
              <a:ln>
                <a:noFill/>
              </a:ln>
              <a:solidFill>
                <a:srgbClr val="FF0000"/>
              </a:solidFill>
              <a:effectLst/>
              <a:latin typeface="Trebuchet MS" pitchFamily="34" charset="0"/>
              <a:ea typeface="Cambri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IN" sz="2000" b="1" dirty="0">
              <a:solidFill>
                <a:srgbClr val="FF0000"/>
              </a:solidFill>
              <a:latin typeface="Trebuchet MS" pitchFamily="34" charset="0"/>
              <a:ea typeface="Cambri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2000" b="1" i="0" u="none" strike="noStrike" cap="none" normalizeH="0" baseline="0" dirty="0">
                <a:ln>
                  <a:noFill/>
                </a:ln>
                <a:effectLst/>
                <a:latin typeface="Trebuchet MS" pitchFamily="34" charset="0"/>
                <a:ea typeface="Cambria" pitchFamily="18" charset="0"/>
                <a:cs typeface="Arial" pitchFamily="34" charset="0"/>
              </a:rPr>
              <a:t>Guided by</a:t>
            </a:r>
          </a:p>
          <a:p>
            <a:pPr marL="0" marR="0" lvl="0" indent="0" algn="ctr" defTabSz="914400" rtl="0" eaLnBrk="1" fontAlgn="base" latinLnBrk="0" hangingPunct="1">
              <a:lnSpc>
                <a:spcPct val="100000"/>
              </a:lnSpc>
              <a:spcBef>
                <a:spcPct val="0"/>
              </a:spcBef>
              <a:spcAft>
                <a:spcPct val="0"/>
              </a:spcAft>
              <a:buClrTx/>
              <a:buSzTx/>
              <a:buFontTx/>
              <a:buNone/>
              <a:tabLst/>
            </a:pPr>
            <a:r>
              <a:rPr lang="en-IN" sz="2000" b="1" dirty="0">
                <a:solidFill>
                  <a:srgbClr val="FF0000"/>
                </a:solidFill>
                <a:latin typeface="Trebuchet MS" pitchFamily="34" charset="0"/>
                <a:ea typeface="Cambria" pitchFamily="18" charset="0"/>
                <a:cs typeface="Arial" pitchFamily="34" charset="0"/>
              </a:rPr>
              <a:t>Ms. Zinal Gohil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2000" b="1" i="0" u="none" strike="noStrike" cap="none" normalizeH="0" baseline="0" dirty="0">
              <a:ln>
                <a:noFill/>
              </a:ln>
              <a:solidFill>
                <a:srgbClr val="FF0000"/>
              </a:solidFill>
              <a:effectLst/>
              <a:latin typeface="Trebuchet MS" pitchFamily="34" charset="0"/>
              <a:ea typeface="Cambri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Arial" pitchFamily="34" charset="0"/>
              <a:cs typeface="Arial" pitchFamily="34" charset="0"/>
            </a:endParaRPr>
          </a:p>
        </p:txBody>
      </p:sp>
      <p:pic>
        <p:nvPicPr>
          <p:cNvPr id="11" name="image2.png" descr="Engineering"/>
          <p:cNvPicPr/>
          <p:nvPr/>
        </p:nvPicPr>
        <p:blipFill>
          <a:blip r:embed="rId3" cstate="print"/>
          <a:srcRect/>
          <a:stretch>
            <a:fillRect/>
          </a:stretch>
        </p:blipFill>
        <p:spPr>
          <a:xfrm>
            <a:off x="3347864" y="4797152"/>
            <a:ext cx="2400300" cy="807720"/>
          </a:xfrm>
          <a:prstGeom prst="rect">
            <a:avLst/>
          </a:prstGeom>
          <a:ln/>
        </p:spPr>
      </p:pic>
      <p:sp>
        <p:nvSpPr>
          <p:cNvPr id="1031" name="Rectangle 7"/>
          <p:cNvSpPr>
            <a:spLocks noChangeArrowheads="1"/>
          </p:cNvSpPr>
          <p:nvPr/>
        </p:nvSpPr>
        <p:spPr bwMode="auto">
          <a:xfrm>
            <a:off x="107504" y="623731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rebuchet MS" pitchFamily="34" charset="0"/>
                <a:ea typeface="Cambria" pitchFamily="18" charset="0"/>
                <a:cs typeface="Cambria" pitchFamily="18" charset="0"/>
              </a:rPr>
              <a:t>School of Engineering, P.P. Savani University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rebuchet MS" pitchFamily="34" charset="0"/>
                <a:ea typeface="Cambria" pitchFamily="18" charset="0"/>
                <a:cs typeface="Cambria" pitchFamily="18" charset="0"/>
              </a:rPr>
              <a:t>NH 8, GETCO, Near Biltech, Kosamba, Dist.: Surat – 394125.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APPLICATION</a:t>
            </a:r>
          </a:p>
          <a:p>
            <a:r>
              <a:rPr lang="en-US" dirty="0"/>
              <a:t>DATASET</a:t>
            </a:r>
          </a:p>
          <a:p>
            <a:r>
              <a:rPr lang="en-US" dirty="0"/>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400" b="0" i="0" dirty="0">
                <a:effectLst/>
              </a:rPr>
              <a:t>The project is based on </a:t>
            </a:r>
            <a:r>
              <a:rPr lang="en-US" sz="2400" dirty="0"/>
              <a:t>predicting diamond price using</a:t>
            </a:r>
            <a:r>
              <a:rPr lang="en-US" sz="2400" b="0" i="0" dirty="0">
                <a:effectLst/>
              </a:rPr>
              <a:t> machine learning algorithms </a:t>
            </a:r>
            <a:r>
              <a:rPr lang="en-US" sz="2400" dirty="0"/>
              <a:t>and </a:t>
            </a:r>
            <a:r>
              <a:rPr lang="en-US" sz="2400" b="0" i="0" dirty="0">
                <a:effectLst/>
              </a:rPr>
              <a:t>models. </a:t>
            </a:r>
          </a:p>
          <a:p>
            <a:r>
              <a:rPr lang="en-US" sz="2400" b="0" i="0" dirty="0">
                <a:effectLst/>
              </a:rPr>
              <a:t>Diamond are now commonly used in jewellery for enhancing their glow. Nowadays, many jewelers have also started short listing diamond based on their cut,clarity,etc. as this increases the efficiency of the work.</a:t>
            </a:r>
          </a:p>
          <a:p>
            <a:r>
              <a:rPr lang="en-IN" sz="2400" dirty="0"/>
              <a:t>This model will be first trained on given dataset and then will be ready for testing.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r>
              <a:rPr lang="en-GB" dirty="0"/>
              <a:t>This model helps a diamond trader to predict right price with maximum accuracy.</a:t>
            </a:r>
          </a:p>
          <a:p>
            <a:r>
              <a:rPr lang="en-GB" dirty="0"/>
              <a:t>It helps in reducing time complexity, cost, etc.</a:t>
            </a:r>
          </a:p>
          <a:p>
            <a:r>
              <a:rPr lang="en-GB" dirty="0"/>
              <a:t>This will also help user who doesn’t have knowledge about diamonds.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sz="2800" dirty="0"/>
              <a:t>DATASET SIZE:(53767, 10)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GB" dirty="0"/>
              <a:t>This model’s main objective is to predict diamond price to get more information and to get accurate price.</a:t>
            </a:r>
          </a:p>
          <a:p>
            <a:r>
              <a:rPr lang="en-GB" dirty="0"/>
              <a:t>It helps the businessman to decide whether he should increase or decrease according to customer demand.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{6F1C9B88-3223-394A-B2CA-F01E881EE77B}tf10001062</Template>
  <TotalTime>150</TotalTime>
  <Words>217</Words>
  <Application>Microsoft Office PowerPoint</Application>
  <PresentationFormat>On-screen Show (4:3)</PresentationFormat>
  <Paragraphs>33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Trebuchet MS</vt:lpstr>
      <vt:lpstr>Wingdings 3</vt:lpstr>
      <vt:lpstr>Ion</vt:lpstr>
      <vt:lpstr>PowerPoint Presentation</vt:lpstr>
      <vt:lpstr>OUTLINE</vt:lpstr>
      <vt:lpstr>INTRODUCTION</vt:lpstr>
      <vt:lpstr>APPLICATION</vt:lpstr>
      <vt:lpstr>DATASET</vt:lpstr>
      <vt:lpstr>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KARTAVYA JADAV</cp:lastModifiedBy>
  <cp:revision>14</cp:revision>
  <dcterms:created xsi:type="dcterms:W3CDTF">2022-04-26T15:20:43Z</dcterms:created>
  <dcterms:modified xsi:type="dcterms:W3CDTF">2022-08-13T07:24:49Z</dcterms:modified>
</cp:coreProperties>
</file>