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9" r:id="rId5"/>
    <p:sldId id="270" r:id="rId6"/>
    <p:sldId id="272" r:id="rId7"/>
    <p:sldId id="273" r:id="rId8"/>
    <p:sldId id="281" r:id="rId9"/>
    <p:sldId id="286" r:id="rId10"/>
    <p:sldId id="274" r:id="rId11"/>
    <p:sldId id="280" r:id="rId12"/>
    <p:sldId id="282" r:id="rId13"/>
    <p:sldId id="283" r:id="rId14"/>
    <p:sldId id="284" r:id="rId15"/>
    <p:sldId id="285" r:id="rId16"/>
    <p:sldId id="275" r:id="rId17"/>
    <p:sldId id="276" r:id="rId18"/>
    <p:sldId id="277" r:id="rId19"/>
    <p:sldId id="278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9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9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520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01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994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727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51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6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5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4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19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8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74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5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59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020F0-3E93-42BD-950E-13DFE858F219}" type="datetimeFigureOut">
              <a:rPr lang="en-IN" smtClean="0"/>
              <a:t>14-11-2014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AE08A4-8ED0-43DD-B2C5-CE8882B8E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1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674811" y="95798"/>
            <a:ext cx="8842376" cy="2024444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 lnSpcReduction="1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>
              <a:lnSpc>
                <a:spcPct val="95000"/>
              </a:lnSpc>
            </a:pPr>
            <a:r>
              <a:rPr lang="en-US" sz="3900" b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Presentation</a:t>
            </a:r>
            <a:br>
              <a:rPr lang="en-US" sz="3900" b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3900" b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on</a:t>
            </a:r>
          </a:p>
          <a:p>
            <a:pPr algn="ctr" eaLnBrk="1" hangingPunct="1">
              <a:lnSpc>
                <a:spcPct val="95000"/>
              </a:lnSpc>
            </a:pPr>
            <a:r>
              <a:rPr lang="en-US" sz="7200" b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Click 2 Wizard</a:t>
            </a:r>
            <a:endParaRPr lang="en-US" sz="11500" b="0" dirty="0" smtClean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2272393" y="5920191"/>
            <a:ext cx="9372275" cy="46606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50799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1800" b="1" dirty="0" smtClean="0">
                <a:solidFill>
                  <a:srgbClr val="006699"/>
                </a:solidFill>
              </a:rPr>
              <a:t>Ahmedabad Institute of Technology                  Gujarat Technological University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1800" b="1" dirty="0" smtClean="0">
              <a:solidFill>
                <a:srgbClr val="0066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33809" y="4719080"/>
            <a:ext cx="6113145" cy="1113342"/>
            <a:chOff x="1727200" y="5287458"/>
            <a:chExt cx="6113145" cy="1113342"/>
          </a:xfrm>
        </p:grpSpPr>
        <p:pic>
          <p:nvPicPr>
            <p:cNvPr id="10" name="Picture 9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08800" y="5334000"/>
              <a:ext cx="931545" cy="914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200" y="5287458"/>
              <a:ext cx="1219200" cy="1113342"/>
            </a:xfrm>
            <a:prstGeom prst="rect">
              <a:avLst/>
            </a:prstGeom>
          </p:spPr>
        </p:pic>
      </p:grpSp>
      <p:sp>
        <p:nvSpPr>
          <p:cNvPr id="7" name="TextBox 6"/>
          <p:cNvSpPr txBox="1">
            <a:spLocks noChangeArrowheads="1"/>
          </p:cNvSpPr>
          <p:nvPr/>
        </p:nvSpPr>
        <p:spPr>
          <a:xfrm>
            <a:off x="2921681" y="2387420"/>
            <a:ext cx="7323138" cy="20574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195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39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586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7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5977" algn="l" defTabSz="914391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173" algn="l" defTabSz="914391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368" algn="l" defTabSz="914391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563" algn="l" defTabSz="914391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50799" lvl="0" indent="0" algn="ctr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272393" y="216322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195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39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586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7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5977" algn="l" defTabSz="914391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173" algn="l" defTabSz="914391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368" algn="l" defTabSz="914391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563" algn="l" defTabSz="914391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Id : </a:t>
            </a:r>
            <a:r>
              <a:rPr lang="en-US" dirty="0" smtClean="0">
                <a:solidFill>
                  <a:srgbClr val="0070C0"/>
                </a:solidFill>
              </a:rPr>
              <a:t>12111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       Group Id : </a:t>
            </a:r>
            <a:r>
              <a:rPr lang="en-US" dirty="0" smtClean="0">
                <a:solidFill>
                  <a:srgbClr val="0070C0"/>
                </a:solidFill>
              </a:rPr>
              <a:t>13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19993" y="2851185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195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39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586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7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5977" algn="l" defTabSz="914391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173" algn="l" defTabSz="914391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368" algn="l" defTabSz="914391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563" algn="l" defTabSz="914391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Enrollment No. :  </a:t>
            </a:r>
            <a:r>
              <a:rPr lang="en-US" dirty="0" smtClean="0">
                <a:solidFill>
                  <a:srgbClr val="0070C0"/>
                </a:solidFill>
              </a:rPr>
              <a:t>110020107029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                             110020107003</a:t>
            </a:r>
          </a:p>
          <a:p>
            <a:pPr algn="ctr"/>
            <a:endParaRPr lang="en-US" dirty="0" smtClean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Name:</a:t>
            </a:r>
            <a:r>
              <a:rPr lang="en-US" dirty="0" smtClean="0">
                <a:solidFill>
                  <a:srgbClr val="0070C0"/>
                </a:solidFill>
              </a:rPr>
              <a:t>	Tikekar Chintan R.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           			  Kathiriya Kishan V.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3005942" y="367530"/>
            <a:ext cx="7322914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System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20" y="828542"/>
            <a:ext cx="10895527" cy="547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0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3005942" y="367530"/>
            <a:ext cx="7322914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Data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4" y="1083493"/>
            <a:ext cx="9023691" cy="561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2941548" y="109953"/>
            <a:ext cx="7322914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Activity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228" y="825916"/>
            <a:ext cx="4368865" cy="589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2941547" y="0"/>
            <a:ext cx="7322914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Sequence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98" y="715963"/>
            <a:ext cx="5047308" cy="61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3005942" y="409623"/>
            <a:ext cx="7322914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Features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3285342" y="1125586"/>
            <a:ext cx="7478869" cy="54483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marR="50799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buClr>
                <a:srgbClr val="006699"/>
              </a:buClr>
            </a:pPr>
            <a:r>
              <a:rPr lang="en-IN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Implementation with Amazon Cloud Services makes the system very Secure in terms of hacking the database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MD5 Algorithms for the login System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Java Based System makes internally processing fast to access the database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Totally Query free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Accessing Database will be much more easier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Easy and Very Simple User Interface.</a:t>
            </a:r>
            <a:endParaRPr lang="en-US" sz="2400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3005942" y="367530"/>
            <a:ext cx="7322914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Expected outcomes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3005942" y="1447800"/>
            <a:ext cx="7322914" cy="54102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marR="50799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Analysing </a:t>
            </a:r>
            <a:r>
              <a:rPr lang="en-IN" sz="24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the future aspects we can conclude that this website is going to give efficient &amp; more effective results in comparison of current applications, because it allows you to make the Database whatever you wants and gives the accessibility of that Database instantly whenever you </a:t>
            </a:r>
            <a:r>
              <a:rPr lang="en-IN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needed.</a:t>
            </a:r>
            <a:endParaRPr lang="en-US" sz="2400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3005942" y="200105"/>
            <a:ext cx="4307960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Advantage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2426393" y="1247698"/>
            <a:ext cx="7116852" cy="538492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marR="50799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Providing a simple and Effective UI makes the user understand clearly about the website and can make his own Database in Few Steps.</a:t>
            </a:r>
          </a:p>
          <a:p>
            <a:pPr marL="342900" indent="-342900" algn="l" eaLnBrk="1" hangingPunct="1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eaLnBrk="1" hangingPunct="1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User need not worry about the Queries like accessing the Database or updating.</a:t>
            </a:r>
          </a:p>
          <a:p>
            <a:pPr marL="342900" indent="-342900" algn="l" eaLnBrk="1" hangingPunct="1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eaLnBrk="1" hangingPunct="1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No need of any software or server configuration just log in the website, your database will be there.</a:t>
            </a:r>
          </a:p>
          <a:p>
            <a:pPr marL="342900" indent="-342900" algn="l" eaLnBrk="1" hangingPunct="1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eaLnBrk="1" hangingPunct="1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US" sz="240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Relationship among tables</a:t>
            </a:r>
          </a:p>
          <a:p>
            <a:pPr marL="342900" indent="-342900" algn="l" eaLnBrk="1" hangingPunct="1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eaLnBrk="1" hangingPunct="1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Facility like Importing and Exporting of tables will be there.</a:t>
            </a:r>
          </a:p>
          <a:p>
            <a:pPr marL="342900" indent="-342900" algn="l" eaLnBrk="1" hangingPunct="1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Clr>
                <a:srgbClr val="006699"/>
              </a:buClr>
            </a:pPr>
            <a:endParaRPr lang="en-US" sz="2400" dirty="0" smtClean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8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3005942" y="367530"/>
            <a:ext cx="4307960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Disadvantage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3005942" y="1685580"/>
            <a:ext cx="4721382" cy="389097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marR="50799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User May worry about Server response problem(Server Down).</a:t>
            </a:r>
          </a:p>
        </p:txBody>
      </p:sp>
    </p:spTree>
    <p:extLst>
      <p:ext uri="{BB962C8B-B14F-4D97-AF65-F5344CB8AC3E}">
        <p14:creationId xmlns:p14="http://schemas.microsoft.com/office/powerpoint/2010/main" val="22764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3005942" y="367530"/>
            <a:ext cx="4307960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Future Work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3005942" y="1221940"/>
            <a:ext cx="4875928" cy="54102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marR="50799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2400" dirty="0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>
          <a:xfrm>
            <a:off x="3005942" y="1221940"/>
            <a:ext cx="5700175" cy="54102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marR="50799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Courier New" panose="02070309020205020404" pitchFamily="49" charset="0"/>
              <a:buChar char="o"/>
            </a:pPr>
            <a:r>
              <a:rPr lang="en-IN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Building the System Linux based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Courier New" panose="02070309020205020404" pitchFamily="49" charset="0"/>
              <a:buChar char="o"/>
            </a:pPr>
            <a:endParaRPr lang="en-IN" sz="2400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Courier New" panose="02070309020205020404" pitchFamily="49" charset="0"/>
              <a:buChar char="o"/>
            </a:pPr>
            <a:r>
              <a:rPr lang="en-IN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Courier New" panose="02070309020205020404" pitchFamily="49" charset="0"/>
              <a:buChar char="o"/>
            </a:pPr>
            <a:endParaRPr lang="en-IN" sz="2400" dirty="0" smtClean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Courier New" panose="02070309020205020404" pitchFamily="49" charset="0"/>
              <a:buChar char="o"/>
            </a:pPr>
            <a:r>
              <a:rPr lang="en-IN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Load Balancing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Courier New" panose="02070309020205020404" pitchFamily="49" charset="0"/>
              <a:buChar char="o"/>
            </a:pPr>
            <a:endParaRPr lang="en-IN" sz="2400" dirty="0" smtClean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Courier New" panose="02070309020205020404" pitchFamily="49" charset="0"/>
              <a:buChar char="o"/>
            </a:pPr>
            <a:r>
              <a:rPr lang="en-IN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Response Time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Courier New" panose="02070309020205020404" pitchFamily="49" charset="0"/>
              <a:buChar char="o"/>
            </a:pPr>
            <a:endParaRPr lang="en-IN" sz="2400" dirty="0" smtClean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Courier New" panose="02070309020205020404" pitchFamily="49" charset="0"/>
              <a:buChar char="o"/>
            </a:pPr>
            <a:r>
              <a:rPr lang="en-IN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Fault Tolerance/Error Reporting if any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Courier New" panose="02070309020205020404" pitchFamily="49" charset="0"/>
              <a:buChar char="o"/>
            </a:pPr>
            <a:endParaRPr lang="en-IN" sz="2400" dirty="0" smtClean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Clr>
                <a:srgbClr val="006699"/>
              </a:buClr>
              <a:buFont typeface="Courier New" panose="02070309020205020404" pitchFamily="49" charset="0"/>
              <a:buChar char="o"/>
            </a:pPr>
            <a:r>
              <a:rPr lang="en-IN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Looking forward for an ANDROID APPLICATION for such a project.</a:t>
            </a:r>
          </a:p>
        </p:txBody>
      </p:sp>
    </p:spTree>
    <p:extLst>
      <p:ext uri="{BB962C8B-B14F-4D97-AF65-F5344CB8AC3E}">
        <p14:creationId xmlns:p14="http://schemas.microsoft.com/office/powerpoint/2010/main" val="14948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2917089" y="393288"/>
            <a:ext cx="4307960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3097393" y="1506828"/>
            <a:ext cx="4307960" cy="512531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marR="50799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ts val="2000"/>
              </a:lnSpc>
              <a:spcBef>
                <a:spcPct val="0"/>
              </a:spcBef>
              <a:buClr>
                <a:srgbClr val="006699"/>
              </a:buClr>
            </a:pPr>
            <a:endParaRPr lang="en-US" sz="2400" dirty="0" smtClean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eaLnBrk="1" hangingPunct="1">
              <a:lnSpc>
                <a:spcPts val="2000"/>
              </a:lnSpc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Caspio.com</a:t>
            </a:r>
          </a:p>
          <a:p>
            <a:pPr marL="342900" indent="-342900" algn="l" eaLnBrk="1" hangingPunct="1">
              <a:lnSpc>
                <a:spcPts val="2000"/>
              </a:lnSpc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eaLnBrk="1" hangingPunct="1">
              <a:lnSpc>
                <a:spcPts val="2000"/>
              </a:lnSpc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Trackvia.com</a:t>
            </a:r>
          </a:p>
          <a:p>
            <a:pPr marL="342900" indent="-342900" algn="l" eaLnBrk="1" hangingPunct="1">
              <a:lnSpc>
                <a:spcPts val="2000"/>
              </a:lnSpc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9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867436" y="357982"/>
            <a:ext cx="4307960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3121851" y="1269756"/>
            <a:ext cx="4399411" cy="5478774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marR="50799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Project Profile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itchFamily="34" charset="0"/>
              <a:buChar char="•"/>
            </a:pPr>
            <a:r>
              <a:rPr lang="en-US" sz="200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2000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Tools &amp; Technology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Modules in Project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System Flow(Context  Diagram)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Use case Diagram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Activity Diagram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Sequence Diagram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Expected outcome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 marL="342900" indent="-342900" algn="l">
              <a:spcBef>
                <a:spcPct val="0"/>
              </a:spcBef>
              <a:buClr>
                <a:srgbClr val="006699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l">
              <a:lnSpc>
                <a:spcPts val="2000"/>
              </a:lnSpc>
              <a:spcBef>
                <a:spcPct val="0"/>
              </a:spcBef>
              <a:buClr>
                <a:srgbClr val="006699"/>
              </a:buClr>
              <a:buFont typeface="Wingdings" pitchFamily="2" charset="2"/>
              <a:buChar char="§"/>
            </a:pPr>
            <a:endParaRPr lang="en-US" sz="2000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ct val="0"/>
              </a:spcBef>
              <a:buClr>
                <a:srgbClr val="006699"/>
              </a:buClr>
            </a:pPr>
            <a:endParaRPr lang="en-US" sz="2000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8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5800" y="1738648"/>
            <a:ext cx="6726385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5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  <a:endParaRPr lang="en-US" sz="11500" b="1" cap="none" spc="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64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>
          <a:xfrm>
            <a:off x="3005942" y="367530"/>
            <a:ext cx="4307960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3005942" y="1221940"/>
            <a:ext cx="7013821" cy="54102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marR="50799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eaLnBrk="1" hangingPunct="1">
              <a:spcBef>
                <a:spcPct val="0"/>
              </a:spcBef>
              <a:buClr>
                <a:srgbClr val="006699"/>
              </a:buCl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Here we are introducing a website that provides dynamic database system which can be access from anywhere using internet.</a:t>
            </a:r>
          </a:p>
          <a:p>
            <a:pPr marL="342900" indent="-684000" algn="l" eaLnBrk="1" hangingPunct="1">
              <a:spcBef>
                <a:spcPct val="0"/>
              </a:spcBef>
              <a:buClr>
                <a:srgbClr val="006699"/>
              </a:buClr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ct val="0"/>
              </a:spcBef>
              <a:buClr>
                <a:srgbClr val="006699"/>
              </a:buCl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28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Registration any </a:t>
            </a:r>
            <a:r>
              <a:rPr lang="en-US" sz="28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user or company </a:t>
            </a:r>
            <a:r>
              <a:rPr lang="en-US" sz="2800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can access this website and can make </a:t>
            </a:r>
            <a:r>
              <a:rPr lang="en-US" sz="28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his own database in few steps.</a:t>
            </a:r>
          </a:p>
          <a:p>
            <a:pPr marL="342900" indent="-684000" algn="l">
              <a:spcBef>
                <a:spcPct val="0"/>
              </a:spcBef>
              <a:buClr>
                <a:srgbClr val="006699"/>
              </a:buClr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684000" algn="l" eaLnBrk="1" hangingPunct="1">
              <a:spcBef>
                <a:spcPct val="0"/>
              </a:spcBef>
              <a:buClr>
                <a:srgbClr val="006699"/>
              </a:buClr>
              <a:buFont typeface="Courier New" panose="02070309020205020404" pitchFamily="49" charset="0"/>
              <a:buChar char="o"/>
            </a:pPr>
            <a:endParaRPr lang="en-US" sz="2800" dirty="0" smtClean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>
          <a:xfrm>
            <a:off x="2735486" y="399245"/>
            <a:ext cx="4307960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Project Profile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22356"/>
              </p:ext>
            </p:extLst>
          </p:nvPr>
        </p:nvGraphicFramePr>
        <p:xfrm>
          <a:off x="2457003" y="1402246"/>
          <a:ext cx="8128000" cy="4728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007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Click</a:t>
                      </a:r>
                      <a:r>
                        <a:rPr lang="en-US" baseline="0" dirty="0" smtClean="0"/>
                        <a:t> 2 Wizard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database portal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Everywhere through</a:t>
                      </a:r>
                      <a:r>
                        <a:rPr lang="en-US" baseline="0" dirty="0" smtClean="0"/>
                        <a:t> internet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Guide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KAVITA PANDYA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Making online database system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/ Hibernate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Timeframe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2/7/’14 to </a:t>
                      </a:r>
                      <a:r>
                        <a:rPr lang="en-US" dirty="0" smtClean="0"/>
                        <a:t>14/2/’15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Eclipse Luna</a:t>
                      </a:r>
                    </a:p>
                    <a:p>
                      <a:r>
                        <a:rPr lang="en-US" dirty="0" smtClean="0"/>
                        <a:t>Windows 7</a:t>
                      </a:r>
                    </a:p>
                    <a:p>
                      <a:r>
                        <a:rPr lang="en-US" dirty="0" smtClean="0"/>
                        <a:t>Apache tomcat server</a:t>
                      </a:r>
                    </a:p>
                    <a:p>
                      <a:r>
                        <a:rPr lang="en-US" dirty="0" err="1" smtClean="0"/>
                        <a:t>Mysql</a:t>
                      </a:r>
                      <a:r>
                        <a:rPr lang="en-US" baseline="0" dirty="0" smtClean="0"/>
                        <a:t> Database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</a:t>
                      </a:r>
                      <a:r>
                        <a:rPr lang="en-US" baseline="0" dirty="0" smtClean="0"/>
                        <a:t> i3 processor</a:t>
                      </a:r>
                    </a:p>
                    <a:p>
                      <a:r>
                        <a:rPr lang="en-US" baseline="0" dirty="0" smtClean="0"/>
                        <a:t>2 GB Ram</a:t>
                      </a:r>
                    </a:p>
                    <a:p>
                      <a:r>
                        <a:rPr lang="en-US" baseline="0" dirty="0" smtClean="0"/>
                        <a:t>320 GB HDD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5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3005942" y="367530"/>
            <a:ext cx="4307960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3005942" y="1221940"/>
            <a:ext cx="7863827" cy="54102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marR="50799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eaLnBrk="1" hangingPunct="1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eaLnBrk="1" hangingPunct="1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eaLnBrk="1" hangingPunct="1">
              <a:spcBef>
                <a:spcPct val="0"/>
              </a:spcBef>
              <a:buClr>
                <a:srgbClr val="006699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Remove the code for writing queries, minimize the technical things and provides accessibility of the database anywhere.</a:t>
            </a:r>
          </a:p>
        </p:txBody>
      </p:sp>
    </p:spTree>
    <p:extLst>
      <p:ext uri="{BB962C8B-B14F-4D97-AF65-F5344CB8AC3E}">
        <p14:creationId xmlns:p14="http://schemas.microsoft.com/office/powerpoint/2010/main" val="10032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3005941" y="412125"/>
            <a:ext cx="6215332" cy="809816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Tools and Technology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3005941" y="1600794"/>
            <a:ext cx="8919895" cy="4478034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marR="50799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	: MVC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Technology		: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J2EE,JSTL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			: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: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 7 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		: HTML5,CSS3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JQuery, JS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	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: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		: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WAMP Server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to be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		: Eclipse Luna (4.4.0)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4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2993062" y="419045"/>
            <a:ext cx="6614577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Methodology(Modules)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67936"/>
              </p:ext>
            </p:extLst>
          </p:nvPr>
        </p:nvGraphicFramePr>
        <p:xfrm>
          <a:off x="2820473" y="1744176"/>
          <a:ext cx="8577330" cy="37422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12512"/>
                <a:gridCol w="4464818"/>
              </a:tblGrid>
              <a:tr h="530513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 smtClean="0"/>
                        <a:t>Admin</a:t>
                      </a:r>
                      <a:endParaRPr lang="en-IN" sz="2400" b="0" u="none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Clients</a:t>
                      </a:r>
                      <a:endParaRPr lang="en-IN" sz="24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41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Manage Server for the website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 up / Login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41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Manage Clients</a:t>
                      </a:r>
                      <a:endParaRPr lang="en-IN" b="0" dirty="0" smtClean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</a:t>
                      </a:r>
                      <a:r>
                        <a:rPr lang="en-US" baseline="0" dirty="0" smtClean="0"/>
                        <a:t> profile</a:t>
                      </a:r>
                      <a:endParaRPr lang="en-US" b="0" baseline="0" dirty="0" smtClean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41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Manage Requirements</a:t>
                      </a:r>
                      <a:endParaRPr lang="en-IN" b="0" dirty="0" smtClean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 and manage Projects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 Packages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 and manage tables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Maintenance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Import or Export tables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957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Payment tracking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PayP</a:t>
                      </a:r>
                      <a:r>
                        <a:rPr lang="en-US" b="0" baseline="0" dirty="0" smtClean="0"/>
                        <a:t>al Payment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992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Manage complaints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Select Package</a:t>
                      </a:r>
                      <a:r>
                        <a:rPr lang="en-US" b="0" baseline="0" dirty="0" smtClean="0"/>
                        <a:t> for accessing website</a:t>
                      </a:r>
                      <a:endParaRPr lang="en-IN" b="0" dirty="0" smtClean="0"/>
                    </a:p>
                    <a:p>
                      <a:pPr algn="ctr"/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6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3005942" y="0"/>
            <a:ext cx="7322914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Use case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34" y="715963"/>
            <a:ext cx="4319643" cy="5749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1087" y="6465194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 for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3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3005942" y="367530"/>
            <a:ext cx="7322914" cy="715963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6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lnSpc>
                <a:spcPct val="95000"/>
              </a:lnSpc>
            </a:pPr>
            <a:r>
              <a:rPr lang="en-US" sz="4800" b="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64" y="862923"/>
            <a:ext cx="9558875" cy="5203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2000" y="5563673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 for 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7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1980</TotalTime>
  <Words>467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Century Gothic</vt:lpstr>
      <vt:lpstr>Courier New</vt:lpstr>
      <vt:lpstr>Times New Roman</vt:lpstr>
      <vt:lpstr>Wingdings</vt:lpstr>
      <vt:lpstr>Wingdings 2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Chintan</dc:creator>
  <cp:lastModifiedBy>KISHAN KATHIRIYA</cp:lastModifiedBy>
  <cp:revision>61</cp:revision>
  <dcterms:created xsi:type="dcterms:W3CDTF">2014-08-11T16:03:02Z</dcterms:created>
  <dcterms:modified xsi:type="dcterms:W3CDTF">2014-11-14T05:28:32Z</dcterms:modified>
</cp:coreProperties>
</file>