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54" r:id="rId1"/>
  </p:sldMasterIdLst>
  <p:notesMasterIdLst>
    <p:notesMasterId r:id="rId14"/>
  </p:notesMasterIdLst>
  <p:sldIdLst>
    <p:sldId id="256" r:id="rId2"/>
    <p:sldId id="270" r:id="rId3"/>
    <p:sldId id="258" r:id="rId4"/>
    <p:sldId id="271" r:id="rId5"/>
    <p:sldId id="272" r:id="rId6"/>
    <p:sldId id="260" r:id="rId7"/>
    <p:sldId id="268" r:id="rId8"/>
    <p:sldId id="269" r:id="rId9"/>
    <p:sldId id="261" r:id="rId10"/>
    <p:sldId id="265" r:id="rId11"/>
    <p:sldId id="266"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70">
          <p15:clr>
            <a:srgbClr val="9AA0A6"/>
          </p15:clr>
        </p15:guide>
        <p15:guide id="2" pos="5868">
          <p15:clr>
            <a:srgbClr val="9AA0A6"/>
          </p15:clr>
        </p15:guide>
        <p15:guide id="3" orient="horz" pos="1571">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5" roundtripDataSignature="AMtx7mhXQ1N1MafN4fY+Bs9ldogAdiZ6C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guide orient="horz" pos="1570"/>
        <p:guide pos="5868"/>
        <p:guide orient="horz" pos="157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customschemas.google.com/relationships/presentationmetadata" Target="meta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5535724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0" name="Google Shape;7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4549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7" name="Google Shape;8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5238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idx="10"/>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5</a:t>
            </a:fld>
            <a:endParaRPr lang="en-US"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476515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04" name="Google Shape;10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103069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200" dirty="0"/>
              <a:t>EDA is used for </a:t>
            </a:r>
            <a:r>
              <a:rPr lang="en-US" sz="1200" b="1" dirty="0"/>
              <a:t>seeing what the data can tell us before the modeling task</a:t>
            </a:r>
            <a:r>
              <a:rPr lang="en-US" sz="1200" dirty="0"/>
              <a:t>.</a:t>
            </a:r>
            <a:endParaRPr dirty="0"/>
          </a:p>
          <a:p>
            <a:pPr marL="0" lvl="0" indent="0" algn="l" rtl="0">
              <a:lnSpc>
                <a:spcPct val="100000"/>
              </a:lnSpc>
              <a:spcBef>
                <a:spcPts val="0"/>
              </a:spcBef>
              <a:spcAft>
                <a:spcPts val="0"/>
              </a:spcAft>
              <a:buSzPts val="1400"/>
              <a:buNone/>
            </a:pPr>
            <a:endParaRPr sz="1200" dirty="0"/>
          </a:p>
          <a:p>
            <a:pPr marL="0" lvl="0" indent="0" algn="l" rtl="0">
              <a:lnSpc>
                <a:spcPct val="100000"/>
              </a:lnSpc>
              <a:spcBef>
                <a:spcPts val="0"/>
              </a:spcBef>
              <a:spcAft>
                <a:spcPts val="0"/>
              </a:spcAft>
              <a:buSzPts val="1400"/>
              <a:buNone/>
            </a:pPr>
            <a:r>
              <a:rPr lang="en-US" sz="1200" dirty="0"/>
              <a:t>Change</a:t>
            </a:r>
            <a:endParaRPr dirty="0"/>
          </a:p>
          <a:p>
            <a:pPr marL="0" lvl="0" indent="0" algn="l" rtl="0">
              <a:lnSpc>
                <a:spcPct val="100000"/>
              </a:lnSpc>
              <a:spcBef>
                <a:spcPts val="0"/>
              </a:spcBef>
              <a:spcAft>
                <a:spcPts val="0"/>
              </a:spcAft>
              <a:buSzPts val="1400"/>
              <a:buNone/>
            </a:pPr>
            <a:endParaRPr dirty="0"/>
          </a:p>
        </p:txBody>
      </p:sp>
      <p:sp>
        <p:nvSpPr>
          <p:cNvPr id="110" name="Google Shape;110;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7202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42" name="Google Shape;142;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79000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500"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1672527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500"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54023885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500" dirty="0">
              <a:solidFill>
                <a:srgbClr val="000000"/>
              </a:solidFill>
              <a:latin typeface="Arial"/>
              <a:ea typeface="Arial"/>
              <a:cs typeface="Arial"/>
              <a:sym typeface="Arial"/>
            </a:endParaRP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5743494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500"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53352880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500" dirty="0">
              <a:solidFill>
                <a:srgbClr val="000000"/>
              </a:solidFill>
              <a:latin typeface="Arial"/>
              <a:ea typeface="Arial"/>
              <a:cs typeface="Arial"/>
              <a:sym typeface="Arial"/>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2107844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500"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38721848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12750494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3569575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26"/>
        <p:cNvGrpSpPr/>
        <p:nvPr/>
      </p:nvGrpSpPr>
      <p:grpSpPr>
        <a:xfrm>
          <a:off x="0" y="0"/>
          <a:ext cx="0" cy="0"/>
          <a:chOff x="0" y="0"/>
          <a:chExt cx="0" cy="0"/>
        </a:xfrm>
      </p:grpSpPr>
      <p:sp>
        <p:nvSpPr>
          <p:cNvPr id="28" name="Google Shape;28;p61"/>
          <p:cNvSpPr txBox="1">
            <a:spLocks noGrp="1"/>
          </p:cNvSpPr>
          <p:nvPr>
            <p:ph type="title"/>
          </p:nvPr>
        </p:nvSpPr>
        <p:spPr>
          <a:xfrm>
            <a:off x="228600" y="184714"/>
            <a:ext cx="10515600" cy="521639"/>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23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9" name="Google Shape;29;p61"/>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extLst>
      <p:ext uri="{BB962C8B-B14F-4D97-AF65-F5344CB8AC3E}">
        <p14:creationId xmlns:p14="http://schemas.microsoft.com/office/powerpoint/2010/main" val="3841230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797897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4232244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500"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94652567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500"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74807063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1558036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500"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12069864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87511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550700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IN"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0" lvl="0" indent="0" algn="r" rtl="0">
              <a:spcBef>
                <a:spcPts val="0"/>
              </a:spcBef>
              <a:spcAft>
                <a:spcPts val="0"/>
              </a:spcAft>
              <a:buNone/>
            </a:pPr>
            <a:fld id="{00000000-1234-1234-1234-123412341234}" type="slidenum">
              <a:rPr lang="en-US" smtClean="0"/>
              <a:t>‹#›</a:t>
            </a:fld>
            <a:endParaRPr lang="en-US" sz="1500"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976697377"/>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 id="2147483771" r:id="rId17"/>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jpg"/><Relationship Id="rId4" Type="http://schemas.microsoft.com/office/2007/relationships/hdphoto" Target="../media/hdphoto7.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17.xml"/><Relationship Id="rId6" Type="http://schemas.openxmlformats.org/officeDocument/2006/relationships/image" Target="../media/image5.png"/><Relationship Id="rId5" Type="http://schemas.microsoft.com/office/2007/relationships/hdphoto" Target="../media/hdphoto2.wdp"/><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13" Type="http://schemas.microsoft.com/office/2007/relationships/hdphoto" Target="../media/hdphoto6.wdp"/><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7.xml"/><Relationship Id="rId6" Type="http://schemas.openxmlformats.org/officeDocument/2006/relationships/image" Target="../media/image9.png"/><Relationship Id="rId11" Type="http://schemas.microsoft.com/office/2007/relationships/hdphoto" Target="../media/hdphoto5.wdp"/><Relationship Id="rId5" Type="http://schemas.openxmlformats.org/officeDocument/2006/relationships/image" Target="../media/image8.jpg"/><Relationship Id="rId10" Type="http://schemas.openxmlformats.org/officeDocument/2006/relationships/image" Target="../media/image12.png"/><Relationship Id="rId4" Type="http://schemas.openxmlformats.org/officeDocument/2006/relationships/image" Target="../media/image7.png"/><Relationship Id="rId9" Type="http://schemas.microsoft.com/office/2007/relationships/hdphoto" Target="../media/hdphoto4.wdp"/></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
          <p:cNvSpPr txBox="1">
            <a:spLocks noGrp="1"/>
          </p:cNvSpPr>
          <p:nvPr>
            <p:ph type="title"/>
          </p:nvPr>
        </p:nvSpPr>
        <p:spPr>
          <a:xfrm>
            <a:off x="2011744" y="466365"/>
            <a:ext cx="8911687" cy="1280890"/>
          </a:xfrm>
          <a:prstGeom prst="rect">
            <a:avLst/>
          </a:prstGeom>
          <a:noFill/>
          <a:ln>
            <a:noFill/>
          </a:ln>
        </p:spPr>
        <p:txBody>
          <a:bodyPr spcFirstLastPara="1" wrap="square" lIns="91400" tIns="45675" rIns="91400" bIns="45675" anchor="ctr" anchorCtr="0">
            <a:normAutofit/>
          </a:bodyPr>
          <a:lstStyle/>
          <a:p>
            <a:pPr marL="0" lvl="0" indent="0" algn="l" rtl="0">
              <a:lnSpc>
                <a:spcPct val="90000"/>
              </a:lnSpc>
              <a:spcBef>
                <a:spcPts val="0"/>
              </a:spcBef>
              <a:spcAft>
                <a:spcPts val="0"/>
              </a:spcAft>
              <a:buClr>
                <a:schemeClr val="dk1"/>
              </a:buClr>
              <a:buSzPts val="1800"/>
              <a:buNone/>
            </a:pPr>
            <a:r>
              <a:rPr lang="en-GB" sz="4000" dirty="0">
                <a:ln>
                  <a:solidFill>
                    <a:schemeClr val="tx1">
                      <a:lumMod val="95000"/>
                      <a:lumOff val="5000"/>
                    </a:schemeClr>
                  </a:solidFill>
                </a:ln>
                <a:latin typeface="Times New Roman" panose="02020603050405020304" pitchFamily="18" charset="0"/>
                <a:cs typeface="Times New Roman" panose="02020603050405020304" pitchFamily="18" charset="0"/>
              </a:rPr>
              <a:t>Optimization Machine Downtime</a:t>
            </a:r>
            <a:endParaRPr sz="4000" dirty="0">
              <a:ln>
                <a:solidFill>
                  <a:schemeClr val="tx1">
                    <a:lumMod val="95000"/>
                    <a:lumOff val="5000"/>
                  </a:schemeClr>
                </a:solidFill>
              </a:ln>
              <a:latin typeface="Times New Roman" panose="02020603050405020304" pitchFamily="18" charset="0"/>
              <a:cs typeface="Times New Roman" panose="02020603050405020304" pitchFamily="18" charset="0"/>
            </a:endParaRPr>
          </a:p>
        </p:txBody>
      </p:sp>
      <p:sp>
        <p:nvSpPr>
          <p:cNvPr id="73" name="Google Shape;73;p1"/>
          <p:cNvSpPr txBox="1">
            <a:spLocks noGrp="1"/>
          </p:cNvSpPr>
          <p:nvPr>
            <p:ph idx="1"/>
          </p:nvPr>
        </p:nvSpPr>
        <p:spPr>
          <a:xfrm>
            <a:off x="6849765" y="1353011"/>
            <a:ext cx="2574233" cy="664191"/>
          </a:xfrm>
          <a:prstGeom prst="rect">
            <a:avLst/>
          </a:prstGeom>
          <a:noFill/>
          <a:ln>
            <a:noFill/>
          </a:ln>
        </p:spPr>
        <p:txBody>
          <a:bodyPr spcFirstLastPara="1" wrap="square" lIns="91400" tIns="45675" rIns="91400" bIns="45675" anchor="t" anchorCtr="0">
            <a:normAutofit/>
          </a:bodyPr>
          <a:lstStyle/>
          <a:p>
            <a:pPr marL="457200" lvl="0" indent="-228600" algn="l" rtl="0">
              <a:lnSpc>
                <a:spcPct val="90000"/>
              </a:lnSpc>
              <a:spcBef>
                <a:spcPts val="1000"/>
              </a:spcBef>
              <a:spcAft>
                <a:spcPts val="0"/>
              </a:spcAft>
              <a:buClr>
                <a:schemeClr val="dk1"/>
              </a:buClr>
              <a:buSzPts val="1800"/>
              <a:buNone/>
            </a:pPr>
            <a:r>
              <a:rPr lang="en-GB" sz="2000" dirty="0">
                <a:latin typeface="Calibri" panose="020F0502020204030204" pitchFamily="34" charset="0"/>
                <a:cs typeface="Calibri" panose="020F0502020204030204" pitchFamily="34" charset="0"/>
              </a:rPr>
              <a:t>By KISHAN SINGH</a:t>
            </a:r>
            <a:endParaRPr sz="2000" dirty="0">
              <a:latin typeface="Calibri" panose="020F0502020204030204" pitchFamily="34" charset="0"/>
              <a:cs typeface="Calibri" panose="020F0502020204030204" pitchFamily="34" charset="0"/>
            </a:endParaRPr>
          </a:p>
        </p:txBody>
      </p:sp>
      <p:sp>
        <p:nvSpPr>
          <p:cNvPr id="74" name="Google Shape;74;p1"/>
          <p:cNvSpPr txBox="1"/>
          <p:nvPr/>
        </p:nvSpPr>
        <p:spPr>
          <a:xfrm>
            <a:off x="242944" y="860611"/>
            <a:ext cx="3537600" cy="492400"/>
          </a:xfrm>
          <a:prstGeom prst="rect">
            <a:avLst/>
          </a:prstGeom>
          <a:noFill/>
          <a:ln>
            <a:noFill/>
          </a:ln>
        </p:spPr>
        <p:txBody>
          <a:bodyPr spcFirstLastPara="1" wrap="square" lIns="121875" tIns="60925" rIns="121875" bIns="60925" anchor="t" anchorCtr="0">
            <a:sp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000000"/>
              </a:solidFill>
              <a:latin typeface="Times New Roman"/>
              <a:ea typeface="Times New Roman"/>
              <a:cs typeface="Times New Roman"/>
              <a:sym typeface="Times New Roman"/>
            </a:endParaRPr>
          </a:p>
        </p:txBody>
      </p:sp>
      <p:pic>
        <p:nvPicPr>
          <p:cNvPr id="75" name="Google Shape;75;p1"/>
          <p:cNvPicPr preferRelativeResize="0"/>
          <p:nvPr/>
        </p:nvPicPr>
        <p:blipFill rotWithShape="1">
          <a:blip r:embed="rId3">
            <a:alphaModFix/>
          </a:blip>
          <a:srcRect/>
          <a:stretch/>
        </p:blipFill>
        <p:spPr>
          <a:xfrm>
            <a:off x="14086508" y="11637873"/>
            <a:ext cx="158226" cy="163709"/>
          </a:xfrm>
          <a:prstGeom prst="rect">
            <a:avLst/>
          </a:prstGeom>
          <a:noFill/>
          <a:ln>
            <a:noFill/>
          </a:ln>
        </p:spPr>
      </p:pic>
      <p:pic>
        <p:nvPicPr>
          <p:cNvPr id="76" name="Google Shape;76;p1" descr="360DigiTMG Reviews - 52 Reviews of 360digitmg.com | Sitejabber"/>
          <p:cNvPicPr preferRelativeResize="0"/>
          <p:nvPr/>
        </p:nvPicPr>
        <p:blipFill rotWithShape="1">
          <a:blip r:embed="rId4">
            <a:alphaModFix/>
          </a:blip>
          <a:srcRect/>
          <a:stretch/>
        </p:blipFill>
        <p:spPr>
          <a:xfrm>
            <a:off x="9784911" y="5952931"/>
            <a:ext cx="2277039" cy="80833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314291"/>
            <a:ext cx="10515600" cy="535440"/>
          </a:xfrm>
        </p:spPr>
        <p:txBody>
          <a:bodyPr/>
          <a:lstStyle/>
          <a:p>
            <a:r>
              <a:rPr lang="en-GB" sz="3200" dirty="0">
                <a:latin typeface="Times New Roman" panose="02020603050405020304" pitchFamily="18" charset="0"/>
                <a:cs typeface="Times New Roman" panose="02020603050405020304" pitchFamily="18" charset="0"/>
              </a:rPr>
              <a:t>Recommendation</a:t>
            </a:r>
            <a:r>
              <a:rPr lang="en-GB" dirty="0"/>
              <a:t> </a:t>
            </a:r>
            <a:endParaRPr lang="en-IN" dirty="0"/>
          </a:p>
        </p:txBody>
      </p:sp>
      <p:sp>
        <p:nvSpPr>
          <p:cNvPr id="3" name="TextBox 2"/>
          <p:cNvSpPr txBox="1"/>
          <p:nvPr/>
        </p:nvSpPr>
        <p:spPr>
          <a:xfrm>
            <a:off x="696036" y="894244"/>
            <a:ext cx="11368585" cy="6247864"/>
          </a:xfrm>
          <a:prstGeom prst="rect">
            <a:avLst/>
          </a:prstGeom>
          <a:noFill/>
        </p:spPr>
        <p:txBody>
          <a:bodyPr wrap="square" rtlCol="0">
            <a:spAutoFit/>
          </a:bodyPr>
          <a:lstStyle/>
          <a:p>
            <a:r>
              <a:rPr lang="en-GB" sz="1800" b="1" dirty="0">
                <a:latin typeface="Calibri" panose="020F0502020204030204" pitchFamily="34" charset="0"/>
                <a:cs typeface="Calibri" panose="020F0502020204030204" pitchFamily="34" charset="0"/>
              </a:rPr>
              <a:t>1. Implement Predictive Maintenance Strategies</a:t>
            </a:r>
          </a:p>
          <a:p>
            <a:r>
              <a:rPr lang="en-GB" sz="1500" b="1" dirty="0"/>
              <a:t>Use Machine Learning Models</a:t>
            </a:r>
            <a:r>
              <a:rPr lang="en-GB" sz="1500" dirty="0"/>
              <a:t>: Develop and implement machine learning models to predict machine failures before they occur. Models like logistic regression, random forest, or even more advanced techniques like neural networks can be trained using historical data to forecast potential downtimes.</a:t>
            </a:r>
          </a:p>
          <a:p>
            <a:r>
              <a:rPr lang="en-GB" sz="1500" b="1" dirty="0"/>
              <a:t>Key Predictors</a:t>
            </a:r>
            <a:r>
              <a:rPr lang="en-GB" sz="1500" dirty="0"/>
              <a:t>: Focus on variables such as hydraulic pressure, cutting force, Torque and spindle speed as these might be critical indicators of impending failures.</a:t>
            </a:r>
          </a:p>
          <a:p>
            <a:endParaRPr lang="en-GB" sz="1500" b="1" dirty="0"/>
          </a:p>
          <a:p>
            <a:r>
              <a:rPr lang="en-GB" sz="1800" b="1" dirty="0">
                <a:latin typeface="Calibri" panose="020F0502020204030204" pitchFamily="34" charset="0"/>
                <a:cs typeface="Calibri" panose="020F0502020204030204" pitchFamily="34" charset="0"/>
              </a:rPr>
              <a:t>2. Regular Monitoring and Alerts</a:t>
            </a:r>
          </a:p>
          <a:p>
            <a:r>
              <a:rPr lang="en-GB" sz="1500" b="1" dirty="0"/>
              <a:t>Set Thresholds</a:t>
            </a:r>
            <a:r>
              <a:rPr lang="en-GB" sz="1500" dirty="0"/>
              <a:t>: Establish thresholds for critical parameters such as hydraulic pressure, cutting force, Torque ,spindle vibrations. Use real-time monitoring systems to alert operators when these thresholds are breached.</a:t>
            </a:r>
          </a:p>
          <a:p>
            <a:r>
              <a:rPr lang="en-GB" sz="1500" b="1" dirty="0"/>
              <a:t>Automated Alerts</a:t>
            </a:r>
            <a:r>
              <a:rPr lang="en-GB" sz="1500" dirty="0"/>
              <a:t>: Implement automated alert systems to notify maintenance teams immediately when any parameter exceeds safe operating limits, allowing for quick intervention.</a:t>
            </a:r>
          </a:p>
          <a:p>
            <a:endParaRPr lang="en-GB" b="1" dirty="0"/>
          </a:p>
          <a:p>
            <a:r>
              <a:rPr lang="en-GB" sz="1800" b="1" dirty="0">
                <a:latin typeface="Calibri" panose="020F0502020204030204" pitchFamily="34" charset="0"/>
                <a:cs typeface="Calibri" panose="020F0502020204030204" pitchFamily="34" charset="0"/>
              </a:rPr>
              <a:t>3. Optimize Maintenance Schedules</a:t>
            </a:r>
          </a:p>
          <a:p>
            <a:r>
              <a:rPr lang="en-GB" sz="1500" b="1" dirty="0"/>
              <a:t>Data-Driven Maintenance</a:t>
            </a:r>
            <a:r>
              <a:rPr lang="en-GB" sz="1500" dirty="0"/>
              <a:t>: Use historical downtime data to optimize maintenance schedules. Instead of routine maintenance, adopt a predictive approach where maintenance is performed based on the condition and performance of the machine.</a:t>
            </a:r>
          </a:p>
          <a:p>
            <a:r>
              <a:rPr lang="en-GB" sz="1500" b="1" dirty="0"/>
              <a:t>Critical Machine Focus</a:t>
            </a:r>
            <a:r>
              <a:rPr lang="en-GB" sz="1500" dirty="0"/>
              <a:t>: Prioritize maintenance for machines or assembly lines that show higher frequency of failures or deviations in key parameters</a:t>
            </a:r>
            <a:r>
              <a:rPr lang="en-GB" dirty="0"/>
              <a:t>.</a:t>
            </a:r>
          </a:p>
          <a:p>
            <a:endParaRPr lang="en-GB" dirty="0"/>
          </a:p>
          <a:p>
            <a:r>
              <a:rPr lang="en-GB" sz="1800" b="1" dirty="0">
                <a:latin typeface="Calibri" panose="020F0502020204030204" pitchFamily="34" charset="0"/>
                <a:cs typeface="Calibri" panose="020F0502020204030204" pitchFamily="34" charset="0"/>
              </a:rPr>
              <a:t>4. Invest in Employee Training</a:t>
            </a:r>
          </a:p>
          <a:p>
            <a:r>
              <a:rPr lang="en-GB" sz="1500" b="1" dirty="0"/>
              <a:t>Training Programs</a:t>
            </a:r>
            <a:r>
              <a:rPr lang="en-GB" sz="1500" dirty="0"/>
              <a:t>: Conduct regular training programs for machine operators and maintenance staff on the importance of key parameters and how to monitor them.</a:t>
            </a:r>
          </a:p>
          <a:p>
            <a:r>
              <a:rPr lang="en-GB" sz="1500" b="1" dirty="0"/>
              <a:t>Empowerment</a:t>
            </a:r>
            <a:r>
              <a:rPr lang="en-GB" sz="1500" dirty="0"/>
              <a:t>: Empower employees with the tools and knowledge to perform basic troubleshooting and maintenance tasks to minimize downtime.</a:t>
            </a:r>
          </a:p>
          <a:p>
            <a:endParaRPr lang="en-IN" sz="1500" dirty="0"/>
          </a:p>
        </p:txBody>
      </p:sp>
      <p:sp>
        <p:nvSpPr>
          <p:cNvPr id="4" name="Pentagon 3"/>
          <p:cNvSpPr/>
          <p:nvPr/>
        </p:nvSpPr>
        <p:spPr>
          <a:xfrm>
            <a:off x="122830" y="314291"/>
            <a:ext cx="1430740" cy="53544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59837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33316" y="175767"/>
            <a:ext cx="11426588" cy="6801862"/>
          </a:xfrm>
          <a:prstGeom prst="rect">
            <a:avLst/>
          </a:prstGeom>
          <a:noFill/>
        </p:spPr>
        <p:txBody>
          <a:bodyPr wrap="square" rtlCol="0">
            <a:spAutoFit/>
          </a:bodyPr>
          <a:lstStyle/>
          <a:p>
            <a:endParaRPr lang="en-GB" sz="1800" b="1" dirty="0">
              <a:latin typeface="Calibri" panose="020F0502020204030204" pitchFamily="34" charset="0"/>
              <a:cs typeface="Calibri" panose="020F0502020204030204" pitchFamily="34" charset="0"/>
            </a:endParaRPr>
          </a:p>
          <a:p>
            <a:r>
              <a:rPr lang="en-GB" sz="1800" b="1" dirty="0">
                <a:latin typeface="Calibri" panose="020F0502020204030204" pitchFamily="34" charset="0"/>
                <a:cs typeface="Calibri" panose="020F0502020204030204" pitchFamily="34" charset="0"/>
              </a:rPr>
              <a:t>5. Upgrade Equipment and Technology</a:t>
            </a:r>
          </a:p>
          <a:p>
            <a:r>
              <a:rPr lang="en-GB" sz="1500" b="1" dirty="0"/>
              <a:t>Modern Sensors</a:t>
            </a:r>
            <a:r>
              <a:rPr lang="en-GB" sz="1500" dirty="0"/>
              <a:t>: Invest in modern sensors and IoT devices for more accurate and real-time data collection of critical machine parameters.</a:t>
            </a:r>
          </a:p>
          <a:p>
            <a:r>
              <a:rPr lang="en-GB" sz="1500" b="1" dirty="0"/>
              <a:t>Advanced Analytics</a:t>
            </a:r>
            <a:r>
              <a:rPr lang="en-GB" sz="1500" dirty="0"/>
              <a:t>: Utilize advanced analytics platforms to analyze data and derive actionable insights, improving the decision-making process regarding maintenance and operations.</a:t>
            </a:r>
          </a:p>
          <a:p>
            <a:endParaRPr lang="en-GB" sz="1800" b="1" dirty="0">
              <a:latin typeface="Calibri" panose="020F0502020204030204" pitchFamily="34" charset="0"/>
              <a:cs typeface="Calibri" panose="020F0502020204030204" pitchFamily="34" charset="0"/>
            </a:endParaRPr>
          </a:p>
          <a:p>
            <a:r>
              <a:rPr lang="en-GB" sz="1800" b="1" dirty="0">
                <a:latin typeface="Calibri" panose="020F0502020204030204" pitchFamily="34" charset="0"/>
                <a:cs typeface="Calibri" panose="020F0502020204030204" pitchFamily="34" charset="0"/>
              </a:rPr>
              <a:t>6. Regular Data Analysis and Reporting</a:t>
            </a:r>
          </a:p>
          <a:p>
            <a:r>
              <a:rPr lang="en-GB" sz="1500" b="1" dirty="0"/>
              <a:t>Monthly Reports</a:t>
            </a:r>
            <a:r>
              <a:rPr lang="en-GB" sz="1500" dirty="0"/>
              <a:t>: Generate regular reports analyzing machine performance and downtime causes. Use these reports to identify trends and areas for improvement.</a:t>
            </a:r>
          </a:p>
          <a:p>
            <a:r>
              <a:rPr lang="en-GB" sz="1500" b="1" dirty="0"/>
              <a:t>KPIs</a:t>
            </a:r>
            <a:r>
              <a:rPr lang="en-GB" sz="1500" dirty="0"/>
              <a:t>: Establish Key Performance Indicators (KPIs) such as Mean Time Between Failures (MTBF) and Mean Time to Repair (MTTR) to evaluate the effectiveness of maintenance strategies.</a:t>
            </a:r>
          </a:p>
          <a:p>
            <a:endParaRPr lang="en-GB" sz="1500" b="1" dirty="0"/>
          </a:p>
          <a:p>
            <a:r>
              <a:rPr lang="en-GB" sz="1800" b="1" dirty="0">
                <a:latin typeface="Calibri" panose="020F0502020204030204" pitchFamily="34" charset="0"/>
                <a:cs typeface="Calibri" panose="020F0502020204030204" pitchFamily="34" charset="0"/>
              </a:rPr>
              <a:t>7. Focus on Critical Parameters</a:t>
            </a:r>
          </a:p>
          <a:p>
            <a:r>
              <a:rPr lang="en-GB" sz="1500" b="1" dirty="0"/>
              <a:t>Hydraulic Pressure</a:t>
            </a:r>
            <a:r>
              <a:rPr lang="en-GB" sz="1500" dirty="0"/>
              <a:t>: Ensure hydraulic systems are regularly checked and maintained. Fluctuations in hydraulic pressure should be addressed immediately.</a:t>
            </a:r>
          </a:p>
          <a:p>
            <a:r>
              <a:rPr lang="en-GB" sz="1500" b="1" dirty="0"/>
              <a:t>Temperature Management</a:t>
            </a:r>
            <a:r>
              <a:rPr lang="en-GB" sz="1500" dirty="0"/>
              <a:t>: Maintain optimal coolant and hydraulic oil temperatures. Overheating can lead to increased wear and unexpected failures.</a:t>
            </a:r>
          </a:p>
          <a:p>
            <a:r>
              <a:rPr lang="en-GB" sz="1500" b="1" dirty="0"/>
              <a:t>Vibration Control</a:t>
            </a:r>
            <a:r>
              <a:rPr lang="en-GB" sz="1500" dirty="0"/>
              <a:t>: Monitor spindle and tool vibrations closely. Excessive vibrations can indicate underlying issues that need immediate attention.</a:t>
            </a:r>
          </a:p>
          <a:p>
            <a:endParaRPr lang="en-GB" sz="1500" b="1" dirty="0"/>
          </a:p>
          <a:p>
            <a:r>
              <a:rPr lang="en-GB" sz="1800" b="1" dirty="0">
                <a:latin typeface="Calibri" panose="020F0502020204030204" pitchFamily="34" charset="0"/>
                <a:cs typeface="Calibri" panose="020F0502020204030204" pitchFamily="34" charset="0"/>
              </a:rPr>
              <a:t>8. Enhance Data Collection and Quality</a:t>
            </a:r>
          </a:p>
          <a:p>
            <a:r>
              <a:rPr lang="en-GB" sz="1500" b="1" dirty="0"/>
              <a:t>Consistent Data Logging</a:t>
            </a:r>
            <a:r>
              <a:rPr lang="en-GB" sz="1500" dirty="0"/>
              <a:t>: Ensure consistent and accurate data logging for all parameters. Incomplete or inaccurate data can lead to ineffective analysis and poor decision-making.</a:t>
            </a:r>
          </a:p>
          <a:p>
            <a:r>
              <a:rPr lang="en-GB" sz="1500" b="1" dirty="0"/>
              <a:t>Data Integration</a:t>
            </a:r>
            <a:r>
              <a:rPr lang="en-GB" sz="1500" dirty="0"/>
              <a:t>: Integrate data from different machines and assembly lines into a centralized system for comprehensive analysis and monitoring.</a:t>
            </a:r>
          </a:p>
          <a:p>
            <a:endParaRPr lang="en-GB" b="1" dirty="0"/>
          </a:p>
          <a:p>
            <a:endParaRPr lang="en-IN" dirty="0"/>
          </a:p>
        </p:txBody>
      </p:sp>
    </p:spTree>
    <p:extLst>
      <p:ext uri="{BB962C8B-B14F-4D97-AF65-F5344CB8AC3E}">
        <p14:creationId xmlns:p14="http://schemas.microsoft.com/office/powerpoint/2010/main" val="1360739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5" name="Google Shape;145;p60" descr="Attitudes 2 Animal Cognition Survey – The Anthrozoologist"/>
          <p:cNvPicPr preferRelativeResize="0"/>
          <p:nvPr/>
        </p:nvPicPr>
        <p:blipFill rotWithShape="1">
          <a:blip r:embed="rId3">
            <a:alphaModFix/>
            <a:extLst>
              <a:ext uri="{BEBA8EAE-BF5A-486C-A8C5-ECC9F3942E4B}">
                <a14:imgProps xmlns:a14="http://schemas.microsoft.com/office/drawing/2010/main">
                  <a14:imgLayer r:embed="rId4">
                    <a14:imgEffect>
                      <a14:backgroundRemoval t="8800" b="93600" l="4400" r="90000"/>
                    </a14:imgEffect>
                  </a14:imgLayer>
                </a14:imgProps>
              </a:ext>
            </a:extLst>
          </a:blip>
          <a:srcRect/>
          <a:stretch/>
        </p:blipFill>
        <p:spPr>
          <a:xfrm rot="21217713">
            <a:off x="3439500" y="477215"/>
            <a:ext cx="5971172" cy="5971172"/>
          </a:xfrm>
          <a:prstGeom prst="rect">
            <a:avLst/>
          </a:prstGeom>
          <a:noFill/>
          <a:ln>
            <a:noFill/>
          </a:ln>
        </p:spPr>
      </p:pic>
      <p:cxnSp>
        <p:nvCxnSpPr>
          <p:cNvPr id="144" name="Google Shape;144;p60"/>
          <p:cNvCxnSpPr/>
          <p:nvPr/>
        </p:nvCxnSpPr>
        <p:spPr>
          <a:xfrm>
            <a:off x="0" y="6464596"/>
            <a:ext cx="9597656" cy="0"/>
          </a:xfrm>
          <a:prstGeom prst="straightConnector1">
            <a:avLst/>
          </a:prstGeom>
          <a:noFill/>
          <a:ln w="9525" cap="flat" cmpd="sng">
            <a:solidFill>
              <a:srgbClr val="3B7FF2"/>
            </a:solidFill>
            <a:prstDash val="solid"/>
            <a:round/>
            <a:headEnd type="none" w="sm" len="sm"/>
            <a:tailEnd type="none" w="sm" len="sm"/>
          </a:ln>
        </p:spPr>
      </p:cxnSp>
      <p:pic>
        <p:nvPicPr>
          <p:cNvPr id="146" name="Google Shape;146;p60" descr="360DigiTMG Reviews - 52 Reviews of 360digitmg.com | Sitejabber"/>
          <p:cNvPicPr preferRelativeResize="0"/>
          <p:nvPr/>
        </p:nvPicPr>
        <p:blipFill rotWithShape="1">
          <a:blip r:embed="rId5">
            <a:alphaModFix/>
          </a:blip>
          <a:srcRect/>
          <a:stretch/>
        </p:blipFill>
        <p:spPr>
          <a:xfrm>
            <a:off x="9723552" y="5952931"/>
            <a:ext cx="2277039" cy="80833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11690" y="1669632"/>
            <a:ext cx="8570794" cy="3945696"/>
          </a:xfrm>
          <a:prstGeom prst="rect">
            <a:avLst/>
          </a:prstGeom>
          <a:noFill/>
        </p:spPr>
        <p:txBody>
          <a:bodyPr wrap="square" rtlCol="0">
            <a:spAutoFit/>
          </a:bodyPr>
          <a:lstStyle/>
          <a:p>
            <a:pPr marL="457200" lvl="0" indent="-431800">
              <a:lnSpc>
                <a:spcPct val="90000"/>
              </a:lnSpc>
              <a:buClr>
                <a:schemeClr val="dk1"/>
              </a:buClr>
              <a:buSzPts val="3200"/>
              <a:buFont typeface="Times New Roman"/>
              <a:buChar char="●"/>
            </a:pPr>
            <a:r>
              <a:rPr lang="en-GB" sz="3200" dirty="0">
                <a:solidFill>
                  <a:schemeClr val="dk1"/>
                </a:solidFill>
                <a:latin typeface="Calibri" panose="020F0502020204030204" pitchFamily="34" charset="0"/>
                <a:ea typeface="Times New Roman"/>
                <a:cs typeface="Calibri" panose="020F0502020204030204" pitchFamily="34" charset="0"/>
                <a:sym typeface="Times New Roman"/>
              </a:rPr>
              <a:t>Business Objective</a:t>
            </a:r>
          </a:p>
          <a:p>
            <a:pPr marL="457200" lvl="0" indent="-431800">
              <a:lnSpc>
                <a:spcPct val="90000"/>
              </a:lnSpc>
              <a:buClr>
                <a:schemeClr val="dk1"/>
              </a:buClr>
              <a:buSzPts val="3200"/>
              <a:buFont typeface="Times New Roman"/>
              <a:buChar char="●"/>
            </a:pPr>
            <a:r>
              <a:rPr lang="en-GB" sz="3200" dirty="0">
                <a:solidFill>
                  <a:schemeClr val="dk1"/>
                </a:solidFill>
                <a:latin typeface="Calibri" panose="020F0502020204030204" pitchFamily="34" charset="0"/>
                <a:ea typeface="Times New Roman"/>
                <a:cs typeface="Calibri" panose="020F0502020204030204" pitchFamily="34" charset="0"/>
                <a:sym typeface="Times New Roman"/>
              </a:rPr>
              <a:t>Business Understanding</a:t>
            </a:r>
          </a:p>
          <a:p>
            <a:pPr marL="457200" lvl="0" indent="-431800">
              <a:lnSpc>
                <a:spcPct val="90000"/>
              </a:lnSpc>
              <a:buClr>
                <a:schemeClr val="dk1"/>
              </a:buClr>
              <a:buSzPts val="3200"/>
              <a:buFont typeface="Times New Roman"/>
              <a:buChar char="●"/>
            </a:pPr>
            <a:r>
              <a:rPr lang="en-GB" sz="3200" dirty="0">
                <a:solidFill>
                  <a:schemeClr val="dk1"/>
                </a:solidFill>
                <a:latin typeface="Calibri" panose="020F0502020204030204" pitchFamily="34" charset="0"/>
                <a:ea typeface="Times New Roman"/>
                <a:cs typeface="Calibri" panose="020F0502020204030204" pitchFamily="34" charset="0"/>
                <a:sym typeface="Times New Roman"/>
              </a:rPr>
              <a:t>Project Architecture - Data Flow Diagram</a:t>
            </a:r>
            <a:endParaRPr lang="en-GB" sz="3200" dirty="0">
              <a:latin typeface="Calibri" panose="020F0502020204030204" pitchFamily="34" charset="0"/>
              <a:cs typeface="Calibri" panose="020F0502020204030204" pitchFamily="34" charset="0"/>
            </a:endParaRPr>
          </a:p>
          <a:p>
            <a:pPr marL="457200" lvl="0" indent="-431800">
              <a:lnSpc>
                <a:spcPct val="90000"/>
              </a:lnSpc>
              <a:buClr>
                <a:schemeClr val="dk1"/>
              </a:buClr>
              <a:buSzPts val="3200"/>
              <a:buFont typeface="Times New Roman"/>
              <a:buChar char="●"/>
            </a:pPr>
            <a:r>
              <a:rPr lang="en-GB" sz="3200" dirty="0">
                <a:solidFill>
                  <a:schemeClr val="dk1"/>
                </a:solidFill>
                <a:latin typeface="Calibri" panose="020F0502020204030204" pitchFamily="34" charset="0"/>
                <a:ea typeface="Times New Roman"/>
                <a:cs typeface="Calibri" panose="020F0502020204030204" pitchFamily="34" charset="0"/>
                <a:sym typeface="Times New Roman"/>
              </a:rPr>
              <a:t>Data Collection</a:t>
            </a:r>
          </a:p>
          <a:p>
            <a:pPr marL="457200" lvl="0" indent="-431800">
              <a:lnSpc>
                <a:spcPct val="90000"/>
              </a:lnSpc>
              <a:buClr>
                <a:schemeClr val="dk1"/>
              </a:buClr>
              <a:buSzPts val="3200"/>
              <a:buFont typeface="Times New Roman"/>
              <a:buChar char="●"/>
            </a:pPr>
            <a:r>
              <a:rPr lang="en-GB" sz="3200" dirty="0">
                <a:solidFill>
                  <a:schemeClr val="dk1"/>
                </a:solidFill>
                <a:latin typeface="Calibri" panose="020F0502020204030204" pitchFamily="34" charset="0"/>
                <a:ea typeface="Times New Roman"/>
                <a:cs typeface="Calibri" panose="020F0502020204030204" pitchFamily="34" charset="0"/>
                <a:sym typeface="Times New Roman"/>
              </a:rPr>
              <a:t>Data Pre-processing (Data Cleaning)</a:t>
            </a:r>
          </a:p>
          <a:p>
            <a:pPr marL="457200" lvl="0" indent="-431800">
              <a:lnSpc>
                <a:spcPct val="90000"/>
              </a:lnSpc>
              <a:buClr>
                <a:schemeClr val="dk1"/>
              </a:buClr>
              <a:buSzPts val="3200"/>
              <a:buFont typeface="Times New Roman"/>
              <a:buChar char="●"/>
            </a:pPr>
            <a:r>
              <a:rPr lang="en-GB" sz="3200" dirty="0">
                <a:solidFill>
                  <a:schemeClr val="dk1"/>
                </a:solidFill>
                <a:latin typeface="Calibri" panose="020F0502020204030204" pitchFamily="34" charset="0"/>
                <a:ea typeface="Times New Roman"/>
                <a:cs typeface="Calibri" panose="020F0502020204030204" pitchFamily="34" charset="0"/>
                <a:sym typeface="Times New Roman"/>
              </a:rPr>
              <a:t>Exploratory Data Analysis</a:t>
            </a:r>
          </a:p>
          <a:p>
            <a:pPr marL="457200" lvl="0" indent="-431800">
              <a:lnSpc>
                <a:spcPct val="90000"/>
              </a:lnSpc>
              <a:buClr>
                <a:schemeClr val="dk1"/>
              </a:buClr>
              <a:buSzPts val="3200"/>
              <a:buFont typeface="Times New Roman"/>
              <a:buChar char="●"/>
            </a:pPr>
            <a:r>
              <a:rPr lang="en-GB" sz="3200" dirty="0">
                <a:solidFill>
                  <a:schemeClr val="dk1"/>
                </a:solidFill>
                <a:latin typeface="Calibri" panose="020F0502020204030204" pitchFamily="34" charset="0"/>
                <a:ea typeface="Times New Roman"/>
                <a:cs typeface="Calibri" panose="020F0502020204030204" pitchFamily="34" charset="0"/>
                <a:sym typeface="Times New Roman"/>
              </a:rPr>
              <a:t>Data Visualization</a:t>
            </a:r>
          </a:p>
          <a:p>
            <a:pPr marL="457200" lvl="0" indent="-431800">
              <a:lnSpc>
                <a:spcPct val="90000"/>
              </a:lnSpc>
              <a:buClr>
                <a:schemeClr val="dk1"/>
              </a:buClr>
              <a:buSzPts val="3200"/>
              <a:buFont typeface="Times New Roman"/>
              <a:buChar char="●"/>
            </a:pPr>
            <a:r>
              <a:rPr lang="en-GB" sz="3200" dirty="0">
                <a:solidFill>
                  <a:schemeClr val="dk1"/>
                </a:solidFill>
                <a:latin typeface="Calibri" panose="020F0502020204030204" pitchFamily="34" charset="0"/>
                <a:ea typeface="Times New Roman"/>
                <a:cs typeface="Calibri" panose="020F0502020204030204" pitchFamily="34" charset="0"/>
                <a:sym typeface="Times New Roman"/>
              </a:rPr>
              <a:t>Data Insights and Recommendation</a:t>
            </a:r>
          </a:p>
          <a:p>
            <a:endParaRPr lang="en-IN" sz="1800" dirty="0">
              <a:latin typeface="Calibri" panose="020F0502020204030204" pitchFamily="34" charset="0"/>
              <a:cs typeface="Calibri" panose="020F0502020204030204" pitchFamily="34" charset="0"/>
            </a:endParaRPr>
          </a:p>
        </p:txBody>
      </p:sp>
      <p:sp>
        <p:nvSpPr>
          <p:cNvPr id="3" name="TextBox 2"/>
          <p:cNvSpPr txBox="1"/>
          <p:nvPr/>
        </p:nvSpPr>
        <p:spPr>
          <a:xfrm>
            <a:off x="2033518" y="655092"/>
            <a:ext cx="4681182" cy="584775"/>
          </a:xfrm>
          <a:prstGeom prst="rect">
            <a:avLst/>
          </a:prstGeom>
          <a:noFill/>
        </p:spPr>
        <p:txBody>
          <a:bodyPr wrap="square" rtlCol="0">
            <a:spAutoFit/>
          </a:bodyPr>
          <a:lstStyle/>
          <a:p>
            <a:r>
              <a:rPr lang="en-US" sz="3200" kern="1200" dirty="0">
                <a:solidFill>
                  <a:schemeClr val="dk1"/>
                </a:solidFill>
                <a:latin typeface="Times New Roman" panose="02020603050405020304" pitchFamily="18" charset="0"/>
                <a:ea typeface="Georgia"/>
                <a:cs typeface="Times New Roman" panose="02020603050405020304" pitchFamily="18" charset="0"/>
                <a:sym typeface="Times New Roman"/>
              </a:rPr>
              <a:t>Contents</a:t>
            </a:r>
            <a:endParaRPr lang="en-IN" sz="3200" kern="1200" dirty="0">
              <a:solidFill>
                <a:schemeClr val="dk1"/>
              </a:solidFill>
              <a:latin typeface="Times New Roman" panose="02020603050405020304" pitchFamily="18" charset="0"/>
              <a:ea typeface="Georgia"/>
              <a:cs typeface="Times New Roman" panose="02020603050405020304" pitchFamily="18" charset="0"/>
              <a:sym typeface="Georgia"/>
            </a:endParaRPr>
          </a:p>
        </p:txBody>
      </p:sp>
    </p:spTree>
    <p:extLst>
      <p:ext uri="{BB962C8B-B14F-4D97-AF65-F5344CB8AC3E}">
        <p14:creationId xmlns:p14="http://schemas.microsoft.com/office/powerpoint/2010/main" val="816986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6"/>
          <p:cNvSpPr txBox="1">
            <a:spLocks noGrp="1"/>
          </p:cNvSpPr>
          <p:nvPr>
            <p:ph type="title"/>
          </p:nvPr>
        </p:nvSpPr>
        <p:spPr>
          <a:xfrm>
            <a:off x="1676400" y="289669"/>
            <a:ext cx="10515600" cy="584685"/>
          </a:xfrm>
          <a:prstGeom prst="rect">
            <a:avLst/>
          </a:prstGeom>
          <a:noFill/>
          <a:ln>
            <a:noFill/>
          </a:ln>
        </p:spPr>
        <p:txBody>
          <a:bodyPr spcFirstLastPara="1" wrap="square" lIns="91400" tIns="45675" rIns="91400" bIns="45675" anchor="ctr" anchorCtr="0">
            <a:spAutoFit/>
          </a:bodyPr>
          <a:lstStyle/>
          <a:p>
            <a:pPr marL="0" lvl="0" indent="0">
              <a:lnSpc>
                <a:spcPct val="100000"/>
              </a:lnSpc>
              <a:buClr>
                <a:srgbClr val="000000"/>
              </a:buClr>
              <a:buSzPts val="2300"/>
              <a:buFont typeface="Arial"/>
              <a:buNone/>
            </a:pPr>
            <a:r>
              <a:rPr lang="en-US" sz="3200" dirty="0">
                <a:latin typeface="Times New Roman" panose="02020603050405020304" pitchFamily="18" charset="0"/>
                <a:cs typeface="Times New Roman" panose="02020603050405020304" pitchFamily="18" charset="0"/>
                <a:sym typeface="Times New Roman"/>
              </a:rPr>
              <a:t>Business Understanding:</a:t>
            </a:r>
            <a:endParaRPr sz="3200" dirty="0">
              <a:latin typeface="Times New Roman" panose="02020603050405020304" pitchFamily="18" charset="0"/>
              <a:cs typeface="Times New Roman" panose="02020603050405020304" pitchFamily="18" charset="0"/>
              <a:sym typeface="Times New Roman"/>
            </a:endParaRPr>
          </a:p>
        </p:txBody>
      </p:sp>
      <p:pic>
        <p:nvPicPr>
          <p:cNvPr id="90" name="Google Shape;90;p6" descr="360DigiTMG Reviews - 52 Reviews of 360digitmg.com | Sitejabber"/>
          <p:cNvPicPr preferRelativeResize="0"/>
          <p:nvPr/>
        </p:nvPicPr>
        <p:blipFill rotWithShape="1">
          <a:blip r:embed="rId3">
            <a:alphaModFix/>
          </a:blip>
          <a:srcRect/>
          <a:stretch/>
        </p:blipFill>
        <p:spPr>
          <a:xfrm>
            <a:off x="9742857" y="5984241"/>
            <a:ext cx="2277039" cy="808338"/>
          </a:xfrm>
          <a:prstGeom prst="rect">
            <a:avLst/>
          </a:prstGeom>
          <a:noFill/>
          <a:ln>
            <a:noFill/>
          </a:ln>
        </p:spPr>
      </p:pic>
      <p:sp>
        <p:nvSpPr>
          <p:cNvPr id="4" name="Rectangle 3"/>
          <p:cNvSpPr/>
          <p:nvPr/>
        </p:nvSpPr>
        <p:spPr>
          <a:xfrm>
            <a:off x="1300315" y="1150152"/>
            <a:ext cx="10719581" cy="755042"/>
          </a:xfrm>
          <a:prstGeom prst="rect">
            <a:avLst/>
          </a:prstGeom>
          <a:solidFill>
            <a:schemeClr val="bg2"/>
          </a:solidFill>
          <a:ln>
            <a:solidFill>
              <a:schemeClr val="accent1">
                <a:lumMod val="50000"/>
              </a:schemeClr>
            </a:solidFill>
          </a:ln>
          <a:effectLst>
            <a:softEdge rad="31750"/>
          </a:effectLst>
        </p:spPr>
        <p:style>
          <a:lnRef idx="2">
            <a:schemeClr val="accent6"/>
          </a:lnRef>
          <a:fillRef idx="1">
            <a:schemeClr val="lt1"/>
          </a:fillRef>
          <a:effectRef idx="0">
            <a:schemeClr val="accent6"/>
          </a:effectRef>
          <a:fontRef idx="minor">
            <a:schemeClr val="dk1"/>
          </a:fontRef>
        </p:style>
        <p:txBody>
          <a:bodyPr rtlCol="0" anchor="ctr"/>
          <a:lstStyle/>
          <a:p>
            <a:r>
              <a:rPr lang="en-GB" sz="2000" b="1" dirty="0">
                <a:latin typeface="Calibri" panose="020F0502020204030204" pitchFamily="34" charset="0"/>
                <a:cs typeface="Calibri" panose="020F0502020204030204" pitchFamily="34" charset="0"/>
              </a:rPr>
              <a:t>Business Problem: </a:t>
            </a:r>
          </a:p>
          <a:p>
            <a:pPr algn="ctr"/>
            <a:r>
              <a:rPr lang="en-GB" sz="1800" dirty="0">
                <a:latin typeface="Calibri" panose="020F0502020204030204" pitchFamily="34" charset="0"/>
                <a:cs typeface="Calibri" panose="020F0502020204030204" pitchFamily="34" charset="0"/>
              </a:rPr>
              <a:t>Machines which manufacture the pumps. Unplanned machine downtime which is leading to loss of productivity. </a:t>
            </a:r>
            <a:endParaRPr lang="en-IN" sz="1800" dirty="0">
              <a:latin typeface="Calibri" panose="020F0502020204030204" pitchFamily="34" charset="0"/>
              <a:cs typeface="Calibri" panose="020F0502020204030204" pitchFamily="34" charset="0"/>
            </a:endParaRPr>
          </a:p>
        </p:txBody>
      </p:sp>
      <p:sp>
        <p:nvSpPr>
          <p:cNvPr id="5" name="Pentagon 4"/>
          <p:cNvSpPr/>
          <p:nvPr/>
        </p:nvSpPr>
        <p:spPr>
          <a:xfrm>
            <a:off x="122830" y="314291"/>
            <a:ext cx="1430740" cy="53544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7119826" y="2205615"/>
            <a:ext cx="3093002" cy="1602340"/>
          </a:xfrm>
          <a:prstGeom prst="rect">
            <a:avLst/>
          </a:prstGeom>
          <a:solidFill>
            <a:schemeClr val="accent3">
              <a:lumMod val="50000"/>
            </a:schemeClr>
          </a:solidFill>
          <a:ln>
            <a:solidFill>
              <a:schemeClr val="accent1">
                <a:lumMod val="50000"/>
              </a:schemeClr>
            </a:solidFill>
          </a:ln>
          <a:effectLst>
            <a:softEdge rad="31750"/>
          </a:effectLst>
        </p:spPr>
        <p:style>
          <a:lnRef idx="2">
            <a:schemeClr val="accent3"/>
          </a:lnRef>
          <a:fillRef idx="1">
            <a:schemeClr val="lt1"/>
          </a:fillRef>
          <a:effectRef idx="0">
            <a:schemeClr val="accent3"/>
          </a:effectRef>
          <a:fontRef idx="minor">
            <a:schemeClr val="dk1"/>
          </a:fontRef>
        </p:style>
        <p:txBody>
          <a:bodyPr rtlCol="0" anchor="ctr"/>
          <a:lstStyle/>
          <a:p>
            <a:pPr algn="ctr"/>
            <a:r>
              <a:rPr lang="en-GB" sz="2000" b="1" dirty="0">
                <a:solidFill>
                  <a:schemeClr val="bg1"/>
                </a:solidFill>
                <a:latin typeface="Calibri" panose="020F0502020204030204" pitchFamily="34" charset="0"/>
                <a:cs typeface="Calibri" panose="020F0502020204030204" pitchFamily="34" charset="0"/>
              </a:rPr>
              <a:t>Business Constraint:</a:t>
            </a:r>
          </a:p>
          <a:p>
            <a:pPr algn="ctr"/>
            <a:r>
              <a:rPr lang="en-GB" sz="2000" dirty="0">
                <a:solidFill>
                  <a:schemeClr val="bg1"/>
                </a:solidFill>
                <a:latin typeface="Calibri" panose="020F0502020204030204" pitchFamily="34" charset="0"/>
                <a:cs typeface="Calibri" panose="020F0502020204030204" pitchFamily="34" charset="0"/>
              </a:rPr>
              <a:t>Minimize maintenance cost.</a:t>
            </a:r>
          </a:p>
        </p:txBody>
      </p:sp>
      <p:sp>
        <p:nvSpPr>
          <p:cNvPr id="11" name="Rectangle 10"/>
          <p:cNvSpPr/>
          <p:nvPr/>
        </p:nvSpPr>
        <p:spPr>
          <a:xfrm>
            <a:off x="3504641" y="2205615"/>
            <a:ext cx="3159691" cy="1602340"/>
          </a:xfrm>
          <a:prstGeom prst="rect">
            <a:avLst/>
          </a:prstGeom>
          <a:solidFill>
            <a:schemeClr val="accent3">
              <a:lumMod val="50000"/>
            </a:schemeClr>
          </a:solidFill>
          <a:ln>
            <a:solidFill>
              <a:schemeClr val="accent1">
                <a:lumMod val="50000"/>
              </a:schemeClr>
            </a:solidFill>
          </a:ln>
          <a:effectLst>
            <a:softEdge rad="31750"/>
          </a:effectLst>
        </p:spPr>
        <p:style>
          <a:lnRef idx="2">
            <a:schemeClr val="accent3"/>
          </a:lnRef>
          <a:fillRef idx="1">
            <a:schemeClr val="lt1"/>
          </a:fillRef>
          <a:effectRef idx="0">
            <a:schemeClr val="accent3"/>
          </a:effectRef>
          <a:fontRef idx="minor">
            <a:schemeClr val="dk1"/>
          </a:fontRef>
        </p:style>
        <p:txBody>
          <a:bodyPr rtlCol="0" anchor="ctr"/>
          <a:lstStyle/>
          <a:p>
            <a:endParaRPr lang="en-GB" sz="1800" b="1" dirty="0">
              <a:latin typeface="Calibri" panose="020F0502020204030204" pitchFamily="34" charset="0"/>
              <a:cs typeface="Calibri" panose="020F0502020204030204" pitchFamily="34" charset="0"/>
            </a:endParaRPr>
          </a:p>
          <a:p>
            <a:endParaRPr lang="en-GB" sz="2000" b="1" dirty="0">
              <a:latin typeface="Calibri" panose="020F0502020204030204" pitchFamily="34" charset="0"/>
              <a:cs typeface="Calibri" panose="020F0502020204030204" pitchFamily="34" charset="0"/>
            </a:endParaRPr>
          </a:p>
          <a:p>
            <a:pPr algn="ctr"/>
            <a:r>
              <a:rPr lang="en-GB" sz="2000" b="1" dirty="0">
                <a:solidFill>
                  <a:schemeClr val="bg1"/>
                </a:solidFill>
                <a:latin typeface="Calibri" panose="020F0502020204030204" pitchFamily="34" charset="0"/>
                <a:cs typeface="Calibri" panose="020F0502020204030204" pitchFamily="34" charset="0"/>
              </a:rPr>
              <a:t>Business Objective:</a:t>
            </a:r>
          </a:p>
          <a:p>
            <a:pPr algn="ctr"/>
            <a:r>
              <a:rPr lang="en-GB" sz="2000" dirty="0">
                <a:solidFill>
                  <a:schemeClr val="bg1"/>
                </a:solidFill>
                <a:latin typeface="Calibri" panose="020F0502020204030204" pitchFamily="34" charset="0"/>
                <a:cs typeface="Calibri" panose="020F0502020204030204" pitchFamily="34" charset="0"/>
              </a:rPr>
              <a:t>Minimize Unplanned Machine Downtime</a:t>
            </a:r>
            <a:r>
              <a:rPr lang="en-GB" sz="2000" b="1" dirty="0">
                <a:solidFill>
                  <a:schemeClr val="bg1"/>
                </a:solidFill>
                <a:latin typeface="Calibri" panose="020F0502020204030204" pitchFamily="34" charset="0"/>
                <a:cs typeface="Calibri" panose="020F0502020204030204" pitchFamily="34" charset="0"/>
              </a:rPr>
              <a:t>.</a:t>
            </a:r>
          </a:p>
          <a:p>
            <a:pPr algn="ctr"/>
            <a:endParaRPr lang="en-GB" sz="2000" b="1" dirty="0">
              <a:solidFill>
                <a:schemeClr val="bg1"/>
              </a:solidFill>
              <a:latin typeface="Calibri" panose="020F0502020204030204" pitchFamily="34" charset="0"/>
              <a:cs typeface="Calibri" panose="020F0502020204030204" pitchFamily="34" charset="0"/>
            </a:endParaRPr>
          </a:p>
          <a:p>
            <a:pPr algn="ctr"/>
            <a:endParaRPr lang="en-GB" dirty="0">
              <a:latin typeface="Calibri" panose="020F0502020204030204" pitchFamily="34" charset="0"/>
              <a:cs typeface="Calibri" panose="020F0502020204030204" pitchFamily="34" charset="0"/>
            </a:endParaRPr>
          </a:p>
          <a:p>
            <a:pPr algn="ctr"/>
            <a:endParaRPr lang="en-IN" dirty="0">
              <a:latin typeface="Calibri" panose="020F0502020204030204" pitchFamily="34" charset="0"/>
              <a:cs typeface="Calibri" panose="020F0502020204030204" pitchFamily="34" charset="0"/>
            </a:endParaRPr>
          </a:p>
        </p:txBody>
      </p:sp>
      <p:sp>
        <p:nvSpPr>
          <p:cNvPr id="13" name="Rectangle 12"/>
          <p:cNvSpPr/>
          <p:nvPr/>
        </p:nvSpPr>
        <p:spPr>
          <a:xfrm>
            <a:off x="7119825" y="4081480"/>
            <a:ext cx="3093003" cy="1701380"/>
          </a:xfrm>
          <a:prstGeom prst="rect">
            <a:avLst/>
          </a:prstGeom>
          <a:solidFill>
            <a:schemeClr val="accent3">
              <a:lumMod val="50000"/>
            </a:schemeClr>
          </a:solidFill>
          <a:ln>
            <a:solidFill>
              <a:schemeClr val="accent1">
                <a:lumMod val="50000"/>
              </a:schemeClr>
            </a:solidFill>
          </a:ln>
          <a:effectLst>
            <a:softEdge rad="31750"/>
          </a:effectLst>
        </p:spPr>
        <p:style>
          <a:lnRef idx="2">
            <a:schemeClr val="accent3"/>
          </a:lnRef>
          <a:fillRef idx="1">
            <a:schemeClr val="lt1"/>
          </a:fillRef>
          <a:effectRef idx="0">
            <a:schemeClr val="accent3"/>
          </a:effectRef>
          <a:fontRef idx="minor">
            <a:schemeClr val="dk1"/>
          </a:fontRef>
        </p:style>
        <p:txBody>
          <a:bodyPr rtlCol="0" anchor="ctr"/>
          <a:lstStyle/>
          <a:p>
            <a:pPr algn="ctr"/>
            <a:r>
              <a:rPr lang="en-GB" sz="2000" b="1" dirty="0">
                <a:solidFill>
                  <a:schemeClr val="bg1"/>
                </a:solidFill>
                <a:latin typeface="Calibri" panose="020F0502020204030204" pitchFamily="34" charset="0"/>
                <a:cs typeface="Calibri" panose="020F0502020204030204" pitchFamily="34" charset="0"/>
              </a:rPr>
              <a:t>Economic Success Criteria</a:t>
            </a:r>
            <a:r>
              <a:rPr lang="en-GB" b="1" dirty="0">
                <a:solidFill>
                  <a:schemeClr val="bg1"/>
                </a:solidFill>
                <a:latin typeface="Calibri" panose="020F0502020204030204" pitchFamily="34" charset="0"/>
                <a:cs typeface="Calibri" panose="020F0502020204030204" pitchFamily="34" charset="0"/>
              </a:rPr>
              <a:t>:</a:t>
            </a:r>
          </a:p>
          <a:p>
            <a:pPr algn="ctr"/>
            <a:r>
              <a:rPr lang="en-GB" sz="2000" dirty="0">
                <a:solidFill>
                  <a:schemeClr val="bg1"/>
                </a:solidFill>
                <a:latin typeface="Calibri" panose="020F0502020204030204" pitchFamily="34" charset="0"/>
                <a:cs typeface="Calibri" panose="020F0502020204030204" pitchFamily="34" charset="0"/>
              </a:rPr>
              <a:t>Achieve a cost saving of at least $1M</a:t>
            </a:r>
            <a:r>
              <a:rPr lang="en-GB" sz="2000" dirty="0">
                <a:latin typeface="Calibri" panose="020F0502020204030204" pitchFamily="34" charset="0"/>
                <a:cs typeface="Calibri" panose="020F0502020204030204" pitchFamily="34" charset="0"/>
              </a:rPr>
              <a:t>”</a:t>
            </a:r>
            <a:endParaRPr lang="en-IN" sz="2000" dirty="0">
              <a:latin typeface="Calibri" panose="020F0502020204030204" pitchFamily="34" charset="0"/>
              <a:cs typeface="Calibri" panose="020F0502020204030204" pitchFamily="34" charset="0"/>
            </a:endParaRPr>
          </a:p>
        </p:txBody>
      </p:sp>
      <p:sp>
        <p:nvSpPr>
          <p:cNvPr id="14" name="Rectangle 13"/>
          <p:cNvSpPr/>
          <p:nvPr/>
        </p:nvSpPr>
        <p:spPr>
          <a:xfrm>
            <a:off x="3504641" y="4108376"/>
            <a:ext cx="3159692" cy="1701380"/>
          </a:xfrm>
          <a:prstGeom prst="rect">
            <a:avLst/>
          </a:prstGeom>
          <a:solidFill>
            <a:schemeClr val="accent3">
              <a:lumMod val="50000"/>
            </a:schemeClr>
          </a:solidFill>
          <a:ln>
            <a:solidFill>
              <a:schemeClr val="accent1">
                <a:lumMod val="50000"/>
              </a:schemeClr>
            </a:solidFill>
          </a:ln>
          <a:effectLst>
            <a:softEdge rad="31750"/>
          </a:effectLst>
        </p:spPr>
        <p:style>
          <a:lnRef idx="2">
            <a:schemeClr val="accent3"/>
          </a:lnRef>
          <a:fillRef idx="1">
            <a:schemeClr val="lt1"/>
          </a:fillRef>
          <a:effectRef idx="0">
            <a:schemeClr val="accent3"/>
          </a:effectRef>
          <a:fontRef idx="minor">
            <a:schemeClr val="dk1"/>
          </a:fontRef>
        </p:style>
        <p:txBody>
          <a:bodyPr rtlCol="0" anchor="ctr"/>
          <a:lstStyle/>
          <a:p>
            <a:pPr algn="ctr"/>
            <a:r>
              <a:rPr lang="en-GB" sz="2000" b="1" dirty="0">
                <a:solidFill>
                  <a:schemeClr val="bg1"/>
                </a:solidFill>
                <a:latin typeface="Calibri" panose="020F0502020204030204" pitchFamily="34" charset="0"/>
                <a:cs typeface="Calibri" panose="020F0502020204030204" pitchFamily="34" charset="0"/>
              </a:rPr>
              <a:t>Business Success Criteria:</a:t>
            </a:r>
          </a:p>
          <a:p>
            <a:pPr algn="ctr"/>
            <a:r>
              <a:rPr lang="en-GB" sz="2000" dirty="0">
                <a:solidFill>
                  <a:schemeClr val="bg1"/>
                </a:solidFill>
                <a:latin typeface="Calibri" panose="020F0502020204030204" pitchFamily="34" charset="0"/>
                <a:cs typeface="Calibri" panose="020F0502020204030204" pitchFamily="34" charset="0"/>
              </a:rPr>
              <a:t>Reduce the unplanned Downtime by at least 10%</a:t>
            </a:r>
            <a:endParaRPr lang="en-IN" sz="2000" dirty="0">
              <a:solidFill>
                <a:schemeClr val="bg1"/>
              </a:solidFill>
              <a:latin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365716"/>
            <a:ext cx="10515600" cy="535440"/>
          </a:xfrm>
        </p:spPr>
        <p:txBody>
          <a:bodyPr/>
          <a:lstStyle/>
          <a:p>
            <a:r>
              <a:rPr lang="en-US" sz="3200" dirty="0">
                <a:latin typeface="Times New Roman" panose="02020603050405020304" pitchFamily="18" charset="0"/>
                <a:cs typeface="Times New Roman" panose="02020603050405020304" pitchFamily="18" charset="0"/>
                <a:sym typeface="Times New Roman"/>
              </a:rPr>
              <a:t>Project Overview and Scope</a:t>
            </a:r>
            <a:endParaRPr lang="en-IN" sz="32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5198046" y="1640435"/>
            <a:ext cx="5007469" cy="677108"/>
          </a:xfrm>
          <a:prstGeom prst="rect">
            <a:avLst/>
          </a:prstGeom>
          <a:noFill/>
        </p:spPr>
        <p:txBody>
          <a:bodyPr wrap="square" rtlCol="0">
            <a:spAutoFit/>
          </a:bodyPr>
          <a:lstStyle/>
          <a:p>
            <a:r>
              <a:rPr lang="en-GB" sz="2000" b="1" dirty="0">
                <a:solidFill>
                  <a:schemeClr val="dk1"/>
                </a:solidFill>
                <a:latin typeface="Calibri" panose="020F0502020204030204" pitchFamily="34" charset="0"/>
                <a:ea typeface="+mn-ea"/>
                <a:cs typeface="Calibri" panose="020F0502020204030204" pitchFamily="34" charset="0"/>
              </a:rPr>
              <a:t>Project Purpose: </a:t>
            </a:r>
          </a:p>
          <a:p>
            <a:r>
              <a:rPr lang="en-GB" sz="1800" dirty="0">
                <a:latin typeface="Calibri" panose="020F0502020204030204" pitchFamily="34" charset="0"/>
                <a:cs typeface="Calibri" panose="020F0502020204030204" pitchFamily="34" charset="0"/>
              </a:rPr>
              <a:t>Minimize Unplanned Machine Downtime</a:t>
            </a:r>
          </a:p>
        </p:txBody>
      </p:sp>
      <p:sp>
        <p:nvSpPr>
          <p:cNvPr id="5" name="TextBox 4"/>
          <p:cNvSpPr txBox="1"/>
          <p:nvPr/>
        </p:nvSpPr>
        <p:spPr>
          <a:xfrm>
            <a:off x="5198046" y="2866074"/>
            <a:ext cx="4367284" cy="1231106"/>
          </a:xfrm>
          <a:prstGeom prst="rect">
            <a:avLst/>
          </a:prstGeom>
          <a:noFill/>
        </p:spPr>
        <p:txBody>
          <a:bodyPr wrap="square" rtlCol="0">
            <a:spAutoFit/>
          </a:bodyPr>
          <a:lstStyle/>
          <a:p>
            <a:r>
              <a:rPr lang="en-GB" sz="2000" b="1" dirty="0">
                <a:latin typeface="Calibri" panose="020F0502020204030204" pitchFamily="34" charset="0"/>
                <a:cs typeface="Calibri" panose="020F0502020204030204" pitchFamily="34" charset="0"/>
              </a:rPr>
              <a:t>3 Major Phases: </a:t>
            </a:r>
          </a:p>
          <a:p>
            <a:r>
              <a:rPr lang="en-GB" sz="1800" dirty="0"/>
              <a:t>1. </a:t>
            </a:r>
            <a:r>
              <a:rPr lang="en-GB" sz="1800" dirty="0">
                <a:latin typeface="Calibri" panose="020F0502020204030204" pitchFamily="34" charset="0"/>
                <a:cs typeface="Calibri" panose="020F0502020204030204" pitchFamily="34" charset="0"/>
              </a:rPr>
              <a:t>Data pre-processing </a:t>
            </a:r>
          </a:p>
          <a:p>
            <a:r>
              <a:rPr lang="en-GB" sz="1800" dirty="0">
                <a:latin typeface="Calibri" panose="020F0502020204030204" pitchFamily="34" charset="0"/>
                <a:cs typeface="Calibri" panose="020F0502020204030204" pitchFamily="34" charset="0"/>
              </a:rPr>
              <a:t>2. Exploratory data analysis (EDA) </a:t>
            </a:r>
          </a:p>
          <a:p>
            <a:r>
              <a:rPr lang="en-GB" sz="1800" dirty="0">
                <a:latin typeface="Calibri" panose="020F0502020204030204" pitchFamily="34" charset="0"/>
                <a:cs typeface="Calibri" panose="020F0502020204030204" pitchFamily="34" charset="0"/>
              </a:rPr>
              <a:t>3. Data Visualization</a:t>
            </a:r>
            <a:endParaRPr lang="en-IN" sz="1800" dirty="0">
              <a:latin typeface="Calibri" panose="020F0502020204030204" pitchFamily="34" charset="0"/>
              <a:cs typeface="Calibri" panose="020F0502020204030204" pitchFamily="34" charset="0"/>
            </a:endParaRPr>
          </a:p>
        </p:txBody>
      </p:sp>
      <p:sp>
        <p:nvSpPr>
          <p:cNvPr id="6" name="TextBox 5"/>
          <p:cNvSpPr txBox="1"/>
          <p:nvPr/>
        </p:nvSpPr>
        <p:spPr>
          <a:xfrm>
            <a:off x="5198046" y="4645711"/>
            <a:ext cx="4094328" cy="2062103"/>
          </a:xfrm>
          <a:prstGeom prst="rect">
            <a:avLst/>
          </a:prstGeom>
          <a:noFill/>
        </p:spPr>
        <p:txBody>
          <a:bodyPr wrap="square" rtlCol="0">
            <a:spAutoFit/>
          </a:bodyPr>
          <a:lstStyle/>
          <a:p>
            <a:r>
              <a:rPr lang="en-GB" sz="2000" b="1" dirty="0">
                <a:solidFill>
                  <a:schemeClr val="dk1"/>
                </a:solidFill>
                <a:latin typeface="Calibri" panose="020F0502020204030204" pitchFamily="34" charset="0"/>
                <a:ea typeface="+mn-ea"/>
                <a:cs typeface="Calibri" panose="020F0502020204030204" pitchFamily="34" charset="0"/>
              </a:rPr>
              <a:t>Project Scope:</a:t>
            </a:r>
          </a:p>
          <a:p>
            <a:r>
              <a:rPr lang="en-GB" sz="1800" dirty="0"/>
              <a:t> </a:t>
            </a:r>
            <a:r>
              <a:rPr lang="en-GB" sz="1800" dirty="0">
                <a:latin typeface="Calibri" panose="020F0502020204030204" pitchFamily="34" charset="0"/>
                <a:cs typeface="Calibri" panose="020F0502020204030204" pitchFamily="34" charset="0"/>
              </a:rPr>
              <a:t>By using Data Visualization Technique gain meaningful insights from given dataset which is helping to reduce machine downtime. </a:t>
            </a:r>
            <a:endParaRPr lang="en-IN" sz="1800" dirty="0">
              <a:latin typeface="Calibri" panose="020F0502020204030204" pitchFamily="34" charset="0"/>
              <a:cs typeface="Calibri" panose="020F0502020204030204" pitchFamily="34" charset="0"/>
            </a:endParaRPr>
          </a:p>
          <a:p>
            <a:endParaRPr lang="en-IN" sz="1800" dirty="0">
              <a:latin typeface="Calibri" panose="020F0502020204030204" pitchFamily="34" charset="0"/>
              <a:cs typeface="Calibri" panose="020F0502020204030204" pitchFamily="34" charset="0"/>
            </a:endParaRPr>
          </a:p>
          <a:p>
            <a:endParaRPr lang="en-IN" sz="1800" dirty="0"/>
          </a:p>
        </p:txBody>
      </p:sp>
      <p:sp>
        <p:nvSpPr>
          <p:cNvPr id="8" name="Pentagon 7"/>
          <p:cNvSpPr/>
          <p:nvPr/>
        </p:nvSpPr>
        <p:spPr>
          <a:xfrm>
            <a:off x="122830" y="314291"/>
            <a:ext cx="1430740" cy="53544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lowchart: Connector 6"/>
          <p:cNvSpPr/>
          <p:nvPr/>
        </p:nvSpPr>
        <p:spPr>
          <a:xfrm>
            <a:off x="1145607" y="2286766"/>
            <a:ext cx="2554196" cy="2574388"/>
          </a:xfrm>
          <a:prstGeom prst="flowChartConnector">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chemeClr val="bg1"/>
                </a:solidFill>
              </a:rPr>
              <a:t>Overview</a:t>
            </a:r>
            <a:endParaRPr lang="en-IN" b="1" dirty="0">
              <a:solidFill>
                <a:schemeClr val="bg1"/>
              </a:solidFill>
            </a:endParaRPr>
          </a:p>
        </p:txBody>
      </p:sp>
      <p:pic>
        <p:nvPicPr>
          <p:cNvPr id="17" name="Picture 16"/>
          <p:cNvPicPr>
            <a:picLocks noChangeAspect="1"/>
          </p:cNvPicPr>
          <p:nvPr/>
        </p:nvPicPr>
        <p:blipFill>
          <a:blip r:embed="rId2">
            <a:duotone>
              <a:prstClr val="black"/>
              <a:schemeClr val="tx1">
                <a:lumMod val="95000"/>
                <a:lumOff val="5000"/>
                <a:tint val="45000"/>
                <a:satMod val="400000"/>
              </a:schemeClr>
            </a:duotone>
            <a:extLst>
              <a:ext uri="{BEBA8EAE-BF5A-486C-A8C5-ECC9F3942E4B}">
                <a14:imgProps xmlns:a14="http://schemas.microsoft.com/office/drawing/2010/main">
                  <a14:imgLayer r:embed="rId3">
                    <a14:imgEffect>
                      <a14:backgroundRemoval t="6039" b="91546" l="7711" r="91446"/>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4083675" y="1638286"/>
            <a:ext cx="730499" cy="1035340"/>
          </a:xfrm>
          <a:prstGeom prst="rect">
            <a:avLst/>
          </a:prstGeom>
          <a:ln>
            <a:solidFill>
              <a:schemeClr val="bg1"/>
            </a:solidFill>
          </a:ln>
        </p:spPr>
      </p:pic>
      <p:pic>
        <p:nvPicPr>
          <p:cNvPr id="18" name="Picture 17"/>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3596539" y="2673627"/>
            <a:ext cx="1704772" cy="1800665"/>
          </a:xfrm>
          <a:prstGeom prst="rect">
            <a:avLst/>
          </a:prstGeom>
        </p:spPr>
      </p:pic>
      <p:pic>
        <p:nvPicPr>
          <p:cNvPr id="21" name="Picture 20"/>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847995" y="4473796"/>
            <a:ext cx="1201857" cy="1201857"/>
          </a:xfrm>
          <a:prstGeom prst="rect">
            <a:avLst/>
          </a:prstGeom>
        </p:spPr>
      </p:pic>
    </p:spTree>
    <p:extLst>
      <p:ext uri="{BB962C8B-B14F-4D97-AF65-F5344CB8AC3E}">
        <p14:creationId xmlns:p14="http://schemas.microsoft.com/office/powerpoint/2010/main" val="4051915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2932" y="3118280"/>
            <a:ext cx="2581702" cy="978639"/>
          </a:xfrm>
        </p:spPr>
        <p:txBody>
          <a:bodyPr/>
          <a:lstStyle/>
          <a:p>
            <a:pPr algn="ctr"/>
            <a:r>
              <a:rPr lang="en-GB" sz="3200" dirty="0">
                <a:latin typeface="Times New Roman" panose="02020603050405020304" pitchFamily="18" charset="0"/>
                <a:cs typeface="Times New Roman" panose="02020603050405020304" pitchFamily="18" charset="0"/>
                <a:sym typeface="Arial"/>
              </a:rPr>
              <a:t>Project</a:t>
            </a:r>
            <a:br>
              <a:rPr lang="en-GB" sz="3200" dirty="0">
                <a:latin typeface="Times New Roman" panose="02020603050405020304" pitchFamily="18" charset="0"/>
                <a:cs typeface="Times New Roman" panose="02020603050405020304" pitchFamily="18" charset="0"/>
                <a:sym typeface="Arial"/>
              </a:rPr>
            </a:br>
            <a:r>
              <a:rPr lang="en-GB" sz="3200" dirty="0">
                <a:latin typeface="Times New Roman" panose="02020603050405020304" pitchFamily="18" charset="0"/>
                <a:cs typeface="Times New Roman" panose="02020603050405020304" pitchFamily="18" charset="0"/>
                <a:sym typeface="Arial"/>
              </a:rPr>
              <a:t> Architecture</a:t>
            </a:r>
            <a:endParaRPr lang="en-IN" sz="3200" dirty="0">
              <a:latin typeface="Times New Roman" panose="02020603050405020304" pitchFamily="18" charset="0"/>
              <a:cs typeface="Times New Roman" panose="02020603050405020304" pitchFamily="18" charset="0"/>
              <a:sym typeface="Arial"/>
            </a:endParaRPr>
          </a:p>
        </p:txBody>
      </p:sp>
      <p:sp>
        <p:nvSpPr>
          <p:cNvPr id="3" name="Pentagon 2"/>
          <p:cNvSpPr/>
          <p:nvPr/>
        </p:nvSpPr>
        <p:spPr>
          <a:xfrm>
            <a:off x="122830" y="314291"/>
            <a:ext cx="1430740" cy="53544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ounded Rectangle 5"/>
          <p:cNvSpPr/>
          <p:nvPr/>
        </p:nvSpPr>
        <p:spPr>
          <a:xfrm>
            <a:off x="2904698" y="483048"/>
            <a:ext cx="2947916" cy="18151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latin typeface="Times New Roman" panose="02020603050405020304" pitchFamily="18" charset="0"/>
              <a:cs typeface="Times New Roman" panose="02020603050405020304" pitchFamily="18" charset="0"/>
            </a:endParaRPr>
          </a:p>
        </p:txBody>
      </p:sp>
      <p:sp>
        <p:nvSpPr>
          <p:cNvPr id="7" name="Rounded Rectangle 6"/>
          <p:cNvSpPr/>
          <p:nvPr/>
        </p:nvSpPr>
        <p:spPr>
          <a:xfrm>
            <a:off x="1553570" y="2700023"/>
            <a:ext cx="2947916" cy="18151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ounded Rectangle 7"/>
          <p:cNvSpPr/>
          <p:nvPr/>
        </p:nvSpPr>
        <p:spPr>
          <a:xfrm>
            <a:off x="7029734" y="483048"/>
            <a:ext cx="2947916" cy="1815152"/>
          </a:xfrm>
          <a:prstGeom prst="roundRect">
            <a:avLst/>
          </a:prstGeom>
          <a:ln>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Rounded Rectangle 8"/>
          <p:cNvSpPr/>
          <p:nvPr/>
        </p:nvSpPr>
        <p:spPr>
          <a:xfrm>
            <a:off x="2904698" y="4916998"/>
            <a:ext cx="2947916" cy="18151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ounded Rectangle 9"/>
          <p:cNvSpPr/>
          <p:nvPr/>
        </p:nvSpPr>
        <p:spPr>
          <a:xfrm>
            <a:off x="7029734" y="4916998"/>
            <a:ext cx="2947916" cy="18151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ounded Rectangle 10"/>
          <p:cNvSpPr/>
          <p:nvPr/>
        </p:nvSpPr>
        <p:spPr>
          <a:xfrm>
            <a:off x="8586715" y="2700023"/>
            <a:ext cx="2947916" cy="1815152"/>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Left Arrow 12"/>
          <p:cNvSpPr/>
          <p:nvPr/>
        </p:nvSpPr>
        <p:spPr>
          <a:xfrm rot="10800000">
            <a:off x="6085763" y="1251554"/>
            <a:ext cx="772236" cy="27403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Bent Arrow 14"/>
          <p:cNvSpPr/>
          <p:nvPr/>
        </p:nvSpPr>
        <p:spPr>
          <a:xfrm rot="5400000">
            <a:off x="10005544" y="1557581"/>
            <a:ext cx="1310124" cy="706273"/>
          </a:xfrm>
          <a:prstGeom prst="bentArrow">
            <a:avLst>
              <a:gd name="adj1" fmla="val 21135"/>
              <a:gd name="adj2" fmla="val 25000"/>
              <a:gd name="adj3" fmla="val 25000"/>
              <a:gd name="adj4" fmla="val 495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6" name="Bent Arrow 15"/>
          <p:cNvSpPr/>
          <p:nvPr/>
        </p:nvSpPr>
        <p:spPr>
          <a:xfrm rot="10800000">
            <a:off x="10307468" y="4649415"/>
            <a:ext cx="706273" cy="1393323"/>
          </a:xfrm>
          <a:prstGeom prst="bentArrow">
            <a:avLst>
              <a:gd name="adj1" fmla="val 21135"/>
              <a:gd name="adj2" fmla="val 25000"/>
              <a:gd name="adj3" fmla="val 25000"/>
              <a:gd name="adj4" fmla="val 495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8" name="Bent Arrow 17"/>
          <p:cNvSpPr/>
          <p:nvPr/>
        </p:nvSpPr>
        <p:spPr>
          <a:xfrm rot="16200000">
            <a:off x="1685169" y="4980729"/>
            <a:ext cx="1393324" cy="730696"/>
          </a:xfrm>
          <a:prstGeom prst="bentArrow">
            <a:avLst>
              <a:gd name="adj1" fmla="val 18588"/>
              <a:gd name="adj2" fmla="val 25000"/>
              <a:gd name="adj3" fmla="val 25000"/>
              <a:gd name="adj4" fmla="val 495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9" name="Left Arrow 18"/>
          <p:cNvSpPr/>
          <p:nvPr/>
        </p:nvSpPr>
        <p:spPr>
          <a:xfrm>
            <a:off x="6085763" y="5687555"/>
            <a:ext cx="772236" cy="27403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3423313" y="500266"/>
            <a:ext cx="1910686" cy="400110"/>
          </a:xfrm>
          <a:prstGeom prst="rect">
            <a:avLst/>
          </a:prstGeom>
          <a:noFill/>
        </p:spPr>
        <p:txBody>
          <a:bodyPr wrap="square" rtlCol="0">
            <a:spAutoFit/>
          </a:bodyPr>
          <a:lstStyle/>
          <a:p>
            <a:r>
              <a:rPr lang="en-GB" sz="2000" dirty="0">
                <a:solidFill>
                  <a:schemeClr val="tx1"/>
                </a:solidFill>
                <a:latin typeface="Times New Roman" panose="02020603050405020304" pitchFamily="18" charset="0"/>
                <a:cs typeface="Times New Roman" panose="02020603050405020304" pitchFamily="18" charset="0"/>
              </a:rPr>
              <a:t>Data Collection</a:t>
            </a:r>
            <a:endParaRPr lang="en-IN" sz="20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7384576" y="495565"/>
            <a:ext cx="2238231" cy="400110"/>
          </a:xfrm>
          <a:prstGeom prst="rect">
            <a:avLst/>
          </a:prstGeom>
          <a:noFill/>
        </p:spPr>
        <p:txBody>
          <a:bodyPr wrap="square" rtlCol="0">
            <a:spAutoFit/>
          </a:bodyPr>
          <a:lstStyle/>
          <a:p>
            <a:r>
              <a:rPr lang="en-GB" sz="2000" dirty="0">
                <a:solidFill>
                  <a:schemeClr val="tx1"/>
                </a:solidFill>
                <a:latin typeface="Times New Roman" panose="02020603050405020304" pitchFamily="18" charset="0"/>
                <a:cs typeface="Times New Roman" panose="02020603050405020304" pitchFamily="18" charset="0"/>
              </a:rPr>
              <a:t>Data Pre-processing</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3167417" y="924734"/>
            <a:ext cx="2422478" cy="1015663"/>
          </a:xfrm>
          <a:prstGeom prst="rect">
            <a:avLst/>
          </a:prstGeom>
          <a:noFill/>
        </p:spPr>
        <p:txBody>
          <a:bodyPr wrap="square" rtlCol="0">
            <a:spAutoFit/>
          </a:bodyPr>
          <a:lstStyle/>
          <a:p>
            <a:r>
              <a:rPr lang="en-GB" sz="1500" dirty="0"/>
              <a:t>Collect  Data From Client (Secondary data) store in SQL Database and also use Python</a:t>
            </a:r>
            <a:endParaRPr lang="en-IN" sz="1500" dirty="0"/>
          </a:p>
        </p:txBody>
      </p:sp>
      <p:sp>
        <p:nvSpPr>
          <p:cNvPr id="14" name="TextBox 13"/>
          <p:cNvSpPr txBox="1"/>
          <p:nvPr/>
        </p:nvSpPr>
        <p:spPr>
          <a:xfrm>
            <a:off x="7384576" y="924734"/>
            <a:ext cx="2238231" cy="1015663"/>
          </a:xfrm>
          <a:prstGeom prst="rect">
            <a:avLst/>
          </a:prstGeom>
          <a:noFill/>
        </p:spPr>
        <p:txBody>
          <a:bodyPr wrap="square" rtlCol="0">
            <a:spAutoFit/>
          </a:bodyPr>
          <a:lstStyle/>
          <a:p>
            <a:r>
              <a:rPr lang="en-GB" sz="1500" dirty="0"/>
              <a:t>Clean, Transform, Handle missing Values, Outliers, Type Casting and Duplicates</a:t>
            </a:r>
            <a:endParaRPr lang="en-IN" sz="1500" dirty="0"/>
          </a:p>
        </p:txBody>
      </p:sp>
      <p:sp>
        <p:nvSpPr>
          <p:cNvPr id="17" name="TextBox 16"/>
          <p:cNvSpPr txBox="1"/>
          <p:nvPr/>
        </p:nvSpPr>
        <p:spPr>
          <a:xfrm>
            <a:off x="9054150" y="2760476"/>
            <a:ext cx="2013046" cy="707886"/>
          </a:xfrm>
          <a:prstGeom prst="rect">
            <a:avLst/>
          </a:prstGeom>
          <a:noFill/>
        </p:spPr>
        <p:txBody>
          <a:bodyPr wrap="square" rtlCol="0">
            <a:spAutoFit/>
          </a:bodyPr>
          <a:lstStyle/>
          <a:p>
            <a:r>
              <a:rPr lang="en-GB" sz="2000" dirty="0">
                <a:solidFill>
                  <a:schemeClr val="tx1"/>
                </a:solidFill>
                <a:latin typeface="Times New Roman" panose="02020603050405020304" pitchFamily="18" charset="0"/>
                <a:cs typeface="Times New Roman" panose="02020603050405020304" pitchFamily="18" charset="0"/>
              </a:rPr>
              <a:t>Exploratory Data Analysis (EDA)</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21" name="TextBox 20"/>
          <p:cNvSpPr txBox="1"/>
          <p:nvPr/>
        </p:nvSpPr>
        <p:spPr>
          <a:xfrm>
            <a:off x="7736574" y="5014883"/>
            <a:ext cx="1534234" cy="923330"/>
          </a:xfrm>
          <a:prstGeom prst="rect">
            <a:avLst/>
          </a:prstGeom>
          <a:noFill/>
        </p:spPr>
        <p:txBody>
          <a:bodyPr wrap="square" rtlCol="0">
            <a:spAutoFit/>
          </a:bodyPr>
          <a:lstStyle/>
          <a:p>
            <a:pPr lvl="0" algn="ctr"/>
            <a:r>
              <a:rPr lang="en-GB" sz="2000" dirty="0">
                <a:solidFill>
                  <a:schemeClr val="tx1"/>
                </a:solidFill>
                <a:latin typeface="Times New Roman" panose="02020603050405020304" pitchFamily="18" charset="0"/>
                <a:cs typeface="Times New Roman" panose="02020603050405020304" pitchFamily="18" charset="0"/>
                <a:sym typeface="Times New Roman"/>
              </a:rPr>
              <a:t>Data Visualization</a:t>
            </a:r>
          </a:p>
          <a:p>
            <a:pPr algn="ctr"/>
            <a:endParaRPr lang="en-IN" dirty="0"/>
          </a:p>
        </p:txBody>
      </p:sp>
      <p:sp>
        <p:nvSpPr>
          <p:cNvPr id="22" name="TextBox 21"/>
          <p:cNvSpPr txBox="1"/>
          <p:nvPr/>
        </p:nvSpPr>
        <p:spPr>
          <a:xfrm>
            <a:off x="3523394" y="5014883"/>
            <a:ext cx="1719619" cy="400110"/>
          </a:xfrm>
          <a:prstGeom prst="rect">
            <a:avLst/>
          </a:prstGeom>
          <a:noFill/>
        </p:spPr>
        <p:txBody>
          <a:bodyPr wrap="square" rtlCol="0">
            <a:spAutoFit/>
          </a:bodyPr>
          <a:lstStyle/>
          <a:p>
            <a:pPr lvl="0"/>
            <a:r>
              <a:rPr lang="en-GB" sz="2000" dirty="0">
                <a:solidFill>
                  <a:schemeClr val="tx1"/>
                </a:solidFill>
                <a:latin typeface="Times New Roman" panose="02020603050405020304" pitchFamily="18" charset="0"/>
                <a:cs typeface="Times New Roman" panose="02020603050405020304" pitchFamily="18" charset="0"/>
                <a:sym typeface="Times New Roman"/>
              </a:rPr>
              <a:t>Data Insights </a:t>
            </a:r>
            <a:endParaRPr lang="en-IN" dirty="0"/>
          </a:p>
        </p:txBody>
      </p:sp>
      <p:sp>
        <p:nvSpPr>
          <p:cNvPr id="23" name="TextBox 22"/>
          <p:cNvSpPr txBox="1"/>
          <p:nvPr/>
        </p:nvSpPr>
        <p:spPr>
          <a:xfrm>
            <a:off x="2010770" y="2806642"/>
            <a:ext cx="2033516" cy="615553"/>
          </a:xfrm>
          <a:prstGeom prst="rect">
            <a:avLst/>
          </a:prstGeom>
          <a:noFill/>
        </p:spPr>
        <p:txBody>
          <a:bodyPr wrap="square" rtlCol="0">
            <a:spAutoFit/>
          </a:bodyPr>
          <a:lstStyle/>
          <a:p>
            <a:pPr lvl="0"/>
            <a:r>
              <a:rPr lang="en-GB" sz="2000" dirty="0">
                <a:solidFill>
                  <a:schemeClr val="tx1"/>
                </a:solidFill>
                <a:latin typeface="Times New Roman" panose="02020603050405020304" pitchFamily="18" charset="0"/>
                <a:cs typeface="Times New Roman" panose="02020603050405020304" pitchFamily="18" charset="0"/>
                <a:sym typeface="Times New Roman"/>
              </a:rPr>
              <a:t>Recommendation</a:t>
            </a:r>
          </a:p>
          <a:p>
            <a:endParaRPr lang="en-IN" dirty="0"/>
          </a:p>
        </p:txBody>
      </p:sp>
      <p:sp>
        <p:nvSpPr>
          <p:cNvPr id="24" name="TextBox 23"/>
          <p:cNvSpPr txBox="1"/>
          <p:nvPr/>
        </p:nvSpPr>
        <p:spPr>
          <a:xfrm>
            <a:off x="7369222" y="5759099"/>
            <a:ext cx="2593074" cy="323165"/>
          </a:xfrm>
          <a:prstGeom prst="rect">
            <a:avLst/>
          </a:prstGeom>
          <a:noFill/>
        </p:spPr>
        <p:txBody>
          <a:bodyPr wrap="square" rtlCol="0">
            <a:spAutoFit/>
          </a:bodyPr>
          <a:lstStyle/>
          <a:p>
            <a:r>
              <a:rPr lang="en-GB" sz="1500" dirty="0"/>
              <a:t>We Use Visualization tools </a:t>
            </a:r>
            <a:endParaRPr lang="en-IN" sz="1500" dirty="0"/>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2807" y="3441067"/>
            <a:ext cx="1759425" cy="454167"/>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54150" y="3769254"/>
            <a:ext cx="671013" cy="671013"/>
          </a:xfrm>
          <a:prstGeom prst="rect">
            <a:avLst/>
          </a:prstGeom>
        </p:spPr>
      </p:pic>
      <p:pic>
        <p:nvPicPr>
          <p:cNvPr id="28" name="Picture 2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60673" y="3847597"/>
            <a:ext cx="1089545" cy="602711"/>
          </a:xfrm>
          <a:prstGeom prst="rect">
            <a:avLst/>
          </a:prstGeom>
        </p:spPr>
      </p:pic>
      <p:pic>
        <p:nvPicPr>
          <p:cNvPr id="30" name="Picture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10834" y="6082263"/>
            <a:ext cx="1296437" cy="259287"/>
          </a:xfrm>
          <a:prstGeom prst="rect">
            <a:avLst/>
          </a:prstGeom>
        </p:spPr>
      </p:pic>
      <p:pic>
        <p:nvPicPr>
          <p:cNvPr id="31" name="Picture 3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48732" y="6331198"/>
            <a:ext cx="1274075" cy="305778"/>
          </a:xfrm>
          <a:prstGeom prst="rect">
            <a:avLst/>
          </a:prstGeom>
        </p:spPr>
      </p:pic>
      <p:sp>
        <p:nvSpPr>
          <p:cNvPr id="32" name="TextBox 31"/>
          <p:cNvSpPr txBox="1"/>
          <p:nvPr/>
        </p:nvSpPr>
        <p:spPr>
          <a:xfrm>
            <a:off x="2849052" y="5466696"/>
            <a:ext cx="3071985" cy="323165"/>
          </a:xfrm>
          <a:prstGeom prst="rect">
            <a:avLst/>
          </a:prstGeom>
          <a:noFill/>
        </p:spPr>
        <p:txBody>
          <a:bodyPr wrap="square" rtlCol="0">
            <a:spAutoFit/>
          </a:bodyPr>
          <a:lstStyle/>
          <a:p>
            <a:r>
              <a:rPr lang="en-GB" sz="1500" dirty="0"/>
              <a:t>Decision making  based on output</a:t>
            </a:r>
            <a:endParaRPr lang="en-IN" sz="1500" dirty="0"/>
          </a:p>
        </p:txBody>
      </p:sp>
      <p:pic>
        <p:nvPicPr>
          <p:cNvPr id="35" name="Picture 34"/>
          <p:cNvPicPr>
            <a:picLocks noChangeAspect="1"/>
          </p:cNvPicPr>
          <p:nvPr/>
        </p:nvPicPr>
        <p:blipFill>
          <a:blip r:embed="rId8">
            <a:duotone>
              <a:prstClr val="black"/>
              <a:schemeClr val="accent3">
                <a:tint val="45000"/>
                <a:satMod val="400000"/>
              </a:schemeClr>
            </a:duotone>
            <a:extLst>
              <a:ext uri="{BEBA8EAE-BF5A-486C-A8C5-ECC9F3942E4B}">
                <a14:imgProps xmlns:a14="http://schemas.microsoft.com/office/drawing/2010/main">
                  <a14:imgLayer r:embed="rId9">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3725020" y="5628278"/>
            <a:ext cx="1307271" cy="1380805"/>
          </a:xfrm>
          <a:prstGeom prst="rect">
            <a:avLst/>
          </a:prstGeom>
        </p:spPr>
      </p:pic>
      <p:pic>
        <p:nvPicPr>
          <p:cNvPr id="37" name="Picture 36"/>
          <p:cNvPicPr>
            <a:picLocks noChangeAspect="1"/>
          </p:cNvPicPr>
          <p:nvPr/>
        </p:nvPicPr>
        <p:blipFill>
          <a:blip r:embed="rId10">
            <a:extLst>
              <a:ext uri="{BEBA8EAE-BF5A-486C-A8C5-ECC9F3942E4B}">
                <a14:imgProps xmlns:a14="http://schemas.microsoft.com/office/drawing/2010/main">
                  <a14:imgLayer r:embed="rId11">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2108412" y="3217206"/>
            <a:ext cx="1481280" cy="1564602"/>
          </a:xfrm>
          <a:prstGeom prst="rect">
            <a:avLst/>
          </a:prstGeom>
        </p:spPr>
      </p:pic>
      <p:pic>
        <p:nvPicPr>
          <p:cNvPr id="38" name="Picture 37"/>
          <p:cNvPicPr>
            <a:picLocks noChangeAspect="1"/>
          </p:cNvPicPr>
          <p:nvPr/>
        </p:nvPicPr>
        <p:blipFill>
          <a:blip r:embed="rId12">
            <a:extLst>
              <a:ext uri="{BEBA8EAE-BF5A-486C-A8C5-ECC9F3942E4B}">
                <a14:imgProps xmlns:a14="http://schemas.microsoft.com/office/drawing/2010/main">
                  <a14:imgLayer r:embed="rId1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2233508" y="3324857"/>
            <a:ext cx="1303857" cy="1391611"/>
          </a:xfrm>
          <a:prstGeom prst="rect">
            <a:avLst/>
          </a:prstGeom>
        </p:spPr>
      </p:pic>
      <p:sp>
        <p:nvSpPr>
          <p:cNvPr id="39" name="TextBox 38"/>
          <p:cNvSpPr txBox="1"/>
          <p:nvPr/>
        </p:nvSpPr>
        <p:spPr>
          <a:xfrm>
            <a:off x="2108413" y="3189667"/>
            <a:ext cx="1794848" cy="329507"/>
          </a:xfrm>
          <a:prstGeom prst="rect">
            <a:avLst/>
          </a:prstGeom>
          <a:noFill/>
        </p:spPr>
        <p:txBody>
          <a:bodyPr wrap="square" rtlCol="0">
            <a:spAutoFit/>
          </a:bodyPr>
          <a:lstStyle/>
          <a:p>
            <a:r>
              <a:rPr lang="en-GB" sz="1500" dirty="0"/>
              <a:t>Based On Insights</a:t>
            </a:r>
            <a:endParaRPr lang="en-IN" sz="1500" dirty="0"/>
          </a:p>
        </p:txBody>
      </p:sp>
    </p:spTree>
    <p:extLst>
      <p:ext uri="{BB962C8B-B14F-4D97-AF65-F5344CB8AC3E}">
        <p14:creationId xmlns:p14="http://schemas.microsoft.com/office/powerpoint/2010/main" val="4187759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5"/>
          <p:cNvSpPr txBox="1">
            <a:spLocks noGrp="1"/>
          </p:cNvSpPr>
          <p:nvPr>
            <p:ph type="title"/>
          </p:nvPr>
        </p:nvSpPr>
        <p:spPr>
          <a:xfrm rot="16200000">
            <a:off x="-678568" y="2577049"/>
            <a:ext cx="3033472" cy="53544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dirty="0">
                <a:latin typeface="Times New Roman" panose="02020603050405020304" pitchFamily="18" charset="0"/>
                <a:cs typeface="Times New Roman" panose="02020603050405020304" pitchFamily="18" charset="0"/>
                <a:sym typeface="Times New Roman"/>
              </a:rPr>
              <a:t>Data Dictionary </a:t>
            </a:r>
            <a:endParaRPr sz="3200" dirty="0">
              <a:latin typeface="Times New Roman" panose="02020603050405020304" pitchFamily="18" charset="0"/>
              <a:cs typeface="Times New Roman" panose="02020603050405020304" pitchFamily="18" charset="0"/>
              <a:sym typeface="Times New Roman"/>
            </a:endParaRPr>
          </a:p>
        </p:txBody>
      </p:sp>
      <p:graphicFrame>
        <p:nvGraphicFramePr>
          <p:cNvPr id="2" name="Table 1"/>
          <p:cNvGraphicFramePr>
            <a:graphicFrameLocks noGrp="1"/>
          </p:cNvGraphicFramePr>
          <p:nvPr>
            <p:extLst>
              <p:ext uri="{D42A27DB-BD31-4B8C-83A1-F6EECF244321}">
                <p14:modId xmlns:p14="http://schemas.microsoft.com/office/powerpoint/2010/main" val="827257688"/>
              </p:ext>
            </p:extLst>
          </p:nvPr>
        </p:nvGraphicFramePr>
        <p:xfrm>
          <a:off x="1105888" y="148393"/>
          <a:ext cx="10936003" cy="6709607"/>
        </p:xfrm>
        <a:graphic>
          <a:graphicData uri="http://schemas.openxmlformats.org/drawingml/2006/table">
            <a:tbl>
              <a:tblPr firstRow="1" bandRow="1">
                <a:tableStyleId>{5940675A-B579-460E-94D1-54222C63F5DA}</a:tableStyleId>
              </a:tblPr>
              <a:tblGrid>
                <a:gridCol w="2408725">
                  <a:extLst>
                    <a:ext uri="{9D8B030D-6E8A-4147-A177-3AD203B41FA5}">
                      <a16:colId xmlns:a16="http://schemas.microsoft.com/office/drawing/2014/main" val="20000"/>
                    </a:ext>
                  </a:extLst>
                </a:gridCol>
                <a:gridCol w="2603013">
                  <a:extLst>
                    <a:ext uri="{9D8B030D-6E8A-4147-A177-3AD203B41FA5}">
                      <a16:colId xmlns:a16="http://schemas.microsoft.com/office/drawing/2014/main" val="20001"/>
                    </a:ext>
                  </a:extLst>
                </a:gridCol>
                <a:gridCol w="1503963">
                  <a:extLst>
                    <a:ext uri="{9D8B030D-6E8A-4147-A177-3AD203B41FA5}">
                      <a16:colId xmlns:a16="http://schemas.microsoft.com/office/drawing/2014/main" val="20002"/>
                    </a:ext>
                  </a:extLst>
                </a:gridCol>
                <a:gridCol w="1648575">
                  <a:extLst>
                    <a:ext uri="{9D8B030D-6E8A-4147-A177-3AD203B41FA5}">
                      <a16:colId xmlns:a16="http://schemas.microsoft.com/office/drawing/2014/main" val="20003"/>
                    </a:ext>
                  </a:extLst>
                </a:gridCol>
                <a:gridCol w="2771727">
                  <a:extLst>
                    <a:ext uri="{9D8B030D-6E8A-4147-A177-3AD203B41FA5}">
                      <a16:colId xmlns:a16="http://schemas.microsoft.com/office/drawing/2014/main" val="20004"/>
                    </a:ext>
                  </a:extLst>
                </a:gridCol>
              </a:tblGrid>
              <a:tr h="332823">
                <a:tc>
                  <a:txBody>
                    <a:bodyPr/>
                    <a:lstStyle/>
                    <a:p>
                      <a:pPr algn="ctr" fontAlgn="ctr"/>
                      <a:r>
                        <a:rPr lang="en-IN" sz="1200" b="1" u="none" strike="noStrike" dirty="0">
                          <a:effectLst/>
                          <a:latin typeface="+mn-lt"/>
                          <a:cs typeface="Calibri" panose="020F0502020204030204" pitchFamily="34" charset="0"/>
                        </a:rPr>
                        <a:t>Field Name</a:t>
                      </a:r>
                      <a:endParaRPr lang="en-IN" sz="1200" b="1" i="0" u="none" strike="noStrike" dirty="0">
                        <a:solidFill>
                          <a:srgbClr val="000000"/>
                        </a:solidFill>
                        <a:effectLst/>
                        <a:latin typeface="+mn-lt"/>
                        <a:cs typeface="Calibri" panose="020F0502020204030204" pitchFamily="34" charset="0"/>
                      </a:endParaRPr>
                    </a:p>
                  </a:txBody>
                  <a:tcPr marL="9525" marR="9525" marT="9525" marB="0" anchor="ctr"/>
                </a:tc>
                <a:tc>
                  <a:txBody>
                    <a:bodyPr/>
                    <a:lstStyle/>
                    <a:p>
                      <a:pPr algn="ctr" fontAlgn="ctr"/>
                      <a:r>
                        <a:rPr lang="en-IN" sz="1200" b="1" u="none" strike="noStrike" dirty="0">
                          <a:effectLst/>
                          <a:latin typeface="+mn-lt"/>
                          <a:cs typeface="Calibri" panose="020F0502020204030204" pitchFamily="34" charset="0"/>
                        </a:rPr>
                        <a:t>Description</a:t>
                      </a:r>
                      <a:endParaRPr lang="en-IN" sz="1200" b="1" i="0" u="none" strike="noStrike" dirty="0">
                        <a:solidFill>
                          <a:srgbClr val="000000"/>
                        </a:solidFill>
                        <a:effectLst/>
                        <a:latin typeface="+mn-lt"/>
                        <a:cs typeface="Calibri" panose="020F0502020204030204" pitchFamily="34" charset="0"/>
                      </a:endParaRPr>
                    </a:p>
                  </a:txBody>
                  <a:tcPr marL="9525" marR="9525" marT="9525" marB="0" anchor="ctr"/>
                </a:tc>
                <a:tc>
                  <a:txBody>
                    <a:bodyPr/>
                    <a:lstStyle/>
                    <a:p>
                      <a:pPr algn="ctr" fontAlgn="ctr"/>
                      <a:r>
                        <a:rPr lang="en-IN" sz="1200" b="1" u="none" strike="noStrike" dirty="0">
                          <a:effectLst/>
                          <a:latin typeface="+mn-lt"/>
                          <a:cs typeface="Calibri" panose="020F0502020204030204" pitchFamily="34" charset="0"/>
                        </a:rPr>
                        <a:t>Data Type</a:t>
                      </a:r>
                      <a:endParaRPr lang="en-IN" sz="1200" b="1" i="0" u="none" strike="noStrike" dirty="0">
                        <a:solidFill>
                          <a:srgbClr val="000000"/>
                        </a:solidFill>
                        <a:effectLst/>
                        <a:latin typeface="+mn-lt"/>
                        <a:cs typeface="Calibri" panose="020F0502020204030204" pitchFamily="34" charset="0"/>
                      </a:endParaRPr>
                    </a:p>
                  </a:txBody>
                  <a:tcPr marL="9525" marR="9525" marT="9525" marB="0" anchor="ctr"/>
                </a:tc>
                <a:tc>
                  <a:txBody>
                    <a:bodyPr/>
                    <a:lstStyle/>
                    <a:p>
                      <a:pPr algn="ctr" fontAlgn="ctr"/>
                      <a:r>
                        <a:rPr lang="en-IN" sz="1200" b="1" u="none" strike="noStrike" dirty="0">
                          <a:effectLst/>
                          <a:latin typeface="+mn-lt"/>
                          <a:cs typeface="Calibri" panose="020F0502020204030204" pitchFamily="34" charset="0"/>
                        </a:rPr>
                        <a:t>Data Format</a:t>
                      </a:r>
                      <a:endParaRPr lang="en-IN" sz="1200" b="1" i="0" u="none" strike="noStrike" dirty="0">
                        <a:solidFill>
                          <a:srgbClr val="000000"/>
                        </a:solidFill>
                        <a:effectLst/>
                        <a:latin typeface="+mn-lt"/>
                        <a:cs typeface="Calibri" panose="020F0502020204030204" pitchFamily="34" charset="0"/>
                      </a:endParaRPr>
                    </a:p>
                  </a:txBody>
                  <a:tcPr marL="9525" marR="9525" marT="9525" marB="0" anchor="ctr"/>
                </a:tc>
                <a:tc>
                  <a:txBody>
                    <a:bodyPr/>
                    <a:lstStyle/>
                    <a:p>
                      <a:pPr algn="ctr" fontAlgn="ctr"/>
                      <a:r>
                        <a:rPr lang="en-IN" sz="1200" b="1" u="none" strike="noStrike" dirty="0">
                          <a:effectLst/>
                          <a:latin typeface="+mn-lt"/>
                          <a:cs typeface="Calibri" panose="020F0502020204030204" pitchFamily="34" charset="0"/>
                        </a:rPr>
                        <a:t>Relevance</a:t>
                      </a:r>
                      <a:endParaRPr lang="en-IN" sz="1200" b="1" i="0" u="none" strike="noStrike" dirty="0">
                        <a:solidFill>
                          <a:srgbClr val="000000"/>
                        </a:solidFill>
                        <a:effectLst/>
                        <a:latin typeface="+mn-lt"/>
                        <a:cs typeface="Calibri" panose="020F0502020204030204" pitchFamily="34" charset="0"/>
                      </a:endParaRPr>
                    </a:p>
                  </a:txBody>
                  <a:tcPr marL="9525" marR="9525" marT="9525" marB="0" anchor="ctr"/>
                </a:tc>
                <a:extLst>
                  <a:ext uri="{0D108BD9-81ED-4DB2-BD59-A6C34878D82A}">
                    <a16:rowId xmlns:a16="http://schemas.microsoft.com/office/drawing/2014/main" val="10000"/>
                  </a:ext>
                </a:extLst>
              </a:tr>
              <a:tr h="404238">
                <a:tc>
                  <a:txBody>
                    <a:bodyPr/>
                    <a:lstStyle/>
                    <a:p>
                      <a:pPr algn="ctr" fontAlgn="ctr"/>
                      <a:r>
                        <a:rPr lang="en-IN" sz="1200" u="none" strike="noStrike" dirty="0">
                          <a:effectLst/>
                          <a:latin typeface="+mn-lt"/>
                          <a:cs typeface="Calibri" panose="020F0502020204030204" pitchFamily="34" charset="0"/>
                        </a:rPr>
                        <a:t>Date</a:t>
                      </a:r>
                      <a:endParaRPr lang="en-IN" sz="1200" b="0" i="0" u="none" strike="noStrike" dirty="0">
                        <a:solidFill>
                          <a:srgbClr val="000000"/>
                        </a:solidFill>
                        <a:effectLst/>
                        <a:latin typeface="+mn-lt"/>
                        <a:cs typeface="Calibri" panose="020F0502020204030204" pitchFamily="34" charset="0"/>
                      </a:endParaRPr>
                    </a:p>
                  </a:txBody>
                  <a:tcPr marL="9525" marR="9525" marT="9525" marB="0" anchor="b"/>
                </a:tc>
                <a:tc>
                  <a:txBody>
                    <a:bodyPr/>
                    <a:lstStyle/>
                    <a:p>
                      <a:pPr algn="ctr" fontAlgn="ctr"/>
                      <a:r>
                        <a:rPr lang="en-GB" sz="1200" u="none" strike="noStrike" dirty="0">
                          <a:effectLst/>
                          <a:latin typeface="+mn-lt"/>
                          <a:cs typeface="Calibri" panose="020F0502020204030204" pitchFamily="34" charset="0"/>
                        </a:rPr>
                        <a:t>The date and time of the recorded data</a:t>
                      </a:r>
                      <a:endParaRPr lang="en-GB" sz="1200" b="0" i="0" u="none" strike="noStrike" dirty="0">
                        <a:solidFill>
                          <a:srgbClr val="000000"/>
                        </a:solidFill>
                        <a:effectLst/>
                        <a:latin typeface="+mn-lt"/>
                        <a:cs typeface="Calibri" panose="020F0502020204030204" pitchFamily="34" charset="0"/>
                      </a:endParaRPr>
                    </a:p>
                  </a:txBody>
                  <a:tcPr marL="9525" marR="9525" marT="9525" marB="0" anchor="b"/>
                </a:tc>
                <a:tc>
                  <a:txBody>
                    <a:bodyPr/>
                    <a:lstStyle/>
                    <a:p>
                      <a:pPr algn="ctr" fontAlgn="ctr"/>
                      <a:r>
                        <a:rPr lang="en-IN" sz="1200" u="none" strike="noStrike" dirty="0">
                          <a:effectLst/>
                          <a:latin typeface="+mn-lt"/>
                          <a:cs typeface="Calibri" panose="020F0502020204030204" pitchFamily="34" charset="0"/>
                        </a:rPr>
                        <a:t>DATETIME</a:t>
                      </a:r>
                      <a:endParaRPr lang="en-IN" sz="1200" b="0" i="0" u="none" strike="noStrike" dirty="0">
                        <a:solidFill>
                          <a:srgbClr val="000000"/>
                        </a:solidFill>
                        <a:effectLst/>
                        <a:latin typeface="+mn-lt"/>
                        <a:cs typeface="Calibri" panose="020F0502020204030204" pitchFamily="34" charset="0"/>
                      </a:endParaRPr>
                    </a:p>
                  </a:txBody>
                  <a:tcPr marL="9525" marR="9525" marT="9525" marB="0" anchor="b"/>
                </a:tc>
                <a:tc>
                  <a:txBody>
                    <a:bodyPr/>
                    <a:lstStyle/>
                    <a:p>
                      <a:pPr algn="ctr" fontAlgn="ctr"/>
                      <a:r>
                        <a:rPr lang="en-IN" sz="1200" u="none" strike="noStrike" dirty="0">
                          <a:effectLst/>
                          <a:latin typeface="+mn-lt"/>
                          <a:cs typeface="Calibri" panose="020F0502020204030204" pitchFamily="34" charset="0"/>
                        </a:rPr>
                        <a:t>DD-MM-YYYY</a:t>
                      </a:r>
                      <a:endParaRPr lang="en-IN" sz="1200" b="0" i="0" u="none" strike="noStrike" dirty="0">
                        <a:solidFill>
                          <a:srgbClr val="000000"/>
                        </a:solidFill>
                        <a:effectLst/>
                        <a:latin typeface="+mn-lt"/>
                        <a:cs typeface="Calibri" panose="020F0502020204030204" pitchFamily="34" charset="0"/>
                      </a:endParaRPr>
                    </a:p>
                  </a:txBody>
                  <a:tcPr marL="9525" marR="9525" marT="9525" marB="0" anchor="b"/>
                </a:tc>
                <a:tc>
                  <a:txBody>
                    <a:bodyPr/>
                    <a:lstStyle/>
                    <a:p>
                      <a:pPr algn="ctr" fontAlgn="ctr"/>
                      <a:r>
                        <a:rPr lang="en-GB" sz="1200" u="none" strike="noStrike" dirty="0">
                          <a:effectLst/>
                          <a:latin typeface="+mn-lt"/>
                          <a:cs typeface="Calibri" panose="020F0502020204030204" pitchFamily="34" charset="0"/>
                        </a:rPr>
                        <a:t>Primary key, used for time series analysis</a:t>
                      </a:r>
                      <a:endParaRPr lang="en-GB" sz="1200" b="0" i="0" u="none" strike="noStrike" dirty="0">
                        <a:solidFill>
                          <a:srgbClr val="000000"/>
                        </a:solidFill>
                        <a:effectLst/>
                        <a:latin typeface="+mn-lt"/>
                        <a:cs typeface="Calibri" panose="020F0502020204030204" pitchFamily="34" charset="0"/>
                      </a:endParaRPr>
                    </a:p>
                  </a:txBody>
                  <a:tcPr marL="9525" marR="9525" marT="9525" marB="0" anchor="b"/>
                </a:tc>
                <a:extLst>
                  <a:ext uri="{0D108BD9-81ED-4DB2-BD59-A6C34878D82A}">
                    <a16:rowId xmlns:a16="http://schemas.microsoft.com/office/drawing/2014/main" val="10001"/>
                  </a:ext>
                </a:extLst>
              </a:tr>
              <a:tr h="313214">
                <a:tc>
                  <a:txBody>
                    <a:bodyPr/>
                    <a:lstStyle/>
                    <a:p>
                      <a:pPr algn="ctr" fontAlgn="ctr"/>
                      <a:r>
                        <a:rPr lang="en-IN" sz="1200" u="none" strike="noStrike" dirty="0">
                          <a:effectLst/>
                          <a:latin typeface="+mn-lt"/>
                          <a:cs typeface="Calibri" panose="020F0502020204030204" pitchFamily="34" charset="0"/>
                        </a:rPr>
                        <a:t>Machine_ID</a:t>
                      </a:r>
                      <a:endParaRPr lang="en-IN" sz="1200" b="0" i="0" u="none" strike="noStrike" dirty="0">
                        <a:solidFill>
                          <a:srgbClr val="000000"/>
                        </a:solidFill>
                        <a:effectLst/>
                        <a:latin typeface="+mn-lt"/>
                        <a:cs typeface="Calibri" panose="020F0502020204030204" pitchFamily="34" charset="0"/>
                      </a:endParaRPr>
                    </a:p>
                  </a:txBody>
                  <a:tcPr marL="9525" marR="9525" marT="9525" marB="0" anchor="b"/>
                </a:tc>
                <a:tc>
                  <a:txBody>
                    <a:bodyPr/>
                    <a:lstStyle/>
                    <a:p>
                      <a:pPr algn="ctr" fontAlgn="ctr"/>
                      <a:r>
                        <a:rPr lang="en-GB" sz="1200" u="none" strike="noStrike" dirty="0">
                          <a:effectLst/>
                          <a:latin typeface="+mn-lt"/>
                          <a:cs typeface="Calibri" panose="020F0502020204030204" pitchFamily="34" charset="0"/>
                        </a:rPr>
                        <a:t>Unique identifier for the machine</a:t>
                      </a:r>
                      <a:endParaRPr lang="en-GB" sz="1200" b="0" i="0" u="none" strike="noStrike" dirty="0">
                        <a:solidFill>
                          <a:srgbClr val="000000"/>
                        </a:solidFill>
                        <a:effectLst/>
                        <a:latin typeface="+mn-lt"/>
                        <a:cs typeface="Calibri" panose="020F0502020204030204" pitchFamily="34" charset="0"/>
                      </a:endParaRPr>
                    </a:p>
                  </a:txBody>
                  <a:tcPr marL="9525" marR="9525" marT="9525" marB="0" anchor="b"/>
                </a:tc>
                <a:tc>
                  <a:txBody>
                    <a:bodyPr/>
                    <a:lstStyle/>
                    <a:p>
                      <a:pPr algn="ctr" fontAlgn="ctr"/>
                      <a:r>
                        <a:rPr lang="en-IN" sz="1200" u="none" strike="noStrike" dirty="0">
                          <a:effectLst/>
                          <a:latin typeface="+mn-lt"/>
                          <a:cs typeface="Calibri" panose="020F0502020204030204" pitchFamily="34" charset="0"/>
                        </a:rPr>
                        <a:t>VARCHAR</a:t>
                      </a:r>
                      <a:endParaRPr lang="en-IN" sz="1200" b="0" i="0" u="none" strike="noStrike" dirty="0">
                        <a:solidFill>
                          <a:srgbClr val="000000"/>
                        </a:solidFill>
                        <a:effectLst/>
                        <a:latin typeface="+mn-lt"/>
                        <a:cs typeface="Calibri" panose="020F0502020204030204" pitchFamily="34" charset="0"/>
                      </a:endParaRPr>
                    </a:p>
                  </a:txBody>
                  <a:tcPr marL="9525" marR="9525" marT="9525" marB="0" anchor="b"/>
                </a:tc>
                <a:tc>
                  <a:txBody>
                    <a:bodyPr/>
                    <a:lstStyle/>
                    <a:p>
                      <a:pPr algn="ctr" fontAlgn="ctr"/>
                      <a:r>
                        <a:rPr lang="en-IN" sz="1200" u="none" strike="noStrike" dirty="0">
                          <a:effectLst/>
                          <a:latin typeface="+mn-lt"/>
                          <a:cs typeface="Calibri" panose="020F0502020204030204" pitchFamily="34" charset="0"/>
                        </a:rPr>
                        <a:t>string</a:t>
                      </a:r>
                      <a:endParaRPr lang="en-IN" sz="1200" b="0" i="0" u="none" strike="noStrike" dirty="0">
                        <a:solidFill>
                          <a:srgbClr val="000000"/>
                        </a:solidFill>
                        <a:effectLst/>
                        <a:latin typeface="+mn-lt"/>
                        <a:cs typeface="Calibri" panose="020F0502020204030204" pitchFamily="34" charset="0"/>
                      </a:endParaRPr>
                    </a:p>
                  </a:txBody>
                  <a:tcPr marL="9525" marR="9525" marT="9525" marB="0" anchor="b"/>
                </a:tc>
                <a:tc>
                  <a:txBody>
                    <a:bodyPr/>
                    <a:lstStyle/>
                    <a:p>
                      <a:pPr algn="ctr" fontAlgn="ctr"/>
                      <a:r>
                        <a:rPr lang="en-GB" sz="1200" u="none" strike="noStrike" dirty="0">
                          <a:effectLst/>
                          <a:latin typeface="+mn-lt"/>
                          <a:cs typeface="Calibri" panose="020F0502020204030204" pitchFamily="34" charset="0"/>
                        </a:rPr>
                        <a:t>Primary key, identifies the machine</a:t>
                      </a:r>
                      <a:endParaRPr lang="en-GB" sz="1200" b="0" i="0" u="none" strike="noStrike" dirty="0">
                        <a:solidFill>
                          <a:srgbClr val="000000"/>
                        </a:solidFill>
                        <a:effectLst/>
                        <a:latin typeface="+mn-lt"/>
                        <a:cs typeface="Calibri" panose="020F0502020204030204" pitchFamily="34" charset="0"/>
                      </a:endParaRPr>
                    </a:p>
                  </a:txBody>
                  <a:tcPr marL="9525" marR="9525" marT="9525" marB="0" anchor="b"/>
                </a:tc>
                <a:extLst>
                  <a:ext uri="{0D108BD9-81ED-4DB2-BD59-A6C34878D82A}">
                    <a16:rowId xmlns:a16="http://schemas.microsoft.com/office/drawing/2014/main" val="10002"/>
                  </a:ext>
                </a:extLst>
              </a:tr>
              <a:tr h="404238">
                <a:tc>
                  <a:txBody>
                    <a:bodyPr/>
                    <a:lstStyle/>
                    <a:p>
                      <a:pPr algn="ctr" fontAlgn="ctr"/>
                      <a:r>
                        <a:rPr lang="en-IN" sz="1200" u="none" strike="noStrike" dirty="0">
                          <a:effectLst/>
                          <a:latin typeface="+mn-lt"/>
                          <a:cs typeface="Calibri" panose="020F0502020204030204" pitchFamily="34" charset="0"/>
                        </a:rPr>
                        <a:t>Assembly_Line_No</a:t>
                      </a:r>
                      <a:endParaRPr lang="en-IN" sz="1200" b="0" i="0" u="none" strike="noStrike" dirty="0">
                        <a:solidFill>
                          <a:srgbClr val="000000"/>
                        </a:solidFill>
                        <a:effectLst/>
                        <a:latin typeface="+mn-lt"/>
                        <a:cs typeface="Calibri" panose="020F0502020204030204" pitchFamily="34" charset="0"/>
                      </a:endParaRPr>
                    </a:p>
                  </a:txBody>
                  <a:tcPr marL="9525" marR="9525" marT="9525" marB="0" anchor="b"/>
                </a:tc>
                <a:tc>
                  <a:txBody>
                    <a:bodyPr/>
                    <a:lstStyle/>
                    <a:p>
                      <a:pPr algn="ctr" fontAlgn="ctr"/>
                      <a:r>
                        <a:rPr lang="en-GB" sz="1200" u="none" strike="noStrike" dirty="0">
                          <a:effectLst/>
                          <a:latin typeface="+mn-lt"/>
                          <a:cs typeface="Calibri" panose="020F0502020204030204" pitchFamily="34" charset="0"/>
                        </a:rPr>
                        <a:t>Identifier for the assembly line</a:t>
                      </a:r>
                      <a:endParaRPr lang="en-GB" sz="1200" b="0" i="0" u="none" strike="noStrike" dirty="0">
                        <a:solidFill>
                          <a:srgbClr val="000000"/>
                        </a:solidFill>
                        <a:effectLst/>
                        <a:latin typeface="+mn-lt"/>
                        <a:cs typeface="Calibri" panose="020F0502020204030204" pitchFamily="34" charset="0"/>
                      </a:endParaRPr>
                    </a:p>
                  </a:txBody>
                  <a:tcPr marL="9525" marR="9525" marT="9525" marB="0" anchor="b"/>
                </a:tc>
                <a:tc>
                  <a:txBody>
                    <a:bodyPr/>
                    <a:lstStyle/>
                    <a:p>
                      <a:pPr algn="ctr" fontAlgn="ctr"/>
                      <a:r>
                        <a:rPr lang="en-IN" sz="1200" u="none" strike="noStrike" dirty="0">
                          <a:effectLst/>
                          <a:latin typeface="+mn-lt"/>
                          <a:cs typeface="Calibri" panose="020F0502020204030204" pitchFamily="34" charset="0"/>
                        </a:rPr>
                        <a:t>VARCHAR</a:t>
                      </a:r>
                      <a:endParaRPr lang="en-IN" sz="1200" b="0" i="0" u="none" strike="noStrike" dirty="0">
                        <a:solidFill>
                          <a:srgbClr val="000000"/>
                        </a:solidFill>
                        <a:effectLst/>
                        <a:latin typeface="+mn-lt"/>
                        <a:cs typeface="Calibri" panose="020F0502020204030204" pitchFamily="34" charset="0"/>
                      </a:endParaRPr>
                    </a:p>
                  </a:txBody>
                  <a:tcPr marL="9525" marR="9525" marT="9525" marB="0" anchor="b"/>
                </a:tc>
                <a:tc>
                  <a:txBody>
                    <a:bodyPr/>
                    <a:lstStyle/>
                    <a:p>
                      <a:pPr algn="ctr" fontAlgn="ctr"/>
                      <a:r>
                        <a:rPr lang="en-IN" sz="1200" u="none" strike="noStrike" dirty="0">
                          <a:effectLst/>
                          <a:latin typeface="+mn-lt"/>
                          <a:cs typeface="Calibri" panose="020F0502020204030204" pitchFamily="34" charset="0"/>
                        </a:rPr>
                        <a:t>string</a:t>
                      </a:r>
                      <a:endParaRPr lang="en-IN" sz="1200" b="0" i="0" u="none" strike="noStrike" dirty="0">
                        <a:solidFill>
                          <a:srgbClr val="000000"/>
                        </a:solidFill>
                        <a:effectLst/>
                        <a:latin typeface="+mn-lt"/>
                        <a:cs typeface="Calibri" panose="020F0502020204030204" pitchFamily="34" charset="0"/>
                      </a:endParaRPr>
                    </a:p>
                  </a:txBody>
                  <a:tcPr marL="9525" marR="9525" marT="9525" marB="0" anchor="b"/>
                </a:tc>
                <a:tc>
                  <a:txBody>
                    <a:bodyPr/>
                    <a:lstStyle/>
                    <a:p>
                      <a:pPr algn="ctr" fontAlgn="ctr"/>
                      <a:r>
                        <a:rPr lang="en-GB" sz="1200" u="none" strike="noStrike" dirty="0">
                          <a:effectLst/>
                          <a:latin typeface="+mn-lt"/>
                          <a:cs typeface="Calibri" panose="020F0502020204030204" pitchFamily="34" charset="0"/>
                        </a:rPr>
                        <a:t>Secondary key, used to group machines by assembly line</a:t>
                      </a:r>
                      <a:endParaRPr lang="en-GB" sz="1200" b="0" i="0" u="none" strike="noStrike" dirty="0">
                        <a:solidFill>
                          <a:srgbClr val="000000"/>
                        </a:solidFill>
                        <a:effectLst/>
                        <a:latin typeface="+mn-lt"/>
                        <a:cs typeface="Calibri" panose="020F0502020204030204" pitchFamily="34" charset="0"/>
                      </a:endParaRPr>
                    </a:p>
                  </a:txBody>
                  <a:tcPr marL="9525" marR="9525" marT="9525" marB="0" anchor="b"/>
                </a:tc>
                <a:extLst>
                  <a:ext uri="{0D108BD9-81ED-4DB2-BD59-A6C34878D82A}">
                    <a16:rowId xmlns:a16="http://schemas.microsoft.com/office/drawing/2014/main" val="10003"/>
                  </a:ext>
                </a:extLst>
              </a:tr>
              <a:tr h="404238">
                <a:tc>
                  <a:txBody>
                    <a:bodyPr/>
                    <a:lstStyle/>
                    <a:p>
                      <a:pPr algn="ctr" fontAlgn="ctr"/>
                      <a:r>
                        <a:rPr lang="en-IN" sz="1200" u="none" strike="noStrike" dirty="0">
                          <a:effectLst/>
                          <a:latin typeface="+mn-lt"/>
                          <a:cs typeface="Calibri" panose="020F0502020204030204" pitchFamily="34" charset="0"/>
                        </a:rPr>
                        <a:t>Hydraulic_Pressure(bar)</a:t>
                      </a:r>
                      <a:endParaRPr lang="en-IN" sz="1200" b="0" i="0" u="none" strike="noStrike" dirty="0">
                        <a:solidFill>
                          <a:srgbClr val="000000"/>
                        </a:solidFill>
                        <a:effectLst/>
                        <a:latin typeface="+mn-lt"/>
                        <a:cs typeface="Calibri" panose="020F0502020204030204" pitchFamily="34" charset="0"/>
                      </a:endParaRPr>
                    </a:p>
                  </a:txBody>
                  <a:tcPr marL="9525" marR="9525" marT="9525" marB="0" anchor="b"/>
                </a:tc>
                <a:tc>
                  <a:txBody>
                    <a:bodyPr/>
                    <a:lstStyle/>
                    <a:p>
                      <a:pPr algn="ctr" fontAlgn="ctr"/>
                      <a:r>
                        <a:rPr lang="en-GB" sz="1200" u="none" strike="noStrike" dirty="0">
                          <a:effectLst/>
                          <a:latin typeface="+mn-lt"/>
                          <a:cs typeface="Calibri" panose="020F0502020204030204" pitchFamily="34" charset="0"/>
                        </a:rPr>
                        <a:t>Pressure in the hydraulic system</a:t>
                      </a:r>
                      <a:endParaRPr lang="en-GB" sz="1200" b="0" i="0" u="none" strike="noStrike" dirty="0">
                        <a:solidFill>
                          <a:srgbClr val="000000"/>
                        </a:solidFill>
                        <a:effectLst/>
                        <a:latin typeface="+mn-lt"/>
                        <a:cs typeface="Calibri" panose="020F0502020204030204" pitchFamily="34" charset="0"/>
                      </a:endParaRPr>
                    </a:p>
                  </a:txBody>
                  <a:tcPr marL="9525" marR="9525" marT="9525" marB="0" anchor="b"/>
                </a:tc>
                <a:tc>
                  <a:txBody>
                    <a:bodyPr/>
                    <a:lstStyle/>
                    <a:p>
                      <a:pPr algn="ctr" fontAlgn="ctr"/>
                      <a:r>
                        <a:rPr lang="en-IN" sz="1200" u="none" strike="noStrike" dirty="0">
                          <a:effectLst/>
                          <a:latin typeface="+mn-lt"/>
                          <a:cs typeface="Calibri" panose="020F0502020204030204" pitchFamily="34" charset="0"/>
                        </a:rPr>
                        <a:t>FLOAT</a:t>
                      </a:r>
                      <a:endParaRPr lang="en-IN" sz="1200" b="0" i="0" u="none" strike="noStrike" dirty="0">
                        <a:solidFill>
                          <a:srgbClr val="000000"/>
                        </a:solidFill>
                        <a:effectLst/>
                        <a:latin typeface="+mn-lt"/>
                        <a:cs typeface="Calibri" panose="020F0502020204030204" pitchFamily="34" charset="0"/>
                      </a:endParaRPr>
                    </a:p>
                  </a:txBody>
                  <a:tcPr marL="9525" marR="9525" marT="9525" marB="0" anchor="b"/>
                </a:tc>
                <a:tc>
                  <a:txBody>
                    <a:bodyPr/>
                    <a:lstStyle/>
                    <a:p>
                      <a:pPr algn="ctr" fontAlgn="ctr"/>
                      <a:r>
                        <a:rPr lang="en-IN" sz="1200" u="none" strike="noStrike" dirty="0">
                          <a:effectLst/>
                          <a:latin typeface="+mn-lt"/>
                          <a:cs typeface="Calibri" panose="020F0502020204030204" pitchFamily="34" charset="0"/>
                        </a:rPr>
                        <a:t>numeric</a:t>
                      </a:r>
                      <a:endParaRPr lang="en-IN" sz="1200" b="0" i="0" u="none" strike="noStrike" dirty="0">
                        <a:solidFill>
                          <a:srgbClr val="000000"/>
                        </a:solidFill>
                        <a:effectLst/>
                        <a:latin typeface="+mn-lt"/>
                        <a:cs typeface="Calibri" panose="020F0502020204030204" pitchFamily="34" charset="0"/>
                      </a:endParaRPr>
                    </a:p>
                  </a:txBody>
                  <a:tcPr marL="9525" marR="9525" marT="9525" marB="0" anchor="b"/>
                </a:tc>
                <a:tc>
                  <a:txBody>
                    <a:bodyPr/>
                    <a:lstStyle/>
                    <a:p>
                      <a:pPr algn="ctr" fontAlgn="ctr"/>
                      <a:r>
                        <a:rPr lang="en-GB" sz="1200" u="none" strike="noStrike" dirty="0">
                          <a:effectLst/>
                          <a:latin typeface="+mn-lt"/>
                          <a:cs typeface="Calibri" panose="020F0502020204030204" pitchFamily="34" charset="0"/>
                        </a:rPr>
                        <a:t>Critical parameter for machine operation</a:t>
                      </a:r>
                      <a:endParaRPr lang="en-GB" sz="1200" b="0" i="0" u="none" strike="noStrike" dirty="0">
                        <a:solidFill>
                          <a:srgbClr val="000000"/>
                        </a:solidFill>
                        <a:effectLst/>
                        <a:latin typeface="+mn-lt"/>
                        <a:cs typeface="Calibri" panose="020F0502020204030204" pitchFamily="34" charset="0"/>
                      </a:endParaRPr>
                    </a:p>
                  </a:txBody>
                  <a:tcPr marL="9525" marR="9525" marT="9525" marB="0" anchor="b"/>
                </a:tc>
                <a:extLst>
                  <a:ext uri="{0D108BD9-81ED-4DB2-BD59-A6C34878D82A}">
                    <a16:rowId xmlns:a16="http://schemas.microsoft.com/office/drawing/2014/main" val="10004"/>
                  </a:ext>
                </a:extLst>
              </a:tr>
              <a:tr h="404238">
                <a:tc>
                  <a:txBody>
                    <a:bodyPr/>
                    <a:lstStyle/>
                    <a:p>
                      <a:pPr algn="ctr" fontAlgn="ctr"/>
                      <a:r>
                        <a:rPr lang="en-IN" sz="1200" u="none" strike="noStrike" dirty="0">
                          <a:effectLst/>
                          <a:latin typeface="+mn-lt"/>
                          <a:cs typeface="Calibri" panose="020F0502020204030204" pitchFamily="34" charset="0"/>
                        </a:rPr>
                        <a:t>Coolant_Pressure(bar)</a:t>
                      </a:r>
                      <a:endParaRPr lang="en-IN" sz="1200" b="0" i="0" u="none" strike="noStrike" dirty="0">
                        <a:solidFill>
                          <a:srgbClr val="000000"/>
                        </a:solidFill>
                        <a:effectLst/>
                        <a:latin typeface="+mn-lt"/>
                        <a:cs typeface="Calibri" panose="020F0502020204030204" pitchFamily="34" charset="0"/>
                      </a:endParaRPr>
                    </a:p>
                  </a:txBody>
                  <a:tcPr marL="9525" marR="9525" marT="9525" marB="0" anchor="b"/>
                </a:tc>
                <a:tc>
                  <a:txBody>
                    <a:bodyPr/>
                    <a:lstStyle/>
                    <a:p>
                      <a:pPr algn="ctr" fontAlgn="ctr"/>
                      <a:r>
                        <a:rPr lang="en-GB" sz="1200" u="none" strike="noStrike" dirty="0">
                          <a:effectLst/>
                          <a:latin typeface="+mn-lt"/>
                          <a:cs typeface="Calibri" panose="020F0502020204030204" pitchFamily="34" charset="0"/>
                        </a:rPr>
                        <a:t>Pressure of the coolant system</a:t>
                      </a:r>
                      <a:endParaRPr lang="en-GB" sz="1200" b="0" i="0" u="none" strike="noStrike" dirty="0">
                        <a:solidFill>
                          <a:srgbClr val="000000"/>
                        </a:solidFill>
                        <a:effectLst/>
                        <a:latin typeface="+mn-lt"/>
                        <a:cs typeface="Calibri" panose="020F0502020204030204" pitchFamily="34" charset="0"/>
                      </a:endParaRPr>
                    </a:p>
                  </a:txBody>
                  <a:tcPr marL="9525" marR="9525" marT="9525" marB="0" anchor="b"/>
                </a:tc>
                <a:tc>
                  <a:txBody>
                    <a:bodyPr/>
                    <a:lstStyle/>
                    <a:p>
                      <a:pPr algn="ctr" fontAlgn="ctr"/>
                      <a:r>
                        <a:rPr lang="en-IN" sz="1200" u="none" strike="noStrike" dirty="0">
                          <a:effectLst/>
                          <a:latin typeface="+mn-lt"/>
                          <a:cs typeface="Calibri" panose="020F0502020204030204" pitchFamily="34" charset="0"/>
                        </a:rPr>
                        <a:t>FLOAT</a:t>
                      </a:r>
                      <a:endParaRPr lang="en-IN" sz="1200" b="0" i="0" u="none" strike="noStrike" dirty="0">
                        <a:solidFill>
                          <a:srgbClr val="000000"/>
                        </a:solidFill>
                        <a:effectLst/>
                        <a:latin typeface="+mn-lt"/>
                        <a:cs typeface="Calibri" panose="020F0502020204030204" pitchFamily="34" charset="0"/>
                      </a:endParaRPr>
                    </a:p>
                  </a:txBody>
                  <a:tcPr marL="9525" marR="9525" marT="9525" marB="0" anchor="b"/>
                </a:tc>
                <a:tc>
                  <a:txBody>
                    <a:bodyPr/>
                    <a:lstStyle/>
                    <a:p>
                      <a:pPr algn="ctr" fontAlgn="ctr"/>
                      <a:r>
                        <a:rPr lang="en-IN" sz="1200" u="none" strike="noStrike" dirty="0">
                          <a:effectLst/>
                          <a:latin typeface="+mn-lt"/>
                          <a:cs typeface="Calibri" panose="020F0502020204030204" pitchFamily="34" charset="0"/>
                        </a:rPr>
                        <a:t>numeric</a:t>
                      </a:r>
                      <a:endParaRPr lang="en-IN" sz="1200" b="0" i="0" u="none" strike="noStrike" dirty="0">
                        <a:solidFill>
                          <a:srgbClr val="000000"/>
                        </a:solidFill>
                        <a:effectLst/>
                        <a:latin typeface="+mn-lt"/>
                        <a:cs typeface="Calibri" panose="020F0502020204030204" pitchFamily="34" charset="0"/>
                      </a:endParaRPr>
                    </a:p>
                  </a:txBody>
                  <a:tcPr marL="9525" marR="9525" marT="9525" marB="0" anchor="b"/>
                </a:tc>
                <a:tc>
                  <a:txBody>
                    <a:bodyPr/>
                    <a:lstStyle/>
                    <a:p>
                      <a:pPr algn="ctr" fontAlgn="ctr"/>
                      <a:r>
                        <a:rPr lang="en-GB" sz="1200" u="none" strike="noStrike" dirty="0">
                          <a:effectLst/>
                          <a:latin typeface="+mn-lt"/>
                          <a:cs typeface="Calibri" panose="020F0502020204030204" pitchFamily="34" charset="0"/>
                        </a:rPr>
                        <a:t>Important for cooling system efficiency</a:t>
                      </a:r>
                      <a:endParaRPr lang="en-GB" sz="1200" b="0" i="0" u="none" strike="noStrike" dirty="0">
                        <a:solidFill>
                          <a:srgbClr val="000000"/>
                        </a:solidFill>
                        <a:effectLst/>
                        <a:latin typeface="+mn-lt"/>
                        <a:cs typeface="Calibri" panose="020F0502020204030204" pitchFamily="34" charset="0"/>
                      </a:endParaRPr>
                    </a:p>
                  </a:txBody>
                  <a:tcPr marL="9525" marR="9525" marT="9525" marB="0" anchor="b"/>
                </a:tc>
                <a:extLst>
                  <a:ext uri="{0D108BD9-81ED-4DB2-BD59-A6C34878D82A}">
                    <a16:rowId xmlns:a16="http://schemas.microsoft.com/office/drawing/2014/main" val="10005"/>
                  </a:ext>
                </a:extLst>
              </a:tr>
              <a:tr h="404238">
                <a:tc>
                  <a:txBody>
                    <a:bodyPr/>
                    <a:lstStyle/>
                    <a:p>
                      <a:pPr algn="ctr" fontAlgn="ctr"/>
                      <a:r>
                        <a:rPr lang="en-IN" sz="1200" u="none" strike="noStrike" dirty="0">
                          <a:effectLst/>
                          <a:latin typeface="+mn-lt"/>
                          <a:cs typeface="Calibri" panose="020F0502020204030204" pitchFamily="34" charset="0"/>
                        </a:rPr>
                        <a:t>Air_System_Pressure(bar)</a:t>
                      </a:r>
                      <a:endParaRPr lang="en-IN" sz="1200" b="0" i="0" u="none" strike="noStrike" dirty="0">
                        <a:solidFill>
                          <a:srgbClr val="000000"/>
                        </a:solidFill>
                        <a:effectLst/>
                        <a:latin typeface="+mn-lt"/>
                        <a:cs typeface="Calibri" panose="020F0502020204030204" pitchFamily="34" charset="0"/>
                      </a:endParaRPr>
                    </a:p>
                  </a:txBody>
                  <a:tcPr marL="9525" marR="9525" marT="9525" marB="0" anchor="b"/>
                </a:tc>
                <a:tc>
                  <a:txBody>
                    <a:bodyPr/>
                    <a:lstStyle/>
                    <a:p>
                      <a:pPr algn="ctr" fontAlgn="ctr"/>
                      <a:r>
                        <a:rPr lang="en-GB" sz="1200" u="none" strike="noStrike" dirty="0">
                          <a:effectLst/>
                          <a:latin typeface="+mn-lt"/>
                          <a:cs typeface="Calibri" panose="020F0502020204030204" pitchFamily="34" charset="0"/>
                        </a:rPr>
                        <a:t>Pressure in the air system</a:t>
                      </a:r>
                      <a:endParaRPr lang="en-GB" sz="1200" b="0" i="0" u="none" strike="noStrike" dirty="0">
                        <a:solidFill>
                          <a:srgbClr val="000000"/>
                        </a:solidFill>
                        <a:effectLst/>
                        <a:latin typeface="+mn-lt"/>
                        <a:cs typeface="Calibri" panose="020F0502020204030204" pitchFamily="34" charset="0"/>
                      </a:endParaRPr>
                    </a:p>
                  </a:txBody>
                  <a:tcPr marL="9525" marR="9525" marT="9525" marB="0" anchor="b"/>
                </a:tc>
                <a:tc>
                  <a:txBody>
                    <a:bodyPr/>
                    <a:lstStyle/>
                    <a:p>
                      <a:pPr algn="ctr" fontAlgn="ctr"/>
                      <a:r>
                        <a:rPr lang="en-IN" sz="1200" u="none" strike="noStrike" dirty="0">
                          <a:effectLst/>
                          <a:latin typeface="+mn-lt"/>
                          <a:cs typeface="Calibri" panose="020F0502020204030204" pitchFamily="34" charset="0"/>
                        </a:rPr>
                        <a:t>FLOAT</a:t>
                      </a:r>
                      <a:endParaRPr lang="en-IN" sz="1200" b="0" i="0" u="none" strike="noStrike" dirty="0">
                        <a:solidFill>
                          <a:srgbClr val="000000"/>
                        </a:solidFill>
                        <a:effectLst/>
                        <a:latin typeface="+mn-lt"/>
                        <a:cs typeface="Calibri" panose="020F0502020204030204" pitchFamily="34" charset="0"/>
                      </a:endParaRPr>
                    </a:p>
                  </a:txBody>
                  <a:tcPr marL="9525" marR="9525" marT="9525" marB="0" anchor="b"/>
                </a:tc>
                <a:tc>
                  <a:txBody>
                    <a:bodyPr/>
                    <a:lstStyle/>
                    <a:p>
                      <a:pPr algn="ctr" fontAlgn="ctr"/>
                      <a:r>
                        <a:rPr lang="en-IN" sz="1200" u="none" strike="noStrike" dirty="0">
                          <a:effectLst/>
                          <a:latin typeface="+mn-lt"/>
                          <a:cs typeface="Calibri" panose="020F0502020204030204" pitchFamily="34" charset="0"/>
                        </a:rPr>
                        <a:t>numeric</a:t>
                      </a:r>
                      <a:endParaRPr lang="en-IN" sz="1200" b="0" i="0" u="none" strike="noStrike" dirty="0">
                        <a:solidFill>
                          <a:srgbClr val="000000"/>
                        </a:solidFill>
                        <a:effectLst/>
                        <a:latin typeface="+mn-lt"/>
                        <a:cs typeface="Calibri" panose="020F0502020204030204" pitchFamily="34" charset="0"/>
                      </a:endParaRPr>
                    </a:p>
                  </a:txBody>
                  <a:tcPr marL="9525" marR="9525" marT="9525" marB="0" anchor="b"/>
                </a:tc>
                <a:tc>
                  <a:txBody>
                    <a:bodyPr/>
                    <a:lstStyle/>
                    <a:p>
                      <a:pPr algn="ctr" fontAlgn="ctr"/>
                      <a:r>
                        <a:rPr lang="en-IN" sz="1200" u="none" strike="noStrike" dirty="0">
                          <a:effectLst/>
                          <a:latin typeface="+mn-lt"/>
                          <a:cs typeface="Calibri" panose="020F0502020204030204" pitchFamily="34" charset="0"/>
                        </a:rPr>
                        <a:t>Important for pneumatic system performance</a:t>
                      </a:r>
                      <a:endParaRPr lang="en-IN" sz="1200" b="0" i="0" u="none" strike="noStrike" dirty="0">
                        <a:solidFill>
                          <a:srgbClr val="000000"/>
                        </a:solidFill>
                        <a:effectLst/>
                        <a:latin typeface="+mn-lt"/>
                        <a:cs typeface="Calibri" panose="020F0502020204030204" pitchFamily="34" charset="0"/>
                      </a:endParaRPr>
                    </a:p>
                  </a:txBody>
                  <a:tcPr marL="9525" marR="9525" marT="9525" marB="0" anchor="b"/>
                </a:tc>
                <a:extLst>
                  <a:ext uri="{0D108BD9-81ED-4DB2-BD59-A6C34878D82A}">
                    <a16:rowId xmlns:a16="http://schemas.microsoft.com/office/drawing/2014/main" val="10006"/>
                  </a:ext>
                </a:extLst>
              </a:tr>
              <a:tr h="404238">
                <a:tc>
                  <a:txBody>
                    <a:bodyPr/>
                    <a:lstStyle/>
                    <a:p>
                      <a:pPr algn="ctr" fontAlgn="ctr"/>
                      <a:r>
                        <a:rPr lang="en-IN" sz="1200" u="none" strike="noStrike" dirty="0">
                          <a:effectLst/>
                          <a:latin typeface="+mn-lt"/>
                          <a:cs typeface="Calibri" panose="020F0502020204030204" pitchFamily="34" charset="0"/>
                        </a:rPr>
                        <a:t>Coolant_Temperature</a:t>
                      </a:r>
                      <a:endParaRPr lang="en-IN" sz="1200" b="0" i="0" u="none" strike="noStrike" dirty="0">
                        <a:solidFill>
                          <a:srgbClr val="000000"/>
                        </a:solidFill>
                        <a:effectLst/>
                        <a:latin typeface="+mn-lt"/>
                        <a:cs typeface="Calibri" panose="020F0502020204030204" pitchFamily="34" charset="0"/>
                      </a:endParaRPr>
                    </a:p>
                  </a:txBody>
                  <a:tcPr marL="9525" marR="9525" marT="9525" marB="0" anchor="b"/>
                </a:tc>
                <a:tc>
                  <a:txBody>
                    <a:bodyPr/>
                    <a:lstStyle/>
                    <a:p>
                      <a:pPr algn="ctr" fontAlgn="ctr"/>
                      <a:r>
                        <a:rPr lang="en-IN" sz="1200" u="none" strike="noStrike" dirty="0">
                          <a:effectLst/>
                          <a:latin typeface="+mn-lt"/>
                          <a:cs typeface="Calibri" panose="020F0502020204030204" pitchFamily="34" charset="0"/>
                        </a:rPr>
                        <a:t>Temperature of the coolant</a:t>
                      </a:r>
                      <a:endParaRPr lang="en-IN" sz="1200" b="0" i="0" u="none" strike="noStrike" dirty="0">
                        <a:solidFill>
                          <a:srgbClr val="000000"/>
                        </a:solidFill>
                        <a:effectLst/>
                        <a:latin typeface="+mn-lt"/>
                        <a:cs typeface="Calibri" panose="020F0502020204030204" pitchFamily="34" charset="0"/>
                      </a:endParaRPr>
                    </a:p>
                  </a:txBody>
                  <a:tcPr marL="9525" marR="9525" marT="9525" marB="0" anchor="b"/>
                </a:tc>
                <a:tc>
                  <a:txBody>
                    <a:bodyPr/>
                    <a:lstStyle/>
                    <a:p>
                      <a:pPr algn="ctr" fontAlgn="ctr"/>
                      <a:r>
                        <a:rPr lang="en-IN" sz="1200" u="none" strike="noStrike" dirty="0">
                          <a:effectLst/>
                          <a:latin typeface="+mn-lt"/>
                          <a:cs typeface="Calibri" panose="020F0502020204030204" pitchFamily="34" charset="0"/>
                        </a:rPr>
                        <a:t>FLOAT</a:t>
                      </a:r>
                      <a:endParaRPr lang="en-IN" sz="1200" b="0" i="0" u="none" strike="noStrike" dirty="0">
                        <a:solidFill>
                          <a:srgbClr val="000000"/>
                        </a:solidFill>
                        <a:effectLst/>
                        <a:latin typeface="+mn-lt"/>
                        <a:cs typeface="Calibri" panose="020F0502020204030204" pitchFamily="34" charset="0"/>
                      </a:endParaRPr>
                    </a:p>
                  </a:txBody>
                  <a:tcPr marL="9525" marR="9525" marT="9525" marB="0" anchor="b"/>
                </a:tc>
                <a:tc>
                  <a:txBody>
                    <a:bodyPr/>
                    <a:lstStyle/>
                    <a:p>
                      <a:pPr algn="ctr" fontAlgn="ctr"/>
                      <a:r>
                        <a:rPr lang="en-IN" sz="1200" u="none" strike="noStrike" dirty="0">
                          <a:effectLst/>
                          <a:latin typeface="+mn-lt"/>
                          <a:cs typeface="Calibri" panose="020F0502020204030204" pitchFamily="34" charset="0"/>
                        </a:rPr>
                        <a:t>numeric</a:t>
                      </a:r>
                      <a:endParaRPr lang="en-IN" sz="1200" b="0" i="0" u="none" strike="noStrike" dirty="0">
                        <a:solidFill>
                          <a:srgbClr val="000000"/>
                        </a:solidFill>
                        <a:effectLst/>
                        <a:latin typeface="+mn-lt"/>
                        <a:cs typeface="Calibri" panose="020F0502020204030204" pitchFamily="34" charset="0"/>
                      </a:endParaRPr>
                    </a:p>
                  </a:txBody>
                  <a:tcPr marL="9525" marR="9525" marT="9525" marB="0" anchor="b"/>
                </a:tc>
                <a:tc>
                  <a:txBody>
                    <a:bodyPr/>
                    <a:lstStyle/>
                    <a:p>
                      <a:pPr algn="ctr" fontAlgn="ctr"/>
                      <a:r>
                        <a:rPr lang="en-IN" sz="1200" u="none" strike="noStrike" dirty="0">
                          <a:effectLst/>
                          <a:latin typeface="+mn-lt"/>
                          <a:cs typeface="Calibri" panose="020F0502020204030204" pitchFamily="34" charset="0"/>
                        </a:rPr>
                        <a:t>Critical for thermal management</a:t>
                      </a:r>
                      <a:endParaRPr lang="en-IN" sz="1200" b="0" i="0" u="none" strike="noStrike" dirty="0">
                        <a:solidFill>
                          <a:srgbClr val="000000"/>
                        </a:solidFill>
                        <a:effectLst/>
                        <a:latin typeface="+mn-lt"/>
                        <a:cs typeface="Calibri" panose="020F0502020204030204" pitchFamily="34" charset="0"/>
                      </a:endParaRPr>
                    </a:p>
                  </a:txBody>
                  <a:tcPr marL="9525" marR="9525" marT="9525" marB="0" anchor="b"/>
                </a:tc>
                <a:extLst>
                  <a:ext uri="{0D108BD9-81ED-4DB2-BD59-A6C34878D82A}">
                    <a16:rowId xmlns:a16="http://schemas.microsoft.com/office/drawing/2014/main" val="10007"/>
                  </a:ext>
                </a:extLst>
              </a:tr>
              <a:tr h="404238">
                <a:tc>
                  <a:txBody>
                    <a:bodyPr/>
                    <a:lstStyle/>
                    <a:p>
                      <a:pPr algn="ctr" fontAlgn="ctr"/>
                      <a:r>
                        <a:rPr lang="en-IN" sz="1200" u="none" strike="noStrike" dirty="0">
                          <a:effectLst/>
                          <a:latin typeface="+mn-lt"/>
                          <a:cs typeface="Calibri" panose="020F0502020204030204" pitchFamily="34" charset="0"/>
                        </a:rPr>
                        <a:t>Hydraulic_Oil_Temperature(°C)</a:t>
                      </a:r>
                      <a:endParaRPr lang="en-IN" sz="1200" b="0" i="0" u="none" strike="noStrike" dirty="0">
                        <a:solidFill>
                          <a:srgbClr val="000000"/>
                        </a:solidFill>
                        <a:effectLst/>
                        <a:latin typeface="+mn-lt"/>
                        <a:cs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ctr"/>
                      <a:r>
                        <a:rPr lang="en-GB" sz="1200" u="none" strike="noStrike" dirty="0">
                          <a:effectLst/>
                          <a:latin typeface="+mn-lt"/>
                          <a:cs typeface="Calibri" panose="020F0502020204030204" pitchFamily="34" charset="0"/>
                        </a:rPr>
                        <a:t>Temperature of the hydraulic oil</a:t>
                      </a:r>
                      <a:endParaRPr lang="en-GB" sz="1200" b="0" i="0" u="none" strike="noStrike" dirty="0">
                        <a:solidFill>
                          <a:srgbClr val="000000"/>
                        </a:solidFill>
                        <a:effectLst/>
                        <a:latin typeface="+mn-lt"/>
                        <a:cs typeface="Calibri" panose="020F0502020204030204" pitchFamily="34" charset="0"/>
                      </a:endParaRPr>
                    </a:p>
                  </a:txBody>
                  <a:tcPr marL="9525" marR="9525" marT="9525" marB="0" anchor="b"/>
                </a:tc>
                <a:tc>
                  <a:txBody>
                    <a:bodyPr/>
                    <a:lstStyle/>
                    <a:p>
                      <a:pPr algn="ctr" fontAlgn="ctr"/>
                      <a:r>
                        <a:rPr lang="en-IN" sz="1200" u="none" strike="noStrike" dirty="0">
                          <a:effectLst/>
                          <a:latin typeface="+mn-lt"/>
                          <a:cs typeface="Calibri" panose="020F0502020204030204" pitchFamily="34" charset="0"/>
                        </a:rPr>
                        <a:t>FLOAT</a:t>
                      </a:r>
                      <a:endParaRPr lang="en-IN" sz="1200" b="0" i="0" u="none" strike="noStrike" dirty="0">
                        <a:solidFill>
                          <a:srgbClr val="000000"/>
                        </a:solidFill>
                        <a:effectLst/>
                        <a:latin typeface="+mn-lt"/>
                        <a:cs typeface="Calibri" panose="020F0502020204030204" pitchFamily="34" charset="0"/>
                      </a:endParaRPr>
                    </a:p>
                  </a:txBody>
                  <a:tcPr marL="9525" marR="9525" marT="9525" marB="0" anchor="b"/>
                </a:tc>
                <a:tc>
                  <a:txBody>
                    <a:bodyPr/>
                    <a:lstStyle/>
                    <a:p>
                      <a:pPr algn="ctr" fontAlgn="ctr"/>
                      <a:r>
                        <a:rPr lang="en-IN" sz="1200" u="none" strike="noStrike" dirty="0">
                          <a:effectLst/>
                          <a:latin typeface="+mn-lt"/>
                          <a:cs typeface="Calibri" panose="020F0502020204030204" pitchFamily="34" charset="0"/>
                        </a:rPr>
                        <a:t>numeric</a:t>
                      </a:r>
                      <a:endParaRPr lang="en-IN" sz="1200" b="0" i="0" u="none" strike="noStrike" dirty="0">
                        <a:solidFill>
                          <a:srgbClr val="000000"/>
                        </a:solidFill>
                        <a:effectLst/>
                        <a:latin typeface="+mn-lt"/>
                        <a:cs typeface="Calibri" panose="020F0502020204030204" pitchFamily="34" charset="0"/>
                      </a:endParaRPr>
                    </a:p>
                  </a:txBody>
                  <a:tcPr marL="9525" marR="9525" marT="9525" marB="0" anchor="b"/>
                </a:tc>
                <a:tc>
                  <a:txBody>
                    <a:bodyPr/>
                    <a:lstStyle/>
                    <a:p>
                      <a:pPr algn="ctr" fontAlgn="ctr"/>
                      <a:r>
                        <a:rPr lang="en-GB" sz="1200" u="none" strike="noStrike" dirty="0">
                          <a:effectLst/>
                          <a:latin typeface="+mn-lt"/>
                          <a:cs typeface="Calibri" panose="020F0502020204030204" pitchFamily="34" charset="0"/>
                        </a:rPr>
                        <a:t>Important for monitoring hydraulic system health</a:t>
                      </a:r>
                      <a:endParaRPr lang="en-GB" sz="1200" b="0" i="0" u="none" strike="noStrike" dirty="0">
                        <a:solidFill>
                          <a:srgbClr val="000000"/>
                        </a:solidFill>
                        <a:effectLst/>
                        <a:latin typeface="+mn-lt"/>
                        <a:cs typeface="Calibri" panose="020F0502020204030204" pitchFamily="34" charset="0"/>
                      </a:endParaRPr>
                    </a:p>
                  </a:txBody>
                  <a:tcPr marL="9525" marR="9525" marT="9525" marB="0" anchor="b"/>
                </a:tc>
                <a:extLst>
                  <a:ext uri="{0D108BD9-81ED-4DB2-BD59-A6C34878D82A}">
                    <a16:rowId xmlns:a16="http://schemas.microsoft.com/office/drawing/2014/main" val="10008"/>
                  </a:ext>
                </a:extLst>
              </a:tr>
              <a:tr h="404238">
                <a:tc>
                  <a:txBody>
                    <a:bodyPr/>
                    <a:lstStyle/>
                    <a:p>
                      <a:pPr algn="ctr" fontAlgn="ctr"/>
                      <a:r>
                        <a:rPr lang="en-IN" sz="1200" u="none" strike="noStrike" dirty="0">
                          <a:effectLst/>
                          <a:latin typeface="+mn-lt"/>
                          <a:cs typeface="Calibri" panose="020F0502020204030204" pitchFamily="34" charset="0"/>
                        </a:rPr>
                        <a:t>Spindle_Bearing_Temperature(°C)</a:t>
                      </a:r>
                      <a:endParaRPr lang="en-IN" sz="1200" b="0" i="0" u="none" strike="noStrike" dirty="0">
                        <a:solidFill>
                          <a:srgbClr val="000000"/>
                        </a:solidFill>
                        <a:effectLst/>
                        <a:latin typeface="+mn-lt"/>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1200" u="none" strike="noStrike" dirty="0">
                          <a:effectLst/>
                          <a:latin typeface="+mn-lt"/>
                          <a:cs typeface="Calibri" panose="020F0502020204030204" pitchFamily="34" charset="0"/>
                        </a:rPr>
                        <a:t>Temperature of the spindle bearing</a:t>
                      </a:r>
                      <a:endParaRPr lang="en-GB" sz="1200" b="0" i="0" u="none" strike="noStrike" dirty="0">
                        <a:solidFill>
                          <a:srgbClr val="000000"/>
                        </a:solidFill>
                        <a:effectLst/>
                        <a:latin typeface="+mn-lt"/>
                        <a:cs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ctr"/>
                      <a:r>
                        <a:rPr lang="en-IN" sz="1200" u="none" strike="noStrike" dirty="0">
                          <a:effectLst/>
                          <a:latin typeface="+mn-lt"/>
                          <a:cs typeface="Calibri" panose="020F0502020204030204" pitchFamily="34" charset="0"/>
                        </a:rPr>
                        <a:t>FLOAT</a:t>
                      </a:r>
                      <a:endParaRPr lang="en-IN" sz="1200" b="0" i="0" u="none" strike="noStrike" dirty="0">
                        <a:solidFill>
                          <a:srgbClr val="000000"/>
                        </a:solidFill>
                        <a:effectLst/>
                        <a:latin typeface="+mn-lt"/>
                        <a:cs typeface="Calibri" panose="020F0502020204030204" pitchFamily="34" charset="0"/>
                      </a:endParaRPr>
                    </a:p>
                  </a:txBody>
                  <a:tcPr marL="9525" marR="9525" marT="9525" marB="0" anchor="b"/>
                </a:tc>
                <a:tc>
                  <a:txBody>
                    <a:bodyPr/>
                    <a:lstStyle/>
                    <a:p>
                      <a:pPr algn="ctr" fontAlgn="ctr"/>
                      <a:r>
                        <a:rPr lang="en-IN" sz="1200" u="none" strike="noStrike" dirty="0">
                          <a:effectLst/>
                          <a:latin typeface="+mn-lt"/>
                          <a:cs typeface="Calibri" panose="020F0502020204030204" pitchFamily="34" charset="0"/>
                        </a:rPr>
                        <a:t>numeric</a:t>
                      </a:r>
                      <a:endParaRPr lang="en-IN" sz="1200" b="0" i="0" u="none" strike="noStrike" dirty="0">
                        <a:solidFill>
                          <a:srgbClr val="000000"/>
                        </a:solidFill>
                        <a:effectLst/>
                        <a:latin typeface="+mn-lt"/>
                        <a:cs typeface="Calibri" panose="020F0502020204030204" pitchFamily="34" charset="0"/>
                      </a:endParaRPr>
                    </a:p>
                  </a:txBody>
                  <a:tcPr marL="9525" marR="9525" marT="9525" marB="0" anchor="b"/>
                </a:tc>
                <a:tc>
                  <a:txBody>
                    <a:bodyPr/>
                    <a:lstStyle/>
                    <a:p>
                      <a:pPr algn="ctr" fontAlgn="ctr"/>
                      <a:r>
                        <a:rPr lang="en-GB" sz="1200" u="none" strike="noStrike" dirty="0">
                          <a:effectLst/>
                          <a:latin typeface="+mn-lt"/>
                          <a:cs typeface="Calibri" panose="020F0502020204030204" pitchFamily="34" charset="0"/>
                        </a:rPr>
                        <a:t>Important for bearing condition monitoring</a:t>
                      </a:r>
                      <a:endParaRPr lang="en-GB" sz="1200" b="0" i="0" u="none" strike="noStrike" dirty="0">
                        <a:solidFill>
                          <a:srgbClr val="000000"/>
                        </a:solidFill>
                        <a:effectLst/>
                        <a:latin typeface="+mn-lt"/>
                        <a:cs typeface="Calibri" panose="020F0502020204030204" pitchFamily="34" charset="0"/>
                      </a:endParaRPr>
                    </a:p>
                  </a:txBody>
                  <a:tcPr marL="9525" marR="9525" marT="9525" marB="0" anchor="b"/>
                </a:tc>
                <a:extLst>
                  <a:ext uri="{0D108BD9-81ED-4DB2-BD59-A6C34878D82A}">
                    <a16:rowId xmlns:a16="http://schemas.microsoft.com/office/drawing/2014/main" val="10009"/>
                  </a:ext>
                </a:extLst>
              </a:tr>
              <a:tr h="404238">
                <a:tc>
                  <a:txBody>
                    <a:bodyPr/>
                    <a:lstStyle/>
                    <a:p>
                      <a:pPr algn="ctr" fontAlgn="ctr"/>
                      <a:r>
                        <a:rPr lang="en-IN" sz="1200" u="none" strike="noStrike" dirty="0">
                          <a:effectLst/>
                          <a:latin typeface="+mn-lt"/>
                          <a:cs typeface="Calibri" panose="020F0502020204030204" pitchFamily="34" charset="0"/>
                        </a:rPr>
                        <a:t>Spindle_Vibration(µm)</a:t>
                      </a:r>
                      <a:endParaRPr lang="en-IN" sz="1200" b="0" i="0" u="none" strike="noStrike" dirty="0">
                        <a:solidFill>
                          <a:srgbClr val="000000"/>
                        </a:solidFill>
                        <a:effectLst/>
                        <a:latin typeface="+mn-lt"/>
                        <a:cs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ctr"/>
                      <a:r>
                        <a:rPr lang="en-GB" sz="1200" u="none" strike="noStrike" dirty="0">
                          <a:effectLst/>
                          <a:latin typeface="+mn-lt"/>
                          <a:cs typeface="Calibri" panose="020F0502020204030204" pitchFamily="34" charset="0"/>
                        </a:rPr>
                        <a:t>Vibration measurement of the spindle</a:t>
                      </a:r>
                      <a:endParaRPr lang="en-GB" sz="1200" b="0" i="0" u="none" strike="noStrike" dirty="0">
                        <a:solidFill>
                          <a:srgbClr val="000000"/>
                        </a:solidFill>
                        <a:effectLst/>
                        <a:latin typeface="+mn-lt"/>
                        <a:cs typeface="Calibri" panose="020F0502020204030204" pitchFamily="34" charset="0"/>
                      </a:endParaRPr>
                    </a:p>
                  </a:txBody>
                  <a:tcPr marL="9525" marR="9525" marT="9525" marB="0" anchor="b"/>
                </a:tc>
                <a:tc>
                  <a:txBody>
                    <a:bodyPr/>
                    <a:lstStyle/>
                    <a:p>
                      <a:pPr algn="ctr" fontAlgn="ctr"/>
                      <a:r>
                        <a:rPr lang="en-IN" sz="1200" u="none" strike="noStrike" dirty="0">
                          <a:effectLst/>
                          <a:latin typeface="+mn-lt"/>
                          <a:cs typeface="Calibri" panose="020F0502020204030204" pitchFamily="34" charset="0"/>
                        </a:rPr>
                        <a:t>FLOAT</a:t>
                      </a:r>
                      <a:endParaRPr lang="en-IN" sz="1200" b="0" i="0" u="none" strike="noStrike" dirty="0">
                        <a:solidFill>
                          <a:srgbClr val="000000"/>
                        </a:solidFill>
                        <a:effectLst/>
                        <a:latin typeface="+mn-lt"/>
                        <a:cs typeface="Calibri" panose="020F0502020204030204" pitchFamily="34" charset="0"/>
                      </a:endParaRPr>
                    </a:p>
                  </a:txBody>
                  <a:tcPr marL="9525" marR="9525" marT="9525" marB="0" anchor="b"/>
                </a:tc>
                <a:tc>
                  <a:txBody>
                    <a:bodyPr/>
                    <a:lstStyle/>
                    <a:p>
                      <a:pPr algn="ctr" fontAlgn="ctr"/>
                      <a:r>
                        <a:rPr lang="en-IN" sz="1200" u="none" strike="noStrike" dirty="0">
                          <a:effectLst/>
                          <a:latin typeface="+mn-lt"/>
                          <a:cs typeface="Calibri" panose="020F0502020204030204" pitchFamily="34" charset="0"/>
                        </a:rPr>
                        <a:t>numeric</a:t>
                      </a:r>
                      <a:endParaRPr lang="en-IN" sz="1200" b="0" i="0" u="none" strike="noStrike" dirty="0">
                        <a:solidFill>
                          <a:srgbClr val="000000"/>
                        </a:solidFill>
                        <a:effectLst/>
                        <a:latin typeface="+mn-lt"/>
                        <a:cs typeface="Calibri" panose="020F0502020204030204" pitchFamily="34" charset="0"/>
                      </a:endParaRPr>
                    </a:p>
                  </a:txBody>
                  <a:tcPr marL="9525" marR="9525" marT="9525" marB="0" anchor="b"/>
                </a:tc>
                <a:tc>
                  <a:txBody>
                    <a:bodyPr/>
                    <a:lstStyle/>
                    <a:p>
                      <a:pPr algn="ctr" fontAlgn="ctr"/>
                      <a:r>
                        <a:rPr lang="en-GB" sz="1200" u="none" strike="noStrike" dirty="0">
                          <a:effectLst/>
                          <a:latin typeface="+mn-lt"/>
                          <a:cs typeface="Calibri" panose="020F0502020204030204" pitchFamily="34" charset="0"/>
                        </a:rPr>
                        <a:t>Indicator of spindle health and alignment</a:t>
                      </a:r>
                      <a:endParaRPr lang="en-GB" sz="1200" b="0" i="0" u="none" strike="noStrike" dirty="0">
                        <a:solidFill>
                          <a:srgbClr val="000000"/>
                        </a:solidFill>
                        <a:effectLst/>
                        <a:latin typeface="+mn-lt"/>
                        <a:cs typeface="Calibri" panose="020F0502020204030204" pitchFamily="34" charset="0"/>
                      </a:endParaRPr>
                    </a:p>
                  </a:txBody>
                  <a:tcPr marL="9525" marR="9525" marT="9525" marB="0" anchor="b"/>
                </a:tc>
                <a:extLst>
                  <a:ext uri="{0D108BD9-81ED-4DB2-BD59-A6C34878D82A}">
                    <a16:rowId xmlns:a16="http://schemas.microsoft.com/office/drawing/2014/main" val="10010"/>
                  </a:ext>
                </a:extLst>
              </a:tr>
              <a:tr h="404238">
                <a:tc>
                  <a:txBody>
                    <a:bodyPr/>
                    <a:lstStyle/>
                    <a:p>
                      <a:pPr algn="ctr" fontAlgn="ctr"/>
                      <a:r>
                        <a:rPr lang="en-IN" sz="1200" u="none" strike="noStrike" dirty="0">
                          <a:effectLst/>
                          <a:latin typeface="+mn-lt"/>
                          <a:cs typeface="Calibri" panose="020F0502020204030204" pitchFamily="34" charset="0"/>
                        </a:rPr>
                        <a:t>Tool_Vibration(µm)</a:t>
                      </a:r>
                      <a:endParaRPr lang="en-IN" sz="1200" b="0" i="0" u="none" strike="noStrike" dirty="0">
                        <a:solidFill>
                          <a:srgbClr val="000000"/>
                        </a:solidFill>
                        <a:effectLst/>
                        <a:latin typeface="+mn-lt"/>
                        <a:cs typeface="Calibri" panose="020F0502020204030204" pitchFamily="34" charset="0"/>
                      </a:endParaRPr>
                    </a:p>
                  </a:txBody>
                  <a:tcPr marL="9525" marR="9525" marT="9525" marB="0" anchor="b"/>
                </a:tc>
                <a:tc>
                  <a:txBody>
                    <a:bodyPr/>
                    <a:lstStyle/>
                    <a:p>
                      <a:pPr algn="ctr" fontAlgn="ctr"/>
                      <a:r>
                        <a:rPr lang="en-GB" sz="1200" u="none" strike="noStrike" dirty="0">
                          <a:effectLst/>
                          <a:latin typeface="+mn-lt"/>
                          <a:cs typeface="Calibri" panose="020F0502020204030204" pitchFamily="34" charset="0"/>
                        </a:rPr>
                        <a:t>Vibration measurement of the tool</a:t>
                      </a:r>
                      <a:endParaRPr lang="en-GB" sz="1200" b="0" i="0" u="none" strike="noStrike" dirty="0">
                        <a:solidFill>
                          <a:srgbClr val="000000"/>
                        </a:solidFill>
                        <a:effectLst/>
                        <a:latin typeface="+mn-lt"/>
                        <a:cs typeface="Calibri" panose="020F0502020204030204" pitchFamily="34" charset="0"/>
                      </a:endParaRPr>
                    </a:p>
                  </a:txBody>
                  <a:tcPr marL="9525" marR="9525" marT="9525" marB="0" anchor="b"/>
                </a:tc>
                <a:tc>
                  <a:txBody>
                    <a:bodyPr/>
                    <a:lstStyle/>
                    <a:p>
                      <a:pPr algn="ctr" fontAlgn="ctr"/>
                      <a:r>
                        <a:rPr lang="en-IN" sz="1200" u="none" strike="noStrike" dirty="0">
                          <a:effectLst/>
                          <a:latin typeface="+mn-lt"/>
                          <a:cs typeface="Calibri" panose="020F0502020204030204" pitchFamily="34" charset="0"/>
                        </a:rPr>
                        <a:t>FLOAT</a:t>
                      </a:r>
                      <a:endParaRPr lang="en-IN" sz="1200" b="0" i="0" u="none" strike="noStrike" dirty="0">
                        <a:solidFill>
                          <a:srgbClr val="000000"/>
                        </a:solidFill>
                        <a:effectLst/>
                        <a:latin typeface="+mn-lt"/>
                        <a:cs typeface="Calibri" panose="020F0502020204030204" pitchFamily="34" charset="0"/>
                      </a:endParaRPr>
                    </a:p>
                  </a:txBody>
                  <a:tcPr marL="9525" marR="9525" marT="9525" marB="0" anchor="b"/>
                </a:tc>
                <a:tc>
                  <a:txBody>
                    <a:bodyPr/>
                    <a:lstStyle/>
                    <a:p>
                      <a:pPr algn="ctr" fontAlgn="ctr"/>
                      <a:r>
                        <a:rPr lang="en-IN" sz="1200" u="none" strike="noStrike" dirty="0">
                          <a:effectLst/>
                          <a:latin typeface="+mn-lt"/>
                          <a:cs typeface="Calibri" panose="020F0502020204030204" pitchFamily="34" charset="0"/>
                        </a:rPr>
                        <a:t>numeric</a:t>
                      </a:r>
                      <a:endParaRPr lang="en-IN" sz="1200" b="0" i="0" u="none" strike="noStrike" dirty="0">
                        <a:solidFill>
                          <a:srgbClr val="000000"/>
                        </a:solidFill>
                        <a:effectLst/>
                        <a:latin typeface="+mn-lt"/>
                        <a:cs typeface="Calibri" panose="020F0502020204030204" pitchFamily="34" charset="0"/>
                      </a:endParaRPr>
                    </a:p>
                  </a:txBody>
                  <a:tcPr marL="9525" marR="9525" marT="9525" marB="0" anchor="b"/>
                </a:tc>
                <a:tc>
                  <a:txBody>
                    <a:bodyPr/>
                    <a:lstStyle/>
                    <a:p>
                      <a:pPr algn="ctr" fontAlgn="ctr"/>
                      <a:r>
                        <a:rPr lang="en-IN" sz="1200" u="none" strike="noStrike" dirty="0">
                          <a:effectLst/>
                          <a:latin typeface="+mn-lt"/>
                          <a:cs typeface="Calibri" panose="020F0502020204030204" pitchFamily="34" charset="0"/>
                        </a:rPr>
                        <a:t>Indicator of tool condition</a:t>
                      </a:r>
                      <a:endParaRPr lang="en-IN" sz="1200" b="0" i="0" u="none" strike="noStrike" dirty="0">
                        <a:solidFill>
                          <a:srgbClr val="000000"/>
                        </a:solidFill>
                        <a:effectLst/>
                        <a:latin typeface="+mn-lt"/>
                        <a:cs typeface="Calibri" panose="020F0502020204030204" pitchFamily="34" charset="0"/>
                      </a:endParaRPr>
                    </a:p>
                  </a:txBody>
                  <a:tcPr marL="9525" marR="9525" marT="9525" marB="0" anchor="b"/>
                </a:tc>
                <a:extLst>
                  <a:ext uri="{0D108BD9-81ED-4DB2-BD59-A6C34878D82A}">
                    <a16:rowId xmlns:a16="http://schemas.microsoft.com/office/drawing/2014/main" val="10011"/>
                  </a:ext>
                </a:extLst>
              </a:tr>
              <a:tr h="404238">
                <a:tc>
                  <a:txBody>
                    <a:bodyPr/>
                    <a:lstStyle/>
                    <a:p>
                      <a:pPr algn="ctr" fontAlgn="ctr"/>
                      <a:r>
                        <a:rPr lang="en-IN" sz="1200" u="none" strike="noStrike" dirty="0">
                          <a:effectLst/>
                          <a:latin typeface="+mn-lt"/>
                          <a:cs typeface="Calibri" panose="020F0502020204030204" pitchFamily="34" charset="0"/>
                        </a:rPr>
                        <a:t>Spindle_Speed(RPM)</a:t>
                      </a:r>
                      <a:endParaRPr lang="en-IN" sz="1200" b="0" i="0" u="none" strike="noStrike" dirty="0">
                        <a:solidFill>
                          <a:srgbClr val="000000"/>
                        </a:solidFill>
                        <a:effectLst/>
                        <a:latin typeface="+mn-lt"/>
                        <a:cs typeface="Calibri" panose="020F0502020204030204" pitchFamily="34" charset="0"/>
                      </a:endParaRPr>
                    </a:p>
                  </a:txBody>
                  <a:tcPr marL="9525" marR="9525" marT="9525" marB="0" anchor="b"/>
                </a:tc>
                <a:tc>
                  <a:txBody>
                    <a:bodyPr/>
                    <a:lstStyle/>
                    <a:p>
                      <a:pPr algn="ctr" fontAlgn="ctr"/>
                      <a:r>
                        <a:rPr lang="en-GB" sz="1200" u="none" strike="noStrike" dirty="0">
                          <a:effectLst/>
                          <a:latin typeface="+mn-lt"/>
                          <a:cs typeface="Calibri" panose="020F0502020204030204" pitchFamily="34" charset="0"/>
                        </a:rPr>
                        <a:t>Speed of the spindle in revolutions per minute</a:t>
                      </a:r>
                      <a:endParaRPr lang="en-GB" sz="1200" b="0" i="0" u="none" strike="noStrike" dirty="0">
                        <a:solidFill>
                          <a:srgbClr val="000000"/>
                        </a:solidFill>
                        <a:effectLst/>
                        <a:latin typeface="+mn-lt"/>
                        <a:cs typeface="Calibri" panose="020F0502020204030204" pitchFamily="34" charset="0"/>
                      </a:endParaRPr>
                    </a:p>
                  </a:txBody>
                  <a:tcPr marL="9525" marR="9525" marT="9525" marB="0" anchor="b"/>
                </a:tc>
                <a:tc>
                  <a:txBody>
                    <a:bodyPr/>
                    <a:lstStyle/>
                    <a:p>
                      <a:pPr algn="ctr" fontAlgn="ctr"/>
                      <a:r>
                        <a:rPr lang="en-IN" sz="1200" u="none" strike="noStrike" dirty="0">
                          <a:effectLst/>
                          <a:latin typeface="+mn-lt"/>
                          <a:cs typeface="Calibri" panose="020F0502020204030204" pitchFamily="34" charset="0"/>
                        </a:rPr>
                        <a:t>FLOAT</a:t>
                      </a:r>
                      <a:endParaRPr lang="en-IN" sz="1200" b="0" i="0" u="none" strike="noStrike" dirty="0">
                        <a:solidFill>
                          <a:srgbClr val="000000"/>
                        </a:solidFill>
                        <a:effectLst/>
                        <a:latin typeface="+mn-lt"/>
                        <a:cs typeface="Calibri" panose="020F0502020204030204" pitchFamily="34" charset="0"/>
                      </a:endParaRPr>
                    </a:p>
                  </a:txBody>
                  <a:tcPr marL="9525" marR="9525" marT="9525" marB="0" anchor="b"/>
                </a:tc>
                <a:tc>
                  <a:txBody>
                    <a:bodyPr/>
                    <a:lstStyle/>
                    <a:p>
                      <a:pPr algn="ctr" fontAlgn="ctr"/>
                      <a:r>
                        <a:rPr lang="en-IN" sz="1200" u="none" strike="noStrike" dirty="0">
                          <a:effectLst/>
                          <a:latin typeface="+mn-lt"/>
                          <a:cs typeface="Calibri" panose="020F0502020204030204" pitchFamily="34" charset="0"/>
                        </a:rPr>
                        <a:t>numeric</a:t>
                      </a:r>
                      <a:endParaRPr lang="en-IN" sz="1200" b="0" i="0" u="none" strike="noStrike" dirty="0">
                        <a:solidFill>
                          <a:srgbClr val="000000"/>
                        </a:solidFill>
                        <a:effectLst/>
                        <a:latin typeface="+mn-lt"/>
                        <a:cs typeface="Calibri" panose="020F0502020204030204" pitchFamily="34" charset="0"/>
                      </a:endParaRPr>
                    </a:p>
                  </a:txBody>
                  <a:tcPr marL="9525" marR="9525" marT="9525" marB="0" anchor="b"/>
                </a:tc>
                <a:tc>
                  <a:txBody>
                    <a:bodyPr/>
                    <a:lstStyle/>
                    <a:p>
                      <a:pPr algn="ctr" fontAlgn="ctr"/>
                      <a:r>
                        <a:rPr lang="en-GB" sz="1200" u="none" strike="noStrike" dirty="0">
                          <a:effectLst/>
                          <a:latin typeface="+mn-lt"/>
                          <a:cs typeface="Calibri" panose="020F0502020204030204" pitchFamily="34" charset="0"/>
                        </a:rPr>
                        <a:t>Key operational parameter for machining</a:t>
                      </a:r>
                      <a:endParaRPr lang="en-GB" sz="1200" b="0" i="0" u="none" strike="noStrike" dirty="0">
                        <a:solidFill>
                          <a:srgbClr val="000000"/>
                        </a:solidFill>
                        <a:effectLst/>
                        <a:latin typeface="+mn-lt"/>
                        <a:cs typeface="Calibri" panose="020F0502020204030204" pitchFamily="34" charset="0"/>
                      </a:endParaRPr>
                    </a:p>
                  </a:txBody>
                  <a:tcPr marL="9525" marR="9525" marT="9525" marB="0" anchor="b"/>
                </a:tc>
                <a:extLst>
                  <a:ext uri="{0D108BD9-81ED-4DB2-BD59-A6C34878D82A}">
                    <a16:rowId xmlns:a16="http://schemas.microsoft.com/office/drawing/2014/main" val="10012"/>
                  </a:ext>
                </a:extLst>
              </a:tr>
              <a:tr h="404238">
                <a:tc>
                  <a:txBody>
                    <a:bodyPr/>
                    <a:lstStyle/>
                    <a:p>
                      <a:pPr algn="ctr" fontAlgn="ctr"/>
                      <a:r>
                        <a:rPr lang="en-IN" sz="1200" u="none" strike="noStrike" dirty="0">
                          <a:effectLst/>
                          <a:latin typeface="+mn-lt"/>
                          <a:cs typeface="Calibri" panose="020F0502020204030204" pitchFamily="34" charset="0"/>
                        </a:rPr>
                        <a:t>Voltage(volts)</a:t>
                      </a:r>
                      <a:endParaRPr lang="en-IN" sz="1200" b="0" i="0" u="none" strike="noStrike" dirty="0">
                        <a:solidFill>
                          <a:srgbClr val="000000"/>
                        </a:solidFill>
                        <a:effectLst/>
                        <a:latin typeface="+mn-lt"/>
                        <a:cs typeface="Calibri" panose="020F0502020204030204" pitchFamily="34" charset="0"/>
                      </a:endParaRPr>
                    </a:p>
                  </a:txBody>
                  <a:tcPr marL="9525" marR="9525" marT="9525" marB="0" anchor="b"/>
                </a:tc>
                <a:tc>
                  <a:txBody>
                    <a:bodyPr/>
                    <a:lstStyle/>
                    <a:p>
                      <a:pPr algn="ctr" fontAlgn="ctr"/>
                      <a:r>
                        <a:rPr lang="en-GB" sz="1200" u="none" strike="noStrike" dirty="0">
                          <a:effectLst/>
                          <a:latin typeface="+mn-lt"/>
                          <a:cs typeface="Calibri" panose="020F0502020204030204" pitchFamily="34" charset="0"/>
                        </a:rPr>
                        <a:t>Electrical voltage supplied to the machine</a:t>
                      </a:r>
                      <a:endParaRPr lang="en-GB" sz="1200" b="0" i="0" u="none" strike="noStrike" dirty="0">
                        <a:solidFill>
                          <a:srgbClr val="000000"/>
                        </a:solidFill>
                        <a:effectLst/>
                        <a:latin typeface="+mn-lt"/>
                        <a:cs typeface="Calibri" panose="020F0502020204030204" pitchFamily="34" charset="0"/>
                      </a:endParaRPr>
                    </a:p>
                  </a:txBody>
                  <a:tcPr marL="9525" marR="9525" marT="9525" marB="0" anchor="b"/>
                </a:tc>
                <a:tc>
                  <a:txBody>
                    <a:bodyPr/>
                    <a:lstStyle/>
                    <a:p>
                      <a:pPr algn="ctr" fontAlgn="ctr"/>
                      <a:r>
                        <a:rPr lang="en-IN" sz="1200" u="none" strike="noStrike" dirty="0">
                          <a:effectLst/>
                          <a:latin typeface="+mn-lt"/>
                          <a:cs typeface="Calibri" panose="020F0502020204030204" pitchFamily="34" charset="0"/>
                        </a:rPr>
                        <a:t>FLOAT</a:t>
                      </a:r>
                      <a:endParaRPr lang="en-IN" sz="1200" b="0" i="0" u="none" strike="noStrike" dirty="0">
                        <a:solidFill>
                          <a:srgbClr val="000000"/>
                        </a:solidFill>
                        <a:effectLst/>
                        <a:latin typeface="+mn-lt"/>
                        <a:cs typeface="Calibri" panose="020F0502020204030204" pitchFamily="34" charset="0"/>
                      </a:endParaRPr>
                    </a:p>
                  </a:txBody>
                  <a:tcPr marL="9525" marR="9525" marT="9525" marB="0" anchor="b"/>
                </a:tc>
                <a:tc>
                  <a:txBody>
                    <a:bodyPr/>
                    <a:lstStyle/>
                    <a:p>
                      <a:pPr algn="ctr" fontAlgn="ctr"/>
                      <a:r>
                        <a:rPr lang="en-IN" sz="1200" u="none" strike="noStrike" dirty="0">
                          <a:effectLst/>
                          <a:latin typeface="+mn-lt"/>
                          <a:cs typeface="Calibri" panose="020F0502020204030204" pitchFamily="34" charset="0"/>
                        </a:rPr>
                        <a:t>numeric</a:t>
                      </a:r>
                      <a:endParaRPr lang="en-IN" sz="1200" b="0" i="0" u="none" strike="noStrike" dirty="0">
                        <a:solidFill>
                          <a:srgbClr val="000000"/>
                        </a:solidFill>
                        <a:effectLst/>
                        <a:latin typeface="+mn-lt"/>
                        <a:cs typeface="Calibri" panose="020F0502020204030204" pitchFamily="34" charset="0"/>
                      </a:endParaRPr>
                    </a:p>
                  </a:txBody>
                  <a:tcPr marL="9525" marR="9525" marT="9525" marB="0" anchor="b"/>
                </a:tc>
                <a:tc>
                  <a:txBody>
                    <a:bodyPr/>
                    <a:lstStyle/>
                    <a:p>
                      <a:pPr algn="ctr" fontAlgn="ctr"/>
                      <a:r>
                        <a:rPr lang="en-GB" sz="1200" u="none" strike="noStrike" dirty="0">
                          <a:effectLst/>
                          <a:latin typeface="+mn-lt"/>
                          <a:cs typeface="Calibri" panose="020F0502020204030204" pitchFamily="34" charset="0"/>
                        </a:rPr>
                        <a:t>Important for electrical health monitoring</a:t>
                      </a:r>
                      <a:endParaRPr lang="en-GB" sz="1200" b="0" i="0" u="none" strike="noStrike" dirty="0">
                        <a:solidFill>
                          <a:srgbClr val="000000"/>
                        </a:solidFill>
                        <a:effectLst/>
                        <a:latin typeface="+mn-lt"/>
                        <a:cs typeface="Calibri" panose="020F0502020204030204" pitchFamily="34" charset="0"/>
                      </a:endParaRPr>
                    </a:p>
                  </a:txBody>
                  <a:tcPr marL="9525" marR="9525" marT="9525" marB="0" anchor="b"/>
                </a:tc>
                <a:extLst>
                  <a:ext uri="{0D108BD9-81ED-4DB2-BD59-A6C34878D82A}">
                    <a16:rowId xmlns:a16="http://schemas.microsoft.com/office/drawing/2014/main" val="10013"/>
                  </a:ext>
                </a:extLst>
              </a:tr>
              <a:tr h="404238">
                <a:tc>
                  <a:txBody>
                    <a:bodyPr/>
                    <a:lstStyle/>
                    <a:p>
                      <a:pPr algn="ctr" fontAlgn="ctr"/>
                      <a:r>
                        <a:rPr lang="en-IN" sz="1200" u="none" strike="noStrike" dirty="0">
                          <a:effectLst/>
                          <a:latin typeface="+mn-lt"/>
                          <a:cs typeface="Calibri" panose="020F0502020204030204" pitchFamily="34" charset="0"/>
                        </a:rPr>
                        <a:t>Torque(Nm)</a:t>
                      </a:r>
                      <a:endParaRPr lang="en-IN" sz="1200" b="0" i="0" u="none" strike="noStrike" dirty="0">
                        <a:solidFill>
                          <a:srgbClr val="000000"/>
                        </a:solidFill>
                        <a:effectLst/>
                        <a:latin typeface="+mn-lt"/>
                        <a:cs typeface="Calibri" panose="020F0502020204030204" pitchFamily="34" charset="0"/>
                      </a:endParaRPr>
                    </a:p>
                  </a:txBody>
                  <a:tcPr marL="9525" marR="9525" marT="9525" marB="0" anchor="b"/>
                </a:tc>
                <a:tc>
                  <a:txBody>
                    <a:bodyPr/>
                    <a:lstStyle/>
                    <a:p>
                      <a:pPr algn="ctr" fontAlgn="ctr"/>
                      <a:r>
                        <a:rPr lang="en-GB" sz="1200" u="none" strike="noStrike" dirty="0">
                          <a:effectLst/>
                          <a:latin typeface="+mn-lt"/>
                          <a:cs typeface="Calibri" panose="020F0502020204030204" pitchFamily="34" charset="0"/>
                        </a:rPr>
                        <a:t>Torque applied by the spindle</a:t>
                      </a:r>
                      <a:endParaRPr lang="en-GB" sz="1200" b="0" i="0" u="none" strike="noStrike" dirty="0">
                        <a:solidFill>
                          <a:srgbClr val="000000"/>
                        </a:solidFill>
                        <a:effectLst/>
                        <a:latin typeface="+mn-lt"/>
                        <a:cs typeface="Calibri" panose="020F0502020204030204" pitchFamily="34" charset="0"/>
                      </a:endParaRPr>
                    </a:p>
                  </a:txBody>
                  <a:tcPr marL="9525" marR="9525" marT="9525" marB="0" anchor="b"/>
                </a:tc>
                <a:tc>
                  <a:txBody>
                    <a:bodyPr/>
                    <a:lstStyle/>
                    <a:p>
                      <a:pPr algn="ctr" fontAlgn="ctr"/>
                      <a:r>
                        <a:rPr lang="en-IN" sz="1200" u="none" strike="noStrike" dirty="0">
                          <a:effectLst/>
                          <a:latin typeface="+mn-lt"/>
                          <a:cs typeface="Calibri" panose="020F0502020204030204" pitchFamily="34" charset="0"/>
                        </a:rPr>
                        <a:t>FLOAT</a:t>
                      </a:r>
                      <a:endParaRPr lang="en-IN" sz="1200" b="0" i="0" u="none" strike="noStrike" dirty="0">
                        <a:solidFill>
                          <a:srgbClr val="000000"/>
                        </a:solidFill>
                        <a:effectLst/>
                        <a:latin typeface="+mn-lt"/>
                        <a:cs typeface="Calibri" panose="020F0502020204030204" pitchFamily="34" charset="0"/>
                      </a:endParaRPr>
                    </a:p>
                  </a:txBody>
                  <a:tcPr marL="9525" marR="9525" marT="9525" marB="0" anchor="b"/>
                </a:tc>
                <a:tc>
                  <a:txBody>
                    <a:bodyPr/>
                    <a:lstStyle/>
                    <a:p>
                      <a:pPr algn="ctr" fontAlgn="ctr"/>
                      <a:r>
                        <a:rPr lang="en-IN" sz="1200" u="none" strike="noStrike" dirty="0">
                          <a:effectLst/>
                          <a:latin typeface="+mn-lt"/>
                          <a:cs typeface="Calibri" panose="020F0502020204030204" pitchFamily="34" charset="0"/>
                        </a:rPr>
                        <a:t>numeric</a:t>
                      </a:r>
                      <a:endParaRPr lang="en-IN" sz="1200" b="0" i="0" u="none" strike="noStrike" dirty="0">
                        <a:solidFill>
                          <a:srgbClr val="000000"/>
                        </a:solidFill>
                        <a:effectLst/>
                        <a:latin typeface="+mn-lt"/>
                        <a:cs typeface="Calibri" panose="020F0502020204030204" pitchFamily="34" charset="0"/>
                      </a:endParaRPr>
                    </a:p>
                  </a:txBody>
                  <a:tcPr marL="9525" marR="9525" marT="9525" marB="0" anchor="b"/>
                </a:tc>
                <a:tc>
                  <a:txBody>
                    <a:bodyPr/>
                    <a:lstStyle/>
                    <a:p>
                      <a:pPr algn="ctr" fontAlgn="ctr"/>
                      <a:r>
                        <a:rPr lang="en-GB" sz="1200" u="none" strike="noStrike" dirty="0">
                          <a:effectLst/>
                          <a:latin typeface="+mn-lt"/>
                          <a:cs typeface="Calibri" panose="020F0502020204030204" pitchFamily="34" charset="0"/>
                        </a:rPr>
                        <a:t>Important for power and performance measurement</a:t>
                      </a:r>
                      <a:endParaRPr lang="en-GB" sz="1200" b="0" i="0" u="none" strike="noStrike" dirty="0">
                        <a:solidFill>
                          <a:srgbClr val="000000"/>
                        </a:solidFill>
                        <a:effectLst/>
                        <a:latin typeface="+mn-lt"/>
                        <a:cs typeface="Calibri" panose="020F0502020204030204" pitchFamily="34" charset="0"/>
                      </a:endParaRPr>
                    </a:p>
                  </a:txBody>
                  <a:tcPr marL="9525" marR="9525" marT="9525" marB="0" anchor="b"/>
                </a:tc>
                <a:extLst>
                  <a:ext uri="{0D108BD9-81ED-4DB2-BD59-A6C34878D82A}">
                    <a16:rowId xmlns:a16="http://schemas.microsoft.com/office/drawing/2014/main" val="10014"/>
                  </a:ext>
                </a:extLst>
              </a:tr>
              <a:tr h="404238">
                <a:tc>
                  <a:txBody>
                    <a:bodyPr/>
                    <a:lstStyle/>
                    <a:p>
                      <a:pPr algn="ctr" fontAlgn="ctr"/>
                      <a:r>
                        <a:rPr lang="en-IN" sz="1200" u="none" strike="noStrike" dirty="0">
                          <a:effectLst/>
                          <a:latin typeface="+mn-lt"/>
                          <a:cs typeface="Calibri" panose="020F0502020204030204" pitchFamily="34" charset="0"/>
                        </a:rPr>
                        <a:t>Cutting(kN)</a:t>
                      </a:r>
                      <a:endParaRPr lang="en-IN" sz="1200" b="0" i="0" u="none" strike="noStrike" dirty="0">
                        <a:solidFill>
                          <a:srgbClr val="000000"/>
                        </a:solidFill>
                        <a:effectLst/>
                        <a:latin typeface="+mn-lt"/>
                        <a:cs typeface="Calibri" panose="020F0502020204030204" pitchFamily="34" charset="0"/>
                      </a:endParaRPr>
                    </a:p>
                  </a:txBody>
                  <a:tcPr marL="9525" marR="9525" marT="9525" marB="0" anchor="b"/>
                </a:tc>
                <a:tc>
                  <a:txBody>
                    <a:bodyPr/>
                    <a:lstStyle/>
                    <a:p>
                      <a:pPr algn="ctr" fontAlgn="ctr"/>
                      <a:r>
                        <a:rPr lang="en-GB" sz="1200" u="none" strike="noStrike" dirty="0">
                          <a:effectLst/>
                          <a:latin typeface="+mn-lt"/>
                          <a:cs typeface="Calibri" panose="020F0502020204030204" pitchFamily="34" charset="0"/>
                        </a:rPr>
                        <a:t>Cutting force exerted by the tool</a:t>
                      </a:r>
                      <a:endParaRPr lang="en-GB" sz="1200" b="0" i="0" u="none" strike="noStrike" dirty="0">
                        <a:solidFill>
                          <a:srgbClr val="000000"/>
                        </a:solidFill>
                        <a:effectLst/>
                        <a:latin typeface="+mn-lt"/>
                        <a:cs typeface="Calibri" panose="020F0502020204030204" pitchFamily="34" charset="0"/>
                      </a:endParaRPr>
                    </a:p>
                  </a:txBody>
                  <a:tcPr marL="9525" marR="9525" marT="9525" marB="0" anchor="b"/>
                </a:tc>
                <a:tc>
                  <a:txBody>
                    <a:bodyPr/>
                    <a:lstStyle/>
                    <a:p>
                      <a:pPr algn="ctr" fontAlgn="ctr"/>
                      <a:r>
                        <a:rPr lang="en-IN" sz="1200" u="none" strike="noStrike" dirty="0">
                          <a:effectLst/>
                          <a:latin typeface="+mn-lt"/>
                          <a:cs typeface="Calibri" panose="020F0502020204030204" pitchFamily="34" charset="0"/>
                        </a:rPr>
                        <a:t>FLOAT</a:t>
                      </a:r>
                      <a:endParaRPr lang="en-IN" sz="1200" b="0" i="0" u="none" strike="noStrike" dirty="0">
                        <a:solidFill>
                          <a:srgbClr val="000000"/>
                        </a:solidFill>
                        <a:effectLst/>
                        <a:latin typeface="+mn-lt"/>
                        <a:cs typeface="Calibri" panose="020F0502020204030204" pitchFamily="34" charset="0"/>
                      </a:endParaRPr>
                    </a:p>
                  </a:txBody>
                  <a:tcPr marL="9525" marR="9525" marT="9525" marB="0" anchor="b"/>
                </a:tc>
                <a:tc>
                  <a:txBody>
                    <a:bodyPr/>
                    <a:lstStyle/>
                    <a:p>
                      <a:pPr algn="ctr" fontAlgn="ctr"/>
                      <a:r>
                        <a:rPr lang="en-IN" sz="1200" u="none" strike="noStrike" dirty="0">
                          <a:effectLst/>
                          <a:latin typeface="+mn-lt"/>
                          <a:cs typeface="Calibri" panose="020F0502020204030204" pitchFamily="34" charset="0"/>
                        </a:rPr>
                        <a:t>numeric</a:t>
                      </a:r>
                      <a:endParaRPr lang="en-IN" sz="1200" b="0" i="0" u="none" strike="noStrike" dirty="0">
                        <a:solidFill>
                          <a:srgbClr val="000000"/>
                        </a:solidFill>
                        <a:effectLst/>
                        <a:latin typeface="+mn-lt"/>
                        <a:cs typeface="Calibri" panose="020F0502020204030204" pitchFamily="34" charset="0"/>
                      </a:endParaRPr>
                    </a:p>
                  </a:txBody>
                  <a:tcPr marL="9525" marR="9525" marT="9525" marB="0" anchor="b"/>
                </a:tc>
                <a:tc>
                  <a:txBody>
                    <a:bodyPr/>
                    <a:lstStyle/>
                    <a:p>
                      <a:pPr algn="ctr" fontAlgn="ctr"/>
                      <a:r>
                        <a:rPr lang="en-GB" sz="1200" u="none" strike="noStrike" dirty="0">
                          <a:effectLst/>
                          <a:latin typeface="+mn-lt"/>
                          <a:cs typeface="Calibri" panose="020F0502020204030204" pitchFamily="34" charset="0"/>
                        </a:rPr>
                        <a:t>Indicator of machining performance and tool wear</a:t>
                      </a:r>
                      <a:endParaRPr lang="en-GB" sz="1200" b="0" i="0" u="none" strike="noStrike" dirty="0">
                        <a:solidFill>
                          <a:srgbClr val="000000"/>
                        </a:solidFill>
                        <a:effectLst/>
                        <a:latin typeface="+mn-lt"/>
                        <a:cs typeface="Calibri" panose="020F0502020204030204" pitchFamily="34" charset="0"/>
                      </a:endParaRPr>
                    </a:p>
                  </a:txBody>
                  <a:tcPr marL="9525" marR="9525" marT="9525" marB="0" anchor="b"/>
                </a:tc>
                <a:extLst>
                  <a:ext uri="{0D108BD9-81ED-4DB2-BD59-A6C34878D82A}">
                    <a16:rowId xmlns:a16="http://schemas.microsoft.com/office/drawing/2014/main" val="10015"/>
                  </a:ext>
                </a:extLst>
              </a:tr>
              <a:tr h="404238">
                <a:tc>
                  <a:txBody>
                    <a:bodyPr/>
                    <a:lstStyle/>
                    <a:p>
                      <a:pPr algn="ctr" fontAlgn="ctr"/>
                      <a:r>
                        <a:rPr lang="en-IN" sz="1200" u="none" strike="noStrike" dirty="0">
                          <a:effectLst/>
                          <a:latin typeface="+mn-lt"/>
                          <a:cs typeface="Calibri" panose="020F0502020204030204" pitchFamily="34" charset="0"/>
                        </a:rPr>
                        <a:t>Downtime</a:t>
                      </a:r>
                      <a:endParaRPr lang="en-IN" sz="1200" b="0" i="0" u="none" strike="noStrike" dirty="0">
                        <a:solidFill>
                          <a:srgbClr val="000000"/>
                        </a:solidFill>
                        <a:effectLst/>
                        <a:latin typeface="+mn-lt"/>
                        <a:cs typeface="Calibri" panose="020F0502020204030204" pitchFamily="34" charset="0"/>
                      </a:endParaRPr>
                    </a:p>
                  </a:txBody>
                  <a:tcPr marL="9525" marR="9525" marT="9525" marB="0" anchor="b"/>
                </a:tc>
                <a:tc>
                  <a:txBody>
                    <a:bodyPr/>
                    <a:lstStyle/>
                    <a:p>
                      <a:pPr algn="ctr" fontAlgn="ctr"/>
                      <a:r>
                        <a:rPr lang="en-GB" sz="1200" u="none" strike="noStrike" dirty="0">
                          <a:effectLst/>
                          <a:latin typeface="+mn-lt"/>
                          <a:cs typeface="Calibri" panose="020F0502020204030204" pitchFamily="34" charset="0"/>
                        </a:rPr>
                        <a:t>Downtime experienced by the machine</a:t>
                      </a:r>
                      <a:endParaRPr lang="en-GB" sz="1200" b="0" i="0" u="none" strike="noStrike" dirty="0">
                        <a:solidFill>
                          <a:srgbClr val="000000"/>
                        </a:solidFill>
                        <a:effectLst/>
                        <a:latin typeface="+mn-lt"/>
                        <a:cs typeface="Calibri" panose="020F0502020204030204" pitchFamily="34" charset="0"/>
                      </a:endParaRPr>
                    </a:p>
                  </a:txBody>
                  <a:tcPr marL="9525" marR="9525" marT="9525" marB="0" anchor="b"/>
                </a:tc>
                <a:tc>
                  <a:txBody>
                    <a:bodyPr/>
                    <a:lstStyle/>
                    <a:p>
                      <a:pPr algn="ctr" fontAlgn="ctr"/>
                      <a:r>
                        <a:rPr lang="en-IN" sz="1200" u="none" strike="noStrike" dirty="0">
                          <a:effectLst/>
                          <a:latin typeface="+mn-lt"/>
                          <a:cs typeface="Calibri" panose="020F0502020204030204" pitchFamily="34" charset="0"/>
                        </a:rPr>
                        <a:t>VARCHAR</a:t>
                      </a:r>
                      <a:endParaRPr lang="en-IN" sz="1200" b="0" i="0" u="none" strike="noStrike" dirty="0">
                        <a:solidFill>
                          <a:srgbClr val="000000"/>
                        </a:solidFill>
                        <a:effectLst/>
                        <a:latin typeface="+mn-lt"/>
                        <a:cs typeface="Calibri" panose="020F0502020204030204" pitchFamily="34" charset="0"/>
                      </a:endParaRPr>
                    </a:p>
                  </a:txBody>
                  <a:tcPr marL="9525" marR="9525" marT="9525" marB="0" anchor="b"/>
                </a:tc>
                <a:tc>
                  <a:txBody>
                    <a:bodyPr/>
                    <a:lstStyle/>
                    <a:p>
                      <a:pPr algn="ctr" fontAlgn="ctr"/>
                      <a:r>
                        <a:rPr lang="en-IN" sz="1200" u="none" strike="noStrike" dirty="0">
                          <a:effectLst/>
                          <a:latin typeface="+mn-lt"/>
                          <a:cs typeface="Calibri" panose="020F0502020204030204" pitchFamily="34" charset="0"/>
                        </a:rPr>
                        <a:t>Categorical</a:t>
                      </a:r>
                      <a:endParaRPr lang="en-IN" sz="1200" b="0" i="0" u="none" strike="noStrike" dirty="0">
                        <a:solidFill>
                          <a:srgbClr val="000000"/>
                        </a:solidFill>
                        <a:effectLst/>
                        <a:latin typeface="+mn-lt"/>
                        <a:cs typeface="Calibri" panose="020F0502020204030204" pitchFamily="34" charset="0"/>
                      </a:endParaRPr>
                    </a:p>
                  </a:txBody>
                  <a:tcPr marL="9525" marR="9525" marT="9525" marB="0" anchor="b"/>
                </a:tc>
                <a:tc>
                  <a:txBody>
                    <a:bodyPr/>
                    <a:lstStyle/>
                    <a:p>
                      <a:pPr algn="ctr" fontAlgn="ctr"/>
                      <a:r>
                        <a:rPr lang="en-GB" sz="1200" u="none" strike="noStrike" dirty="0">
                          <a:effectLst/>
                          <a:latin typeface="+mn-lt"/>
                          <a:cs typeface="Calibri" panose="020F0502020204030204" pitchFamily="34" charset="0"/>
                        </a:rPr>
                        <a:t>Key metric for machine availability and productivity</a:t>
                      </a:r>
                      <a:endParaRPr lang="en-GB" sz="1200" b="0" i="0" u="none" strike="noStrike" dirty="0">
                        <a:solidFill>
                          <a:srgbClr val="000000"/>
                        </a:solidFill>
                        <a:effectLst/>
                        <a:latin typeface="+mn-lt"/>
                        <a:cs typeface="Calibri" panose="020F0502020204030204" pitchFamily="34" charset="0"/>
                      </a:endParaRPr>
                    </a:p>
                  </a:txBody>
                  <a:tcPr marL="9525" marR="9525" marT="9525" marB="0" anchor="b"/>
                </a:tc>
                <a:extLst>
                  <a:ext uri="{0D108BD9-81ED-4DB2-BD59-A6C34878D82A}">
                    <a16:rowId xmlns:a16="http://schemas.microsoft.com/office/drawing/2014/main" val="10016"/>
                  </a:ext>
                </a:extLst>
              </a:tr>
            </a:tbl>
          </a:graphicData>
        </a:graphic>
      </p:graphicFrame>
      <p:sp>
        <p:nvSpPr>
          <p:cNvPr id="6" name="Pentagon 5"/>
          <p:cNvSpPr/>
          <p:nvPr/>
        </p:nvSpPr>
        <p:spPr>
          <a:xfrm>
            <a:off x="152622" y="258021"/>
            <a:ext cx="835653" cy="53544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3570" y="321192"/>
            <a:ext cx="4084092" cy="535440"/>
          </a:xfrm>
        </p:spPr>
        <p:txBody>
          <a:bodyPr/>
          <a:lstStyle/>
          <a:p>
            <a:r>
              <a:rPr lang="en-GB" sz="3200" dirty="0">
                <a:latin typeface="Times New Roman" panose="02020603050405020304" pitchFamily="18" charset="0"/>
                <a:cs typeface="Times New Roman" panose="02020603050405020304" pitchFamily="18" charset="0"/>
              </a:rPr>
              <a:t>Data </a:t>
            </a:r>
            <a:r>
              <a:rPr lang="en-IN" sz="3200" dirty="0">
                <a:latin typeface="Times New Roman" panose="02020603050405020304" pitchFamily="18" charset="0"/>
                <a:cs typeface="Times New Roman" panose="02020603050405020304" pitchFamily="18" charset="0"/>
              </a:rPr>
              <a:t>Pre-processing</a:t>
            </a:r>
            <a:r>
              <a:rPr lang="en-GB" sz="3200" dirty="0">
                <a:latin typeface="Times New Roman" panose="02020603050405020304" pitchFamily="18" charset="0"/>
                <a:cs typeface="Times New Roman" panose="02020603050405020304" pitchFamily="18" charset="0"/>
              </a:rPr>
              <a:t> </a:t>
            </a:r>
            <a:endParaRPr lang="en-IN" sz="32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553570" y="1023582"/>
            <a:ext cx="8013509" cy="3508653"/>
          </a:xfrm>
          <a:prstGeom prst="rect">
            <a:avLst/>
          </a:prstGeom>
          <a:noFill/>
        </p:spPr>
        <p:txBody>
          <a:bodyPr wrap="square" rtlCol="0">
            <a:spAutoFit/>
          </a:bodyPr>
          <a:lstStyle/>
          <a:p>
            <a:pPr marL="342900" indent="-342900">
              <a:buAutoNum type="arabicParenR"/>
            </a:pPr>
            <a:r>
              <a:rPr lang="en-GB" sz="2000" b="1" dirty="0">
                <a:solidFill>
                  <a:schemeClr val="dk1"/>
                </a:solidFill>
                <a:latin typeface="Calibri" panose="020F0502020204030204" pitchFamily="34" charset="0"/>
                <a:ea typeface="+mn-ea"/>
                <a:cs typeface="Calibri" panose="020F0502020204030204" pitchFamily="34" charset="0"/>
              </a:rPr>
              <a:t>Data Type Conversion </a:t>
            </a:r>
          </a:p>
          <a:p>
            <a:r>
              <a:rPr lang="en-GB" sz="1800" dirty="0">
                <a:latin typeface="Calibri" panose="020F0502020204030204" pitchFamily="34" charset="0"/>
                <a:cs typeface="Calibri" panose="020F0502020204030204" pitchFamily="34" charset="0"/>
              </a:rPr>
              <a:t>      - In given dataset column “Date” datatype is string  and converted to “datetime” format </a:t>
            </a:r>
          </a:p>
          <a:p>
            <a:endParaRPr lang="en-GB" sz="1800" dirty="0">
              <a:latin typeface="Calibri" panose="020F0502020204030204" pitchFamily="34" charset="0"/>
              <a:cs typeface="Calibri" panose="020F0502020204030204" pitchFamily="34" charset="0"/>
            </a:endParaRPr>
          </a:p>
          <a:p>
            <a:r>
              <a:rPr lang="en-GB" sz="2000" b="1" dirty="0">
                <a:solidFill>
                  <a:schemeClr val="dk1"/>
                </a:solidFill>
                <a:latin typeface="Calibri" panose="020F0502020204030204" pitchFamily="34" charset="0"/>
                <a:ea typeface="+mn-ea"/>
                <a:cs typeface="Calibri" panose="020F0502020204030204" pitchFamily="34" charset="0"/>
              </a:rPr>
              <a:t>2) Handle missing values </a:t>
            </a:r>
          </a:p>
          <a:p>
            <a:r>
              <a:rPr lang="en-GB" sz="1800" dirty="0">
                <a:latin typeface="Calibri" panose="020F0502020204030204" pitchFamily="34" charset="0"/>
                <a:cs typeface="Calibri" panose="020F0502020204030204" pitchFamily="34" charset="0"/>
              </a:rPr>
              <a:t>      - In  given 2500 rows dataset there are only 143 null values so according to our data null values are lesser  so we remove them .</a:t>
            </a:r>
          </a:p>
          <a:p>
            <a:endParaRPr lang="en-GB" sz="1800" dirty="0">
              <a:latin typeface="Calibri" panose="020F0502020204030204" pitchFamily="34" charset="0"/>
              <a:cs typeface="Calibri" panose="020F0502020204030204" pitchFamily="34" charset="0"/>
            </a:endParaRPr>
          </a:p>
          <a:p>
            <a:r>
              <a:rPr lang="en-GB" sz="2000" b="1" dirty="0">
                <a:solidFill>
                  <a:schemeClr val="dk1"/>
                </a:solidFill>
                <a:latin typeface="Calibri" panose="020F0502020204030204" pitchFamily="34" charset="0"/>
                <a:ea typeface="+mn-ea"/>
                <a:cs typeface="Calibri" panose="020F0502020204030204" pitchFamily="34" charset="0"/>
              </a:rPr>
              <a:t>3) Handling  Outliers – By using IQR method</a:t>
            </a:r>
          </a:p>
          <a:p>
            <a:r>
              <a:rPr lang="en-GB" sz="1800" dirty="0">
                <a:latin typeface="Calibri" panose="020F0502020204030204" pitchFamily="34" charset="0"/>
                <a:cs typeface="Calibri" panose="020F0502020204030204" pitchFamily="34" charset="0"/>
              </a:rPr>
              <a:t>      - In given data there are overall 105 outliers.</a:t>
            </a:r>
          </a:p>
          <a:p>
            <a:endParaRPr lang="en-GB" sz="1800" dirty="0">
              <a:latin typeface="Calibri" panose="020F0502020204030204" pitchFamily="34" charset="0"/>
              <a:cs typeface="Calibri" panose="020F0502020204030204" pitchFamily="34" charset="0"/>
            </a:endParaRPr>
          </a:p>
          <a:p>
            <a:r>
              <a:rPr lang="en-GB" sz="1800" b="1" dirty="0">
                <a:latin typeface="Calibri" panose="020F0502020204030204" pitchFamily="34" charset="0"/>
                <a:cs typeface="Calibri" panose="020F0502020204030204" pitchFamily="34" charset="0"/>
              </a:rPr>
              <a:t>4)</a:t>
            </a:r>
            <a:r>
              <a:rPr lang="en-GB" sz="1800" dirty="0">
                <a:latin typeface="Calibri" panose="020F0502020204030204" pitchFamily="34" charset="0"/>
                <a:cs typeface="Calibri" panose="020F0502020204030204" pitchFamily="34" charset="0"/>
              </a:rPr>
              <a:t>  </a:t>
            </a:r>
            <a:r>
              <a:rPr lang="en-GB" sz="2000" b="1" dirty="0">
                <a:solidFill>
                  <a:schemeClr val="dk1"/>
                </a:solidFill>
                <a:latin typeface="Calibri" panose="020F0502020204030204" pitchFamily="34" charset="0"/>
                <a:ea typeface="+mn-ea"/>
                <a:cs typeface="Calibri" panose="020F0502020204030204" pitchFamily="34" charset="0"/>
              </a:rPr>
              <a:t>So after </a:t>
            </a:r>
            <a:r>
              <a:rPr lang="en-IN" sz="2000" b="1" dirty="0">
                <a:solidFill>
                  <a:schemeClr val="dk1"/>
                </a:solidFill>
                <a:latin typeface="Calibri" panose="020F0502020204030204" pitchFamily="34" charset="0"/>
                <a:ea typeface="+mn-ea"/>
                <a:cs typeface="Calibri" panose="020F0502020204030204" pitchFamily="34" charset="0"/>
              </a:rPr>
              <a:t>Pre-processing </a:t>
            </a:r>
            <a:r>
              <a:rPr lang="en-GB" sz="2000" b="1" dirty="0">
                <a:solidFill>
                  <a:schemeClr val="dk1"/>
                </a:solidFill>
                <a:latin typeface="Calibri" panose="020F0502020204030204" pitchFamily="34" charset="0"/>
                <a:ea typeface="+mn-ea"/>
                <a:cs typeface="Calibri" panose="020F0502020204030204" pitchFamily="34" charset="0"/>
              </a:rPr>
              <a:t>in dataset we have 2276 rows and 16 columns.</a:t>
            </a:r>
          </a:p>
        </p:txBody>
      </p:sp>
      <p:sp>
        <p:nvSpPr>
          <p:cNvPr id="5" name="Pentagon 4"/>
          <p:cNvSpPr/>
          <p:nvPr/>
        </p:nvSpPr>
        <p:spPr>
          <a:xfrm>
            <a:off x="122830" y="314291"/>
            <a:ext cx="1430740" cy="53544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01731">
            <a:off x="8091267" y="2948337"/>
            <a:ext cx="3855072" cy="3855072"/>
          </a:xfrm>
          <a:prstGeom prst="rect">
            <a:avLst/>
          </a:prstGeom>
        </p:spPr>
      </p:pic>
    </p:spTree>
    <p:extLst>
      <p:ext uri="{BB962C8B-B14F-4D97-AF65-F5344CB8AC3E}">
        <p14:creationId xmlns:p14="http://schemas.microsoft.com/office/powerpoint/2010/main" val="2323706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3570" y="321192"/>
            <a:ext cx="10515600" cy="535440"/>
          </a:xfrm>
        </p:spPr>
        <p:txBody>
          <a:bodyPr/>
          <a:lstStyle/>
          <a:p>
            <a:r>
              <a:rPr lang="en-GB" sz="3200" dirty="0">
                <a:latin typeface="Times New Roman" panose="02020603050405020304" pitchFamily="18" charset="0"/>
                <a:cs typeface="Times New Roman" panose="02020603050405020304" pitchFamily="18" charset="0"/>
              </a:rPr>
              <a:t>Exploratory Data Analysis(By using Python &amp; SQL)</a:t>
            </a:r>
            <a:endParaRPr lang="en-IN" sz="32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553570" y="996287"/>
            <a:ext cx="10481480" cy="4524315"/>
          </a:xfrm>
          <a:prstGeom prst="rect">
            <a:avLst/>
          </a:prstGeom>
          <a:noFill/>
        </p:spPr>
        <p:txBody>
          <a:bodyPr wrap="square" rtlCol="0">
            <a:spAutoFit/>
          </a:bodyPr>
          <a:lstStyle/>
          <a:p>
            <a:pPr marL="342900" indent="-342900">
              <a:lnSpc>
                <a:spcPct val="150000"/>
              </a:lnSpc>
              <a:buAutoNum type="arabicParenR"/>
            </a:pPr>
            <a:r>
              <a:rPr lang="en-GB" sz="2400" dirty="0">
                <a:latin typeface="Calibri" panose="020F0502020204030204" pitchFamily="34" charset="0"/>
                <a:cs typeface="Calibri" panose="020F0502020204030204" pitchFamily="34" charset="0"/>
              </a:rPr>
              <a:t>Calculating the first moment business decision (measures of central tendency such as mean, median, mode) for the dataset.</a:t>
            </a:r>
          </a:p>
          <a:p>
            <a:pPr marL="342900" indent="-342900">
              <a:lnSpc>
                <a:spcPct val="150000"/>
              </a:lnSpc>
              <a:buAutoNum type="arabicParenR"/>
            </a:pPr>
            <a:r>
              <a:rPr lang="en-GB" sz="2400" dirty="0">
                <a:latin typeface="Calibri" panose="020F0502020204030204" pitchFamily="34" charset="0"/>
                <a:cs typeface="Calibri" panose="020F0502020204030204" pitchFamily="34" charset="0"/>
              </a:rPr>
              <a:t>Calculating the second moment business decision (measures of dispersion such as variance, standard deviation, range) for the dataset.</a:t>
            </a:r>
          </a:p>
          <a:p>
            <a:pPr marL="342900" indent="-342900">
              <a:lnSpc>
                <a:spcPct val="150000"/>
              </a:lnSpc>
              <a:buAutoNum type="arabicParenR"/>
            </a:pPr>
            <a:r>
              <a:rPr lang="en-GB" sz="2400" dirty="0">
                <a:latin typeface="Calibri" panose="020F0502020204030204" pitchFamily="34" charset="0"/>
                <a:cs typeface="Calibri" panose="020F0502020204030204" pitchFamily="34" charset="0"/>
              </a:rPr>
              <a:t>Calculating the third moment business decision (skewness) for the dataset.</a:t>
            </a:r>
          </a:p>
          <a:p>
            <a:pPr marL="342900" indent="-342900">
              <a:lnSpc>
                <a:spcPct val="150000"/>
              </a:lnSpc>
              <a:buAutoNum type="arabicParenR"/>
            </a:pPr>
            <a:r>
              <a:rPr lang="en-GB" sz="2400" dirty="0">
                <a:latin typeface="Calibri" panose="020F0502020204030204" pitchFamily="34" charset="0"/>
                <a:cs typeface="Calibri" panose="020F0502020204030204" pitchFamily="34" charset="0"/>
              </a:rPr>
              <a:t>Calculating the fourth moment business decision (kurtosis) for the dataset.</a:t>
            </a:r>
          </a:p>
          <a:p>
            <a:pPr marL="342900" indent="-342900">
              <a:lnSpc>
                <a:spcPct val="150000"/>
              </a:lnSpc>
              <a:buAutoNum type="arabicParenR"/>
            </a:pPr>
            <a:r>
              <a:rPr lang="en-GB" sz="2400" dirty="0">
                <a:latin typeface="Calibri" panose="020F0502020204030204" pitchFamily="34" charset="0"/>
                <a:cs typeface="Calibri" panose="020F0502020204030204" pitchFamily="34" charset="0"/>
              </a:rPr>
              <a:t>Graphical  Presentation (Scatter plot , Histogram , Bar Plot , joint plot , Heat map) using seaborn and matplotlib</a:t>
            </a:r>
            <a:r>
              <a:rPr lang="en-GB" sz="2400" dirty="0"/>
              <a:t>.</a:t>
            </a:r>
            <a:endParaRPr lang="en-IN" sz="2400" dirty="0"/>
          </a:p>
        </p:txBody>
      </p:sp>
      <p:sp>
        <p:nvSpPr>
          <p:cNvPr id="4" name="Pentagon 3"/>
          <p:cNvSpPr/>
          <p:nvPr/>
        </p:nvSpPr>
        <p:spPr>
          <a:xfrm>
            <a:off x="122830" y="314291"/>
            <a:ext cx="1430740" cy="53544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820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5"/>
          <p:cNvSpPr txBox="1">
            <a:spLocks noGrp="1"/>
          </p:cNvSpPr>
          <p:nvPr>
            <p:ph type="title"/>
          </p:nvPr>
        </p:nvSpPr>
        <p:spPr>
          <a:xfrm>
            <a:off x="1575078" y="30531"/>
            <a:ext cx="6040373" cy="53544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dirty="0">
                <a:latin typeface="Times New Roman" panose="02020603050405020304" pitchFamily="18" charset="0"/>
                <a:cs typeface="Times New Roman" panose="02020603050405020304" pitchFamily="18" charset="0"/>
                <a:sym typeface="Times New Roman"/>
              </a:rPr>
              <a:t>Exploratory Data Analysis [EDA]</a:t>
            </a:r>
            <a:endParaRPr sz="3200" dirty="0">
              <a:latin typeface="Times New Roman" panose="02020603050405020304" pitchFamily="18" charset="0"/>
              <a:cs typeface="Times New Roman" panose="02020603050405020304" pitchFamily="18" charset="0"/>
              <a:sym typeface="Times New Roman"/>
            </a:endParaRPr>
          </a:p>
        </p:txBody>
      </p:sp>
      <p:sp>
        <p:nvSpPr>
          <p:cNvPr id="113" name="Google Shape;113;p25"/>
          <p:cNvSpPr txBox="1">
            <a:spLocks noGrp="1"/>
          </p:cNvSpPr>
          <p:nvPr>
            <p:ph type="sldNum" idx="12"/>
          </p:nvPr>
        </p:nvSpPr>
        <p:spPr>
          <a:prstGeom prst="rect">
            <a:avLst/>
          </a:prstGeom>
          <a:noFill/>
          <a:ln>
            <a:noFill/>
          </a:ln>
        </p:spPr>
        <p:txBody>
          <a:bodyPr spcFirstLastPara="1" wrap="square" lIns="91400" tIns="45675" rIns="91400" bIns="45675"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dirty="0"/>
          </a:p>
        </p:txBody>
      </p:sp>
      <p:sp>
        <p:nvSpPr>
          <p:cNvPr id="114" name="Google Shape;114;p25"/>
          <p:cNvSpPr txBox="1"/>
          <p:nvPr/>
        </p:nvSpPr>
        <p:spPr>
          <a:xfrm>
            <a:off x="828724" y="1577234"/>
            <a:ext cx="19431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a:ea typeface="Calibri"/>
              <a:cs typeface="Calibri"/>
              <a:sym typeface="Calibri"/>
            </a:endParaRPr>
          </a:p>
        </p:txBody>
      </p:sp>
      <p:sp>
        <p:nvSpPr>
          <p:cNvPr id="115" name="Google Shape;115;p25"/>
          <p:cNvSpPr txBox="1"/>
          <p:nvPr/>
        </p:nvSpPr>
        <p:spPr>
          <a:xfrm>
            <a:off x="3238500" y="2076450"/>
            <a:ext cx="89916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a:ea typeface="Calibri"/>
              <a:cs typeface="Calibri"/>
              <a:sym typeface="Calibri"/>
            </a:endParaRPr>
          </a:p>
        </p:txBody>
      </p:sp>
      <p:sp>
        <p:nvSpPr>
          <p:cNvPr id="116" name="Google Shape;116;p25"/>
          <p:cNvSpPr txBox="1"/>
          <p:nvPr/>
        </p:nvSpPr>
        <p:spPr>
          <a:xfrm>
            <a:off x="4686300" y="4057650"/>
            <a:ext cx="7543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a:ea typeface="Calibri"/>
              <a:cs typeface="Calibri"/>
              <a:sym typeface="Calibri"/>
            </a:endParaRPr>
          </a:p>
        </p:txBody>
      </p:sp>
      <p:sp>
        <p:nvSpPr>
          <p:cNvPr id="117" name="Google Shape;117;p25"/>
          <p:cNvSpPr txBox="1"/>
          <p:nvPr/>
        </p:nvSpPr>
        <p:spPr>
          <a:xfrm>
            <a:off x="191575" y="4750800"/>
            <a:ext cx="11034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a:ea typeface="Calibri"/>
              <a:cs typeface="Calibri"/>
              <a:sym typeface="Calibri"/>
            </a:endParaRPr>
          </a:p>
        </p:txBody>
      </p:sp>
      <p:sp>
        <p:nvSpPr>
          <p:cNvPr id="119" name="Google Shape;119;p25"/>
          <p:cNvSpPr/>
          <p:nvPr/>
        </p:nvSpPr>
        <p:spPr>
          <a:xfrm>
            <a:off x="678048" y="1202489"/>
            <a:ext cx="5374433" cy="516134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dk1"/>
              </a:solidFill>
              <a:latin typeface="Arial"/>
              <a:ea typeface="Arial"/>
              <a:cs typeface="Arial"/>
              <a:sym typeface="Arial"/>
            </a:endParaRPr>
          </a:p>
        </p:txBody>
      </p:sp>
      <p:sp>
        <p:nvSpPr>
          <p:cNvPr id="120" name="Google Shape;120;p25"/>
          <p:cNvSpPr/>
          <p:nvPr/>
        </p:nvSpPr>
        <p:spPr>
          <a:xfrm>
            <a:off x="6265119" y="672604"/>
            <a:ext cx="5374433" cy="557742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dk1"/>
              </a:solidFill>
              <a:latin typeface="Arial"/>
              <a:ea typeface="Arial"/>
              <a:cs typeface="Arial"/>
              <a:sym typeface="Arial"/>
            </a:endParaRPr>
          </a:p>
        </p:txBody>
      </p:sp>
      <p:sp>
        <p:nvSpPr>
          <p:cNvPr id="121" name="Google Shape;121;p25"/>
          <p:cNvSpPr txBox="1"/>
          <p:nvPr/>
        </p:nvSpPr>
        <p:spPr>
          <a:xfrm>
            <a:off x="612535" y="1239400"/>
            <a:ext cx="5374433" cy="40006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1" u="sng" dirty="0">
                <a:latin typeface="Calibri" panose="020F0502020204030204" pitchFamily="34" charset="0"/>
                <a:cs typeface="Calibri" panose="020F0502020204030204" pitchFamily="34" charset="0"/>
              </a:rPr>
              <a:t>Statistical</a:t>
            </a:r>
            <a:r>
              <a:rPr lang="en-US" sz="1400" b="1" i="0" u="sng" strike="noStrike" cap="none" dirty="0">
                <a:solidFill>
                  <a:srgbClr val="000000"/>
                </a:solidFill>
                <a:latin typeface="Arial"/>
                <a:ea typeface="Arial"/>
                <a:cs typeface="Arial"/>
                <a:sym typeface="Arial"/>
              </a:rPr>
              <a:t> </a:t>
            </a:r>
            <a:r>
              <a:rPr lang="en-US" sz="2000" b="1" u="sng" dirty="0">
                <a:latin typeface="Calibri" panose="020F0502020204030204" pitchFamily="34" charset="0"/>
                <a:cs typeface="Calibri" panose="020F0502020204030204" pitchFamily="34" charset="0"/>
              </a:rPr>
              <a:t>Insights</a:t>
            </a:r>
            <a:endParaRPr sz="2000" b="1" u="sng" dirty="0">
              <a:latin typeface="Calibri" panose="020F0502020204030204" pitchFamily="34" charset="0"/>
              <a:cs typeface="Calibri" panose="020F0502020204030204" pitchFamily="34" charset="0"/>
            </a:endParaRPr>
          </a:p>
        </p:txBody>
      </p:sp>
      <p:sp>
        <p:nvSpPr>
          <p:cNvPr id="122" name="Google Shape;122;p25"/>
          <p:cNvSpPr txBox="1"/>
          <p:nvPr/>
        </p:nvSpPr>
        <p:spPr>
          <a:xfrm>
            <a:off x="6190041" y="685847"/>
            <a:ext cx="5374433" cy="40006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1" u="sng" dirty="0">
                <a:latin typeface="Calibri" panose="020F0502020204030204" pitchFamily="34" charset="0"/>
                <a:cs typeface="Calibri" panose="020F0502020204030204" pitchFamily="34" charset="0"/>
              </a:rPr>
              <a:t>Business</a:t>
            </a:r>
            <a:r>
              <a:rPr lang="en-US" sz="1400" b="1" i="0" u="sng" strike="noStrike" cap="none" dirty="0">
                <a:solidFill>
                  <a:srgbClr val="000000"/>
                </a:solidFill>
                <a:latin typeface="Arial"/>
                <a:ea typeface="Arial"/>
                <a:cs typeface="Arial"/>
                <a:sym typeface="Arial"/>
              </a:rPr>
              <a:t> </a:t>
            </a:r>
            <a:r>
              <a:rPr lang="en-US" sz="2000" b="1" u="sng" dirty="0">
                <a:latin typeface="Calibri" panose="020F0502020204030204" pitchFamily="34" charset="0"/>
                <a:cs typeface="Calibri" panose="020F0502020204030204" pitchFamily="34" charset="0"/>
              </a:rPr>
              <a:t>Insights</a:t>
            </a:r>
            <a:endParaRPr b="1" u="sng" dirty="0">
              <a:latin typeface="Calibri" panose="020F0502020204030204" pitchFamily="34" charset="0"/>
              <a:cs typeface="Calibri" panose="020F0502020204030204" pitchFamily="34" charset="0"/>
            </a:endParaRPr>
          </a:p>
        </p:txBody>
      </p:sp>
      <p:sp>
        <p:nvSpPr>
          <p:cNvPr id="2" name="TextBox 1"/>
          <p:cNvSpPr txBox="1"/>
          <p:nvPr/>
        </p:nvSpPr>
        <p:spPr>
          <a:xfrm>
            <a:off x="846037" y="1749326"/>
            <a:ext cx="5080182" cy="4616648"/>
          </a:xfrm>
          <a:prstGeom prst="rect">
            <a:avLst/>
          </a:prstGeom>
          <a:noFill/>
        </p:spPr>
        <p:txBody>
          <a:bodyPr wrap="square" rtlCol="0">
            <a:spAutoFit/>
          </a:bodyPr>
          <a:lstStyle/>
          <a:p>
            <a:r>
              <a:rPr lang="en-GB" dirty="0">
                <a:latin typeface="Arial" panose="020B0604020202020204" pitchFamily="34" charset="0"/>
                <a:cs typeface="Arial" panose="020B0604020202020204" pitchFamily="34" charset="0"/>
              </a:rPr>
              <a:t>1)  Data Cleaning slightly decreased the mean in some columns like </a:t>
            </a:r>
            <a:r>
              <a:rPr lang="en-IN" dirty="0">
                <a:latin typeface="Arial" panose="020B0604020202020204" pitchFamily="34" charset="0"/>
                <a:cs typeface="Arial" panose="020B0604020202020204" pitchFamily="34" charset="0"/>
              </a:rPr>
              <a:t>Hydraulic Pressure (bar)</a:t>
            </a:r>
            <a:r>
              <a:rPr lang="en-GB"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Coolant Temperature (°C) etc.</a:t>
            </a:r>
            <a:r>
              <a:rPr lang="en-GB" dirty="0">
                <a:latin typeface="Arial" panose="020B0604020202020204" pitchFamily="34" charset="0"/>
                <a:cs typeface="Arial" panose="020B0604020202020204" pitchFamily="34" charset="0"/>
              </a:rPr>
              <a:t> indicating that some high outliers were removed. Minimal difference, suggesting stable and accurate measurements.</a:t>
            </a:r>
          </a:p>
          <a:p>
            <a:pPr marL="342900" indent="-342900">
              <a:buAutoNum type="arabicParenR"/>
            </a:pPr>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2)  There are some columns like Coolant pressure, Air system pressure, Torque etc. are  Very stable output, suggesting reliable data without significant outliers. Consistent readings, indicating good data quality.</a:t>
            </a:r>
          </a:p>
          <a:p>
            <a:pPr marL="342900" indent="-342900">
              <a:buAutoNum type="arabicParenR"/>
            </a:pPr>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3) There are 3 columns namely Hydraulic Pressure, Torque and Cutting are Highly correlated with Downtime. Here Hydraulic Pressure(-0.553) and </a:t>
            </a:r>
            <a:r>
              <a:rPr lang="en-IN" dirty="0">
                <a:latin typeface="Arial" panose="020B0604020202020204" pitchFamily="34" charset="0"/>
                <a:cs typeface="Arial" panose="020B0604020202020204" pitchFamily="34" charset="0"/>
              </a:rPr>
              <a:t> Torque (Nm) ( -0.411</a:t>
            </a:r>
            <a:r>
              <a:rPr lang="en-GB"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are very strongly Negative correlated  with </a:t>
            </a:r>
            <a:r>
              <a:rPr lang="en-GB" dirty="0">
                <a:latin typeface="Arial" panose="020B0604020202020204" pitchFamily="34" charset="0"/>
                <a:cs typeface="Arial" panose="020B0604020202020204" pitchFamily="34" charset="0"/>
              </a:rPr>
              <a:t> Downtime.</a:t>
            </a:r>
            <a:r>
              <a:rPr lang="en-IN" dirty="0">
                <a:latin typeface="Arial" panose="020B0604020202020204" pitchFamily="34" charset="0"/>
                <a:cs typeface="Arial" panose="020B0604020202020204" pitchFamily="34" charset="0"/>
              </a:rPr>
              <a:t> Cutting (kN) (0.454)</a:t>
            </a:r>
            <a:r>
              <a:rPr lang="en-GB" dirty="0">
                <a:latin typeface="Arial" panose="020B0604020202020204" pitchFamily="34" charset="0"/>
                <a:cs typeface="Arial" panose="020B0604020202020204" pitchFamily="34" charset="0"/>
              </a:rPr>
              <a:t>  is Very strongly Positive Correlated with Downtime.</a:t>
            </a:r>
          </a:p>
          <a:p>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4)  There is one parameter Spindle_Speed(0.2730) which is Mediately correlated with downtime.</a:t>
            </a:r>
          </a:p>
          <a:p>
            <a:pPr marL="342900" indent="-342900">
              <a:buAutoNum type="arabicParenR"/>
            </a:pPr>
            <a:endParaRPr lang="en-IN" dirty="0">
              <a:latin typeface="Arial" panose="020B0604020202020204" pitchFamily="34" charset="0"/>
              <a:cs typeface="Arial" panose="020B0604020202020204" pitchFamily="34" charset="0"/>
            </a:endParaRPr>
          </a:p>
        </p:txBody>
      </p:sp>
      <p:sp>
        <p:nvSpPr>
          <p:cNvPr id="6" name="TextBox 5"/>
          <p:cNvSpPr txBox="1"/>
          <p:nvPr/>
        </p:nvSpPr>
        <p:spPr>
          <a:xfrm>
            <a:off x="6340196" y="1185891"/>
            <a:ext cx="5299356" cy="5047536"/>
          </a:xfrm>
          <a:prstGeom prst="rect">
            <a:avLst/>
          </a:prstGeom>
          <a:noFill/>
        </p:spPr>
        <p:txBody>
          <a:bodyPr wrap="square" rtlCol="0">
            <a:spAutoFit/>
          </a:bodyPr>
          <a:lstStyle/>
          <a:p>
            <a:r>
              <a:rPr lang="en-GB" dirty="0">
                <a:latin typeface="Arial" panose="020B0604020202020204" pitchFamily="34" charset="0"/>
                <a:cs typeface="Arial" panose="020B0604020202020204" pitchFamily="34" charset="0"/>
              </a:rPr>
              <a:t>1)  Proportion of Downtime Occurrence for machine_ downtime failure is 51.49% and for no machine_downtime failure is 48.51%.</a:t>
            </a:r>
          </a:p>
          <a:p>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2)  Almost all data is for year 2022 (99.03%) and remaining for year 2021 (0.97%).</a:t>
            </a:r>
          </a:p>
          <a:p>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3)  If Hydraulic Pressure is approximately below 100 then there is chance of machine_failure and Ensure optimal hydraulic pressure to reduce downtime.</a:t>
            </a:r>
          </a:p>
          <a:p>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4)  If Cutting Force is approximately between 1kN to 2.2kN or between 2.6kN  to  3.3kN  then there is lesser chance of machine_failure Also Monitor and control cutting force to prevent increased downtime.</a:t>
            </a:r>
          </a:p>
          <a:p>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5)  If torque is approximately between 30Nm to 35Nm then there is minimal chance of machine_failure and Maintain adequate torque levels to minimize downtime.</a:t>
            </a:r>
          </a:p>
          <a:p>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6)  If Hydraulic pressure above 75 and less than 175 and cutting force is 1kN to 2.2kN or 2.9kN to 3.4kN then there is chance of no machine_failure.  </a:t>
            </a:r>
          </a:p>
        </p:txBody>
      </p:sp>
      <p:sp>
        <p:nvSpPr>
          <p:cNvPr id="15" name="Pentagon 14"/>
          <p:cNvSpPr/>
          <p:nvPr/>
        </p:nvSpPr>
        <p:spPr>
          <a:xfrm>
            <a:off x="113354" y="58087"/>
            <a:ext cx="1430740" cy="53544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759</TotalTime>
  <Words>1563</Words>
  <Application>Microsoft Office PowerPoint</Application>
  <PresentationFormat>Widescreen</PresentationFormat>
  <Paragraphs>209</Paragraphs>
  <Slides>12</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Georgia</vt:lpstr>
      <vt:lpstr>Times New Roman</vt:lpstr>
      <vt:lpstr>Trebuchet MS</vt:lpstr>
      <vt:lpstr>Wingdings 3</vt:lpstr>
      <vt:lpstr>Facet</vt:lpstr>
      <vt:lpstr>Optimization Machine Downtime</vt:lpstr>
      <vt:lpstr>PowerPoint Presentation</vt:lpstr>
      <vt:lpstr>Business Understanding:</vt:lpstr>
      <vt:lpstr>Project Overview and Scope</vt:lpstr>
      <vt:lpstr>Project  Architecture</vt:lpstr>
      <vt:lpstr>Data Dictionary </vt:lpstr>
      <vt:lpstr>Data Pre-processing </vt:lpstr>
      <vt:lpstr>Exploratory Data Analysis(By using Python &amp; SQL)</vt:lpstr>
      <vt:lpstr>Exploratory Data Analysis [EDA]</vt:lpstr>
      <vt:lpstr>Recommendation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Optimization Machine Downtime</dc:title>
  <dc:creator>Vijaya Navale</dc:creator>
  <cp:lastModifiedBy>kishan</cp:lastModifiedBy>
  <cp:revision>60</cp:revision>
  <dcterms:created xsi:type="dcterms:W3CDTF">2022-02-16T01:47:29Z</dcterms:created>
  <dcterms:modified xsi:type="dcterms:W3CDTF">2024-07-10T05:32:31Z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49deba9595b64033890e84905b5c3bc0</vt:lpwstr>
  </property>
</Properties>
</file>