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74" r:id="rId13"/>
    <p:sldId id="268" r:id="rId14"/>
    <p:sldId id="269" r:id="rId15"/>
    <p:sldId id="270" r:id="rId16"/>
    <p:sldId id="271" r:id="rId17"/>
    <p:sldId id="275"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10AFCB-0501-4D49-9676-4973F9731DD1}" type="datetimeFigureOut">
              <a:rPr lang="en-US" smtClean="0"/>
              <a:pPr/>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B1B57-6B34-4D93-AA89-BF3DF4A1AF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0AFCB-0501-4D49-9676-4973F9731DD1}" type="datetimeFigureOut">
              <a:rPr lang="en-US" smtClean="0"/>
              <a:pPr/>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B1B57-6B34-4D93-AA89-BF3DF4A1AF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0AFCB-0501-4D49-9676-4973F9731DD1}" type="datetimeFigureOut">
              <a:rPr lang="en-US" smtClean="0"/>
              <a:pPr/>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B1B57-6B34-4D93-AA89-BF3DF4A1AF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0AFCB-0501-4D49-9676-4973F9731DD1}" type="datetimeFigureOut">
              <a:rPr lang="en-US" smtClean="0"/>
              <a:pPr/>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B1B57-6B34-4D93-AA89-BF3DF4A1AF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10AFCB-0501-4D49-9676-4973F9731DD1}" type="datetimeFigureOut">
              <a:rPr lang="en-US" smtClean="0"/>
              <a:pPr/>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B1B57-6B34-4D93-AA89-BF3DF4A1AF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10AFCB-0501-4D49-9676-4973F9731DD1}" type="datetimeFigureOut">
              <a:rPr lang="en-US" smtClean="0"/>
              <a:pPr/>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B1B57-6B34-4D93-AA89-BF3DF4A1AF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10AFCB-0501-4D49-9676-4973F9731DD1}" type="datetimeFigureOut">
              <a:rPr lang="en-US" smtClean="0"/>
              <a:pPr/>
              <a:t>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B1B57-6B34-4D93-AA89-BF3DF4A1AF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10AFCB-0501-4D49-9676-4973F9731DD1}" type="datetimeFigureOut">
              <a:rPr lang="en-US" smtClean="0"/>
              <a:pPr/>
              <a:t>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B1B57-6B34-4D93-AA89-BF3DF4A1AF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0AFCB-0501-4D49-9676-4973F9731DD1}" type="datetimeFigureOut">
              <a:rPr lang="en-US" smtClean="0"/>
              <a:pPr/>
              <a:t>10/8/2021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7B1B57-6B34-4D93-AA89-BF3DF4A1AF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0AFCB-0501-4D49-9676-4973F9731DD1}" type="datetimeFigureOut">
              <a:rPr lang="en-US" smtClean="0"/>
              <a:pPr/>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B1B57-6B34-4D93-AA89-BF3DF4A1AF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0AFCB-0501-4D49-9676-4973F9731DD1}" type="datetimeFigureOut">
              <a:rPr lang="en-US" smtClean="0"/>
              <a:pPr/>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B1B57-6B34-4D93-AA89-BF3DF4A1AF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0AFCB-0501-4D49-9676-4973F9731DD1}" type="datetimeFigureOut">
              <a:rPr lang="en-US" smtClean="0"/>
              <a:pPr/>
              <a:t>10/8/2021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B1B57-6B34-4D93-AA89-BF3DF4A1AF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mix data\Computer Fundamentals\kb.png"/>
          <p:cNvPicPr>
            <a:picLocks noChangeAspect="1" noChangeArrowheads="1"/>
          </p:cNvPicPr>
          <p:nvPr/>
        </p:nvPicPr>
        <p:blipFill>
          <a:blip r:embed="rId2"/>
          <a:srcRect/>
          <a:stretch>
            <a:fillRect/>
          </a:stretch>
        </p:blipFill>
        <p:spPr bwMode="auto">
          <a:xfrm>
            <a:off x="914400" y="2362200"/>
            <a:ext cx="7563972" cy="3429000"/>
          </a:xfrm>
          <a:prstGeom prst="rect">
            <a:avLst/>
          </a:prstGeom>
          <a:noFill/>
        </p:spPr>
      </p:pic>
      <p:sp>
        <p:nvSpPr>
          <p:cNvPr id="6" name="TextBox 5"/>
          <p:cNvSpPr txBox="1"/>
          <p:nvPr/>
        </p:nvSpPr>
        <p:spPr>
          <a:xfrm>
            <a:off x="685800" y="457200"/>
            <a:ext cx="7696200" cy="2031325"/>
          </a:xfrm>
          <a:prstGeom prst="rect">
            <a:avLst/>
          </a:prstGeom>
          <a:noFill/>
        </p:spPr>
        <p:txBody>
          <a:bodyPr wrap="square" rtlCol="0">
            <a:spAutoFit/>
          </a:bodyPr>
          <a:lstStyle/>
          <a:p>
            <a:pPr lvl="0" algn="ctr"/>
            <a:r>
              <a:rPr lang="en-US" b="1" dirty="0" smtClean="0"/>
              <a:t>Keyboard:</a:t>
            </a:r>
          </a:p>
          <a:p>
            <a:pPr lvl="0"/>
            <a:r>
              <a:rPr lang="en-US" dirty="0" smtClean="0"/>
              <a:t>Keyboard </a:t>
            </a:r>
            <a:r>
              <a:rPr lang="en-US" dirty="0"/>
              <a:t>is a device which has several keys to input. It contains Alphabets, Digits, Special Characters and some Control Keys. When a key is pressed, an electronic signal is produced which is detected by an electronic circuit called keyboard encoder. The function of encoder is to detect which key has been pressed and send a binary code for the processing.</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Trackball with Keyboard</a:t>
            </a:r>
            <a:endParaRPr lang="en-US" dirty="0"/>
          </a:p>
        </p:txBody>
      </p:sp>
      <p:pic>
        <p:nvPicPr>
          <p:cNvPr id="6146" name="Picture 2" descr="E:\mix data\Computer Fundamentals\trackball3.jpg"/>
          <p:cNvPicPr>
            <a:picLocks noChangeAspect="1" noChangeArrowheads="1"/>
          </p:cNvPicPr>
          <p:nvPr/>
        </p:nvPicPr>
        <p:blipFill>
          <a:blip r:embed="rId2"/>
          <a:srcRect/>
          <a:stretch>
            <a:fillRect/>
          </a:stretch>
        </p:blipFill>
        <p:spPr bwMode="auto">
          <a:xfrm>
            <a:off x="381000" y="1600200"/>
            <a:ext cx="8513117" cy="4267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SCREEN</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A touch screen enables the users to choose from available options by simply touching their finger to the desired icon or menu item displayed on the computers screen. </a:t>
            </a:r>
          </a:p>
          <a:p>
            <a:pPr>
              <a:buNone/>
            </a:pPr>
            <a:r>
              <a:rPr lang="en-US" dirty="0" smtClean="0"/>
              <a:t>		Mainly there are two types of touch screens.</a:t>
            </a:r>
          </a:p>
          <a:p>
            <a:pPr>
              <a:buNone/>
            </a:pPr>
            <a:r>
              <a:rPr lang="en-US" dirty="0" smtClean="0"/>
              <a:t>			1. Resistive Touch Screen,	</a:t>
            </a:r>
          </a:p>
          <a:p>
            <a:pPr>
              <a:buNone/>
            </a:pPr>
            <a:r>
              <a:rPr lang="en-US" dirty="0" smtClean="0"/>
              <a:t>			2. Capacitive Touch Screen.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Gaurav Raval\Computer Fundamentals\touch screen difference.jpg"/>
          <p:cNvPicPr>
            <a:picLocks noChangeAspect="1" noChangeArrowheads="1"/>
          </p:cNvPicPr>
          <p:nvPr/>
        </p:nvPicPr>
        <p:blipFill>
          <a:blip r:embed="rId2"/>
          <a:srcRect/>
          <a:stretch>
            <a:fillRect/>
          </a:stretch>
        </p:blipFill>
        <p:spPr bwMode="auto">
          <a:xfrm>
            <a:off x="0" y="685800"/>
            <a:ext cx="8834378" cy="54102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Resistive Touch Screen:</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These are the most basic and common touch screens, the ones used at ATMs or in supermarkets. These screens literally “resist” your touch; if you press hard enough you can feel the screen bend slightly. Two electrically conductive layers bending to touch one another.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Capacitive Touch Screen:</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Unlike resistive touch screens, capacitive screens do not use the pressure of your finger to create a change in the flow of electricity. Instead, they work with anything that holds an electrical charge including human skin. Capacitive touch screens are constructed from materials like copper or indium tin oxide that store electrical charges in an electrostatic grid of tiny wires, each smaller that human hair.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Gaurav Raval\Computer Fundamentals\joystic2.jpg"/>
          <p:cNvPicPr>
            <a:picLocks noChangeAspect="1" noChangeArrowheads="1"/>
          </p:cNvPicPr>
          <p:nvPr/>
        </p:nvPicPr>
        <p:blipFill>
          <a:blip r:embed="rId2"/>
          <a:srcRect/>
          <a:stretch>
            <a:fillRect/>
          </a:stretch>
        </p:blipFill>
        <p:spPr bwMode="auto">
          <a:xfrm>
            <a:off x="6400800" y="2057400"/>
            <a:ext cx="2743200" cy="2743200"/>
          </a:xfrm>
          <a:prstGeom prst="rect">
            <a:avLst/>
          </a:prstGeom>
          <a:noFill/>
        </p:spPr>
      </p:pic>
      <p:sp>
        <p:nvSpPr>
          <p:cNvPr id="2" name="Title 1"/>
          <p:cNvSpPr>
            <a:spLocks noGrp="1"/>
          </p:cNvSpPr>
          <p:nvPr>
            <p:ph type="title"/>
          </p:nvPr>
        </p:nvSpPr>
        <p:spPr/>
        <p:txBody>
          <a:bodyPr/>
          <a:lstStyle/>
          <a:p>
            <a:r>
              <a:rPr lang="en-US" dirty="0" smtClean="0"/>
              <a:t>Joystick:</a:t>
            </a:r>
            <a:endParaRPr lang="en-US" dirty="0"/>
          </a:p>
        </p:txBody>
      </p:sp>
      <p:sp>
        <p:nvSpPr>
          <p:cNvPr id="3" name="Content Placeholder 2"/>
          <p:cNvSpPr>
            <a:spLocks noGrp="1"/>
          </p:cNvSpPr>
          <p:nvPr>
            <p:ph idx="1"/>
          </p:nvPr>
        </p:nvSpPr>
        <p:spPr>
          <a:xfrm>
            <a:off x="457200" y="1600200"/>
            <a:ext cx="6096000" cy="4525963"/>
          </a:xfrm>
        </p:spPr>
        <p:txBody>
          <a:bodyPr>
            <a:normAutofit fontScale="85000" lnSpcReduction="10000"/>
          </a:bodyPr>
          <a:lstStyle/>
          <a:p>
            <a:endParaRPr lang="en-US" dirty="0" smtClean="0"/>
          </a:p>
          <a:p>
            <a:r>
              <a:rPr lang="en-US" dirty="0" smtClean="0"/>
              <a:t>A joystick is also a pointing device. It is used to move the cursor position on a CRT screen. Its function is similar to that of a mouse. It is a stick, which has spherical ball at its lower-end as well as at its upper-end. </a:t>
            </a:r>
            <a:r>
              <a:rPr lang="en-US" dirty="0" smtClean="0"/>
              <a:t>The </a:t>
            </a:r>
            <a:r>
              <a:rPr lang="en-US" dirty="0" smtClean="0"/>
              <a:t>lower spherical ball moves a socket. The joystick can be moved left or right, forward and backward. Joystick is mainly used for playing 3D games.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1200-1200-113853220_68xng-png.png"/>
          <p:cNvPicPr>
            <a:picLocks noChangeAspect="1" noChangeArrowheads="1"/>
          </p:cNvPicPr>
          <p:nvPr/>
        </p:nvPicPr>
        <p:blipFill>
          <a:blip r:embed="rId2" cstate="print"/>
          <a:srcRect/>
          <a:stretch>
            <a:fillRect/>
          </a:stretch>
        </p:blipFill>
        <p:spPr bwMode="auto">
          <a:xfrm>
            <a:off x="6488112" y="0"/>
            <a:ext cx="2655888" cy="2655888"/>
          </a:xfrm>
          <a:prstGeom prst="rect">
            <a:avLst/>
          </a:prstGeom>
          <a:noFill/>
        </p:spPr>
      </p:pic>
      <p:sp>
        <p:nvSpPr>
          <p:cNvPr id="2" name="Title 1"/>
          <p:cNvSpPr>
            <a:spLocks noGrp="1"/>
          </p:cNvSpPr>
          <p:nvPr>
            <p:ph type="title"/>
          </p:nvPr>
        </p:nvSpPr>
        <p:spPr/>
        <p:txBody>
          <a:bodyPr/>
          <a:lstStyle/>
          <a:p>
            <a:r>
              <a:rPr lang="en-US" dirty="0" smtClean="0"/>
              <a:t>Light pen </a:t>
            </a:r>
            <a:endParaRPr lang="en-US" dirty="0"/>
          </a:p>
        </p:txBody>
      </p:sp>
      <p:sp>
        <p:nvSpPr>
          <p:cNvPr id="3" name="Content Placeholder 2"/>
          <p:cNvSpPr>
            <a:spLocks noGrp="1"/>
          </p:cNvSpPr>
          <p:nvPr>
            <p:ph idx="1"/>
          </p:nvPr>
        </p:nvSpPr>
        <p:spPr>
          <a:xfrm>
            <a:off x="457200" y="1905000"/>
            <a:ext cx="8229600" cy="4525963"/>
          </a:xfrm>
        </p:spPr>
        <p:txBody>
          <a:bodyPr>
            <a:normAutofit fontScale="92500"/>
          </a:bodyPr>
          <a:lstStyle/>
          <a:p>
            <a:endParaRPr lang="en-US" dirty="0" smtClean="0"/>
          </a:p>
          <a:p>
            <a:r>
              <a:rPr lang="en-US" dirty="0" smtClean="0"/>
              <a:t>Light Pen: A light pen is a pointing device. It is used to select and write the text on the monitor. It is a photosensitive pen like device. It is capable of sensing a position on the screen when its tip touches the screen. When its tip is moved over the screen surface, its photocell sensing element detects the light coming from the screen and the corresponding signals are sent to the processor.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download.jpg"/>
          <p:cNvPicPr>
            <a:picLocks noChangeAspect="1" noChangeArrowheads="1"/>
          </p:cNvPicPr>
          <p:nvPr/>
        </p:nvPicPr>
        <p:blipFill>
          <a:blip r:embed="rId2"/>
          <a:srcRect/>
          <a:stretch>
            <a:fillRect/>
          </a:stretch>
        </p:blipFill>
        <p:spPr bwMode="auto">
          <a:xfrm>
            <a:off x="4800600" y="533400"/>
            <a:ext cx="3893278" cy="2590800"/>
          </a:xfrm>
          <a:prstGeom prst="rect">
            <a:avLst/>
          </a:prstGeom>
          <a:noFill/>
        </p:spPr>
      </p:pic>
      <p:sp>
        <p:nvSpPr>
          <p:cNvPr id="2" name="Title 1"/>
          <p:cNvSpPr>
            <a:spLocks noGrp="1"/>
          </p:cNvSpPr>
          <p:nvPr>
            <p:ph type="title"/>
          </p:nvPr>
        </p:nvSpPr>
        <p:spPr/>
        <p:txBody>
          <a:bodyPr/>
          <a:lstStyle/>
          <a:p>
            <a:pPr algn="l"/>
            <a:r>
              <a:rPr lang="en-US" b="1" dirty="0" smtClean="0"/>
              <a:t>Digitizer</a:t>
            </a:r>
            <a:endParaRPr lang="en-US" b="1" dirty="0"/>
          </a:p>
        </p:txBody>
      </p:sp>
      <p:sp>
        <p:nvSpPr>
          <p:cNvPr id="3" name="Content Placeholder 2"/>
          <p:cNvSpPr>
            <a:spLocks noGrp="1"/>
          </p:cNvSpPr>
          <p:nvPr>
            <p:ph idx="1"/>
          </p:nvPr>
        </p:nvSpPr>
        <p:spPr>
          <a:xfrm>
            <a:off x="381000" y="3200400"/>
            <a:ext cx="8229600" cy="3276600"/>
          </a:xfrm>
        </p:spPr>
        <p:txBody>
          <a:bodyPr/>
          <a:lstStyle/>
          <a:p>
            <a:r>
              <a:rPr lang="en-US" dirty="0" smtClean="0"/>
              <a:t>Digitizer is an input device used for converting (digitizing) pictures, maps and drawings into digital form and store in computer.</a:t>
            </a:r>
          </a:p>
          <a:p>
            <a:r>
              <a:rPr lang="en-US" dirty="0" smtClean="0"/>
              <a:t>It is commonly used by architects and engineers to design cars, buildings, medical devices etc…</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SCANNERS</a:t>
            </a:r>
            <a:endParaRPr lang="en-US" dirty="0"/>
          </a:p>
        </p:txBody>
      </p:sp>
      <p:sp>
        <p:nvSpPr>
          <p:cNvPr id="3" name="Content Placeholder 2"/>
          <p:cNvSpPr>
            <a:spLocks noGrp="1"/>
          </p:cNvSpPr>
          <p:nvPr>
            <p:ph idx="1"/>
          </p:nvPr>
        </p:nvSpPr>
        <p:spPr/>
        <p:txBody>
          <a:bodyPr/>
          <a:lstStyle/>
          <a:p>
            <a:endParaRPr lang="en-US" dirty="0" smtClean="0"/>
          </a:p>
          <a:p>
            <a:r>
              <a:rPr lang="en-US" dirty="0" smtClean="0"/>
              <a:t>Scanner: scanners are capable of entering information directly into the computer. By using the scanner we can convert printed material into soft copy. There is variety of scanners available in the market. Depending on the usage.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Drum Scanner</a:t>
            </a:r>
            <a:endParaRPr lang="en-US" b="1" dirty="0"/>
          </a:p>
        </p:txBody>
      </p:sp>
      <p:sp>
        <p:nvSpPr>
          <p:cNvPr id="3" name="Content Placeholder 2"/>
          <p:cNvSpPr>
            <a:spLocks noGrp="1"/>
          </p:cNvSpPr>
          <p:nvPr>
            <p:ph idx="1"/>
          </p:nvPr>
        </p:nvSpPr>
        <p:spPr>
          <a:xfrm>
            <a:off x="533400" y="2667000"/>
            <a:ext cx="8229600" cy="3810000"/>
          </a:xfrm>
        </p:spPr>
        <p:txBody>
          <a:bodyPr>
            <a:normAutofit fontScale="92500" lnSpcReduction="20000"/>
          </a:bodyPr>
          <a:lstStyle/>
          <a:p>
            <a:endParaRPr lang="en-US" dirty="0" smtClean="0"/>
          </a:p>
          <a:p>
            <a:r>
              <a:rPr lang="en-US" dirty="0" smtClean="0"/>
              <a:t>drum scanners are bigger in size which is used to scan high resolution images. Drum scanners capture image information using Photo Multiplier Tubes (PMT) Technology. Xerox machine can be categorized somewhat similar to a Drum Scanner which scans the image and transfers the control to the digital circuit which prints the scanned image through Drum Scanner. </a:t>
            </a:r>
          </a:p>
          <a:p>
            <a:endParaRPr lang="en-US" dirty="0"/>
          </a:p>
        </p:txBody>
      </p:sp>
      <p:pic>
        <p:nvPicPr>
          <p:cNvPr id="4" name="Picture 2" descr="G:\T727215956_g.jpg"/>
          <p:cNvPicPr>
            <a:picLocks noChangeAspect="1" noChangeArrowheads="1"/>
          </p:cNvPicPr>
          <p:nvPr/>
        </p:nvPicPr>
        <p:blipFill>
          <a:blip r:embed="rId2"/>
          <a:srcRect/>
          <a:stretch>
            <a:fillRect/>
          </a:stretch>
        </p:blipFill>
        <p:spPr bwMode="auto">
          <a:xfrm>
            <a:off x="4953000" y="228600"/>
            <a:ext cx="3918857" cy="27432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69053"/>
            <a:ext cx="8686800" cy="6324808"/>
          </a:xfrm>
          <a:prstGeom prst="rect">
            <a:avLst/>
          </a:prstGeom>
          <a:noFill/>
        </p:spPr>
        <p:txBody>
          <a:bodyPr wrap="square" rtlCol="0">
            <a:spAutoFit/>
          </a:bodyPr>
          <a:lstStyle/>
          <a:p>
            <a:pPr marL="800100" lvl="1" indent="-342900">
              <a:lnSpc>
                <a:spcPct val="150000"/>
              </a:lnSpc>
              <a:buFont typeface="+mj-lt"/>
              <a:buAutoNum type="arabicPeriod"/>
            </a:pPr>
            <a:r>
              <a:rPr lang="en-US" b="1" i="1" dirty="0">
                <a:latin typeface="Cambria" pitchFamily="18" charset="0"/>
              </a:rPr>
              <a:t>Alphanumeric Keys:</a:t>
            </a:r>
            <a:r>
              <a:rPr lang="en-US" b="1" dirty="0">
                <a:latin typeface="Cambria" pitchFamily="18" charset="0"/>
              </a:rPr>
              <a:t> </a:t>
            </a:r>
            <a:r>
              <a:rPr lang="en-US" dirty="0">
                <a:latin typeface="Cambria" pitchFamily="18" charset="0"/>
              </a:rPr>
              <a:t>Alphabetical, numeric and punctuation keys are available on keyboard. Alphanumeric keys are: A to Z, a to z, 0 to 9</a:t>
            </a:r>
            <a:endParaRPr lang="en-US" sz="2400" dirty="0">
              <a:latin typeface="Cambria" pitchFamily="18" charset="0"/>
            </a:endParaRPr>
          </a:p>
          <a:p>
            <a:pPr marL="800100" lvl="1" indent="-342900">
              <a:lnSpc>
                <a:spcPct val="150000"/>
              </a:lnSpc>
              <a:buFont typeface="+mj-lt"/>
              <a:buAutoNum type="arabicPeriod"/>
            </a:pPr>
            <a:r>
              <a:rPr lang="en-US" b="1" i="1" dirty="0">
                <a:latin typeface="Cambria" pitchFamily="18" charset="0"/>
              </a:rPr>
              <a:t>Special Symbols Keys: </a:t>
            </a:r>
            <a:r>
              <a:rPr lang="en-US" dirty="0">
                <a:latin typeface="Cambria" pitchFamily="18" charset="0"/>
              </a:rPr>
              <a:t>Apart from alphanumeric keys keyboard have some specials keys with special symbols like $, ~, #, %, *, @ etc…</a:t>
            </a:r>
            <a:endParaRPr lang="en-US" sz="2400" dirty="0">
              <a:latin typeface="Cambria" pitchFamily="18" charset="0"/>
            </a:endParaRPr>
          </a:p>
          <a:p>
            <a:pPr marL="800100" lvl="1" indent="-342900">
              <a:lnSpc>
                <a:spcPct val="150000"/>
              </a:lnSpc>
              <a:buFont typeface="+mj-lt"/>
              <a:buAutoNum type="arabicPeriod"/>
            </a:pPr>
            <a:r>
              <a:rPr lang="en-US" b="1" i="1" dirty="0">
                <a:latin typeface="Cambria" pitchFamily="18" charset="0"/>
              </a:rPr>
              <a:t>Control Keys: </a:t>
            </a:r>
            <a:r>
              <a:rPr lang="en-US" dirty="0">
                <a:latin typeface="Cambria" pitchFamily="18" charset="0"/>
              </a:rPr>
              <a:t>they are generally used along with some short cut keys. Like Ctrl + C for copy, Ctrl + X for cut etc… we usually use Ctrl, Shift and Alt key. </a:t>
            </a:r>
            <a:endParaRPr lang="en-US" sz="2400" dirty="0">
              <a:latin typeface="Cambria" pitchFamily="18" charset="0"/>
            </a:endParaRPr>
          </a:p>
          <a:p>
            <a:pPr marL="800100" lvl="1" indent="-342900">
              <a:lnSpc>
                <a:spcPct val="150000"/>
              </a:lnSpc>
              <a:buFont typeface="+mj-lt"/>
              <a:buAutoNum type="arabicPeriod"/>
            </a:pPr>
            <a:r>
              <a:rPr lang="en-US" b="1" i="1" dirty="0">
                <a:latin typeface="Cambria" pitchFamily="18" charset="0"/>
              </a:rPr>
              <a:t>Function Key: </a:t>
            </a:r>
            <a:r>
              <a:rPr lang="en-US" dirty="0">
                <a:latin typeface="Cambria" pitchFamily="18" charset="0"/>
              </a:rPr>
              <a:t>Function keys have inbuilt functions which are already provided. For example F1 is assigned for HELP.</a:t>
            </a:r>
            <a:endParaRPr lang="en-US" sz="2400" dirty="0">
              <a:latin typeface="Cambria" pitchFamily="18" charset="0"/>
            </a:endParaRPr>
          </a:p>
          <a:p>
            <a:pPr marL="800100" lvl="1" indent="-342900">
              <a:lnSpc>
                <a:spcPct val="150000"/>
              </a:lnSpc>
              <a:buFont typeface="+mj-lt"/>
              <a:buAutoNum type="arabicPeriod"/>
            </a:pPr>
            <a:r>
              <a:rPr lang="en-US" b="1" i="1" dirty="0">
                <a:latin typeface="Cambria" pitchFamily="18" charset="0"/>
              </a:rPr>
              <a:t>Navigation Key: </a:t>
            </a:r>
            <a:r>
              <a:rPr lang="en-US" dirty="0">
                <a:latin typeface="Cambria" pitchFamily="18" charset="0"/>
              </a:rPr>
              <a:t>There are 4 navigation keys in keyboard with the Arrow symbols. Like </a:t>
            </a:r>
            <a:r>
              <a:rPr lang="en-US" dirty="0">
                <a:latin typeface="Cambria" pitchFamily="18" charset="0"/>
                <a:sym typeface="Wingdings"/>
              </a:rPr>
              <a:t></a:t>
            </a:r>
            <a:r>
              <a:rPr lang="en-US" dirty="0">
                <a:latin typeface="Cambria" pitchFamily="18" charset="0"/>
              </a:rPr>
              <a:t>, </a:t>
            </a:r>
            <a:r>
              <a:rPr lang="en-US" dirty="0">
                <a:latin typeface="Cambria" pitchFamily="18" charset="0"/>
                <a:sym typeface="Wingdings"/>
              </a:rPr>
              <a:t></a:t>
            </a:r>
            <a:r>
              <a:rPr lang="en-US" dirty="0">
                <a:latin typeface="Cambria" pitchFamily="18" charset="0"/>
              </a:rPr>
              <a:t>, Other navigation keys are HOME, END, TAB, PAGEUP, PAGEDOWN Etc… </a:t>
            </a:r>
            <a:endParaRPr lang="en-US" sz="2400" dirty="0">
              <a:latin typeface="Cambria" pitchFamily="18" charset="0"/>
            </a:endParaRPr>
          </a:p>
          <a:p>
            <a:pPr marL="800100" lvl="1" indent="-342900">
              <a:lnSpc>
                <a:spcPct val="150000"/>
              </a:lnSpc>
              <a:buFont typeface="+mj-lt"/>
              <a:buAutoNum type="arabicPeriod"/>
            </a:pPr>
            <a:r>
              <a:rPr lang="en-US" b="1" i="1" dirty="0">
                <a:latin typeface="Cambria" pitchFamily="18" charset="0"/>
              </a:rPr>
              <a:t>Special Keys: </a:t>
            </a:r>
            <a:r>
              <a:rPr lang="en-US" dirty="0">
                <a:latin typeface="Cambria" pitchFamily="18" charset="0"/>
              </a:rPr>
              <a:t>These keys are available on special types of keyboard. For example, If you buy multimedia keyboard, you will have volume up and down button on the keyboard. </a:t>
            </a:r>
            <a:endParaRPr lang="en-US" sz="2400" dirty="0">
              <a:latin typeface="Cambria" pitchFamily="18" charset="0"/>
            </a:endParaRPr>
          </a:p>
          <a:p>
            <a:pPr marL="342900" indent="-342900">
              <a:lnSpc>
                <a:spcPct val="150000"/>
              </a:lnSpc>
              <a:buFont typeface="+mj-lt"/>
              <a:buAutoNum type="arabicPeriod"/>
            </a:pPr>
            <a:endParaRPr lang="en-US" dirty="0">
              <a:latin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a:t>
            </a:r>
            <a:endParaRPr lang="en-US" dirty="0"/>
          </a:p>
        </p:txBody>
      </p:sp>
      <p:sp>
        <p:nvSpPr>
          <p:cNvPr id="4" name="TextBox 3"/>
          <p:cNvSpPr txBox="1"/>
          <p:nvPr/>
        </p:nvSpPr>
        <p:spPr>
          <a:xfrm>
            <a:off x="457200" y="1295400"/>
            <a:ext cx="8153400" cy="1754326"/>
          </a:xfrm>
          <a:prstGeom prst="rect">
            <a:avLst/>
          </a:prstGeom>
          <a:noFill/>
        </p:spPr>
        <p:txBody>
          <a:bodyPr wrap="square" rtlCol="0">
            <a:spAutoFit/>
          </a:bodyPr>
          <a:lstStyle/>
          <a:p>
            <a:pPr lvl="0"/>
            <a:r>
              <a:rPr lang="en-US" dirty="0"/>
              <a:t>A mouse is a device that controls the movement of the cursor or pointer on a display screen. A mouse is a small object you can roll along a hard, flat surface. A mouse is also called Pointing Device.  The first mouse was invented by Douglas </a:t>
            </a:r>
            <a:r>
              <a:rPr lang="en-US" dirty="0" err="1"/>
              <a:t>Engelbart</a:t>
            </a:r>
            <a:r>
              <a:rPr lang="en-US" dirty="0"/>
              <a:t> of Stanford Research Center in 1963. Some common functions of mouse can be discussed as follows: </a:t>
            </a:r>
          </a:p>
          <a:p>
            <a:endParaRPr lang="en-US" dirty="0"/>
          </a:p>
        </p:txBody>
      </p:sp>
      <p:sp>
        <p:nvSpPr>
          <p:cNvPr id="5" name="TextBox 4"/>
          <p:cNvSpPr txBox="1"/>
          <p:nvPr/>
        </p:nvSpPr>
        <p:spPr>
          <a:xfrm>
            <a:off x="304800" y="2819400"/>
            <a:ext cx="8305800" cy="3693319"/>
          </a:xfrm>
          <a:prstGeom prst="rect">
            <a:avLst/>
          </a:prstGeom>
          <a:noFill/>
        </p:spPr>
        <p:txBody>
          <a:bodyPr wrap="square" rtlCol="0">
            <a:spAutoFit/>
          </a:bodyPr>
          <a:lstStyle/>
          <a:p>
            <a:pPr lvl="1">
              <a:buFont typeface="Wingdings" pitchFamily="2" charset="2"/>
              <a:buChar char="v"/>
            </a:pPr>
            <a:r>
              <a:rPr lang="en-US" b="1" i="1" dirty="0"/>
              <a:t>Pointing: </a:t>
            </a:r>
            <a:r>
              <a:rPr lang="en-US" dirty="0"/>
              <a:t>This is probably the main use of mouse. You can move mouse along </a:t>
            </a:r>
            <a:r>
              <a:rPr lang="en-US" dirty="0" smtClean="0"/>
              <a:t>	your </a:t>
            </a:r>
            <a:r>
              <a:rPr lang="en-US" dirty="0"/>
              <a:t>screen in order to point out any object i.e. any part of the </a:t>
            </a:r>
            <a:r>
              <a:rPr lang="en-US" dirty="0" smtClean="0"/>
              <a:t>screen.</a:t>
            </a:r>
          </a:p>
          <a:p>
            <a:pPr lvl="1">
              <a:buFont typeface="Wingdings" pitchFamily="2" charset="2"/>
              <a:buChar char="v"/>
            </a:pPr>
            <a:r>
              <a:rPr lang="en-US" b="1" i="1" dirty="0" smtClean="0"/>
              <a:t>Clicking</a:t>
            </a:r>
            <a:r>
              <a:rPr lang="en-US" b="1" i="1" dirty="0"/>
              <a:t>: </a:t>
            </a:r>
            <a:r>
              <a:rPr lang="en-US" dirty="0"/>
              <a:t>You first move your mouse pointer on particular object and then press </a:t>
            </a:r>
            <a:r>
              <a:rPr lang="en-US" dirty="0" smtClean="0"/>
              <a:t>	the </a:t>
            </a:r>
            <a:r>
              <a:rPr lang="en-US" dirty="0"/>
              <a:t>mouse button and release it. This action is considered as Clicking. </a:t>
            </a:r>
            <a:endParaRPr lang="en-US" sz="2400" dirty="0"/>
          </a:p>
          <a:p>
            <a:pPr lvl="1">
              <a:buFont typeface="Wingdings" pitchFamily="2" charset="2"/>
              <a:buChar char="v"/>
            </a:pPr>
            <a:r>
              <a:rPr lang="en-US" b="1" i="1" dirty="0"/>
              <a:t>Double Clicking: </a:t>
            </a:r>
            <a:r>
              <a:rPr lang="en-US" dirty="0"/>
              <a:t>Once you click on mouse TWICE immediately on after another, </a:t>
            </a:r>
            <a:r>
              <a:rPr lang="en-US" dirty="0" smtClean="0"/>
              <a:t>	it’s </a:t>
            </a:r>
            <a:r>
              <a:rPr lang="en-US" dirty="0"/>
              <a:t>called Double Clicking. </a:t>
            </a:r>
            <a:endParaRPr lang="en-US" sz="2400" dirty="0"/>
          </a:p>
          <a:p>
            <a:pPr lvl="1">
              <a:buFont typeface="Wingdings" pitchFamily="2" charset="2"/>
              <a:buChar char="v"/>
            </a:pPr>
            <a:r>
              <a:rPr lang="en-US" b="1" i="1" dirty="0"/>
              <a:t>Moving: </a:t>
            </a:r>
            <a:r>
              <a:rPr lang="en-US" dirty="0"/>
              <a:t>Mouse can be used to move any object by just clicking and holding on </a:t>
            </a:r>
            <a:r>
              <a:rPr lang="en-US" dirty="0" smtClean="0"/>
              <a:t>	it</a:t>
            </a:r>
            <a:r>
              <a:rPr lang="en-US" dirty="0"/>
              <a:t>. </a:t>
            </a:r>
            <a:endParaRPr lang="en-US" sz="2400" dirty="0"/>
          </a:p>
          <a:p>
            <a:pPr lvl="1">
              <a:buFont typeface="Wingdings" pitchFamily="2" charset="2"/>
              <a:buChar char="v"/>
            </a:pPr>
            <a:r>
              <a:rPr lang="en-US" b="1" i="1" dirty="0"/>
              <a:t>Dragging:</a:t>
            </a:r>
            <a:r>
              <a:rPr lang="en-US" b="1" dirty="0"/>
              <a:t> </a:t>
            </a:r>
            <a:r>
              <a:rPr lang="en-US" dirty="0"/>
              <a:t>When we need to transfer any file from one folder to another folder, </a:t>
            </a:r>
            <a:r>
              <a:rPr lang="en-US" dirty="0" smtClean="0"/>
              <a:t>	we </a:t>
            </a:r>
            <a:r>
              <a:rPr lang="en-US" dirty="0"/>
              <a:t>need to drag that file. If we select some object on screen and then move </a:t>
            </a:r>
            <a:r>
              <a:rPr lang="en-US" dirty="0" smtClean="0"/>
              <a:t>	the </a:t>
            </a:r>
            <a:r>
              <a:rPr lang="en-US" dirty="0"/>
              <a:t>mouse by pressing left button which moves the object along with mouse </a:t>
            </a:r>
            <a:r>
              <a:rPr lang="en-US" dirty="0" smtClean="0"/>
              <a:t>	is </a:t>
            </a:r>
            <a:r>
              <a:rPr lang="en-US" dirty="0"/>
              <a:t>called Dragging.</a:t>
            </a:r>
            <a:endParaRPr lang="en-US" sz="2400" dirty="0"/>
          </a:p>
          <a:p>
            <a:pPr>
              <a:buFont typeface="Wingdings" pitchFamily="2" charset="2"/>
              <a:buChar char="v"/>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Mouse</a:t>
            </a:r>
            <a:endParaRPr lang="en-US" dirty="0"/>
          </a:p>
        </p:txBody>
      </p:sp>
      <p:pic>
        <p:nvPicPr>
          <p:cNvPr id="2050" name="Picture 2" descr="E:\mix data\Computer Fundamentals\mechanical mouse1.jpg"/>
          <p:cNvPicPr>
            <a:picLocks noChangeAspect="1" noChangeArrowheads="1"/>
          </p:cNvPicPr>
          <p:nvPr/>
        </p:nvPicPr>
        <p:blipFill>
          <a:blip r:embed="rId2"/>
          <a:srcRect/>
          <a:stretch>
            <a:fillRect/>
          </a:stretch>
        </p:blipFill>
        <p:spPr bwMode="auto">
          <a:xfrm>
            <a:off x="2362200" y="2667000"/>
            <a:ext cx="4495800" cy="3367510"/>
          </a:xfrm>
          <a:prstGeom prst="rect">
            <a:avLst/>
          </a:prstGeom>
          <a:noFill/>
        </p:spPr>
      </p:pic>
      <p:sp>
        <p:nvSpPr>
          <p:cNvPr id="5" name="TextBox 4"/>
          <p:cNvSpPr txBox="1"/>
          <p:nvPr/>
        </p:nvSpPr>
        <p:spPr>
          <a:xfrm>
            <a:off x="1981200" y="1295400"/>
            <a:ext cx="5181600" cy="584775"/>
          </a:xfrm>
          <a:prstGeom prst="rect">
            <a:avLst/>
          </a:prstGeom>
          <a:noFill/>
        </p:spPr>
        <p:txBody>
          <a:bodyPr wrap="square" rtlCol="0">
            <a:spAutoFit/>
          </a:bodyPr>
          <a:lstStyle/>
          <a:p>
            <a:pPr algn="ctr"/>
            <a:r>
              <a:rPr lang="en-US" sz="3200" b="1" dirty="0" smtClean="0"/>
              <a:t>Mechanical Mouse</a:t>
            </a:r>
            <a:endParaRPr 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Mouse</a:t>
            </a:r>
            <a:endParaRPr lang="en-US" dirty="0"/>
          </a:p>
        </p:txBody>
      </p:sp>
      <p:pic>
        <p:nvPicPr>
          <p:cNvPr id="3074" name="Picture 2" descr="E:\mix data\Computer Fundamentals\laser mouse1.jpg"/>
          <p:cNvPicPr>
            <a:picLocks noChangeAspect="1" noChangeArrowheads="1"/>
          </p:cNvPicPr>
          <p:nvPr/>
        </p:nvPicPr>
        <p:blipFill>
          <a:blip r:embed="rId2"/>
          <a:srcRect/>
          <a:stretch>
            <a:fillRect/>
          </a:stretch>
        </p:blipFill>
        <p:spPr bwMode="auto">
          <a:xfrm>
            <a:off x="990600" y="1524000"/>
            <a:ext cx="6905625" cy="46958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mix data\Computer Fundamentals\laser mouse2.jpg"/>
          <p:cNvPicPr>
            <a:picLocks noChangeAspect="1" noChangeArrowheads="1"/>
          </p:cNvPicPr>
          <p:nvPr/>
        </p:nvPicPr>
        <p:blipFill>
          <a:blip r:embed="rId2"/>
          <a:stretch>
            <a:fillRect/>
          </a:stretch>
        </p:blipFill>
        <p:spPr bwMode="auto">
          <a:xfrm rot="16200000">
            <a:off x="1295400" y="0"/>
            <a:ext cx="6629400" cy="6629400"/>
          </a:xfrm>
          <a:prstGeom prst="rect">
            <a:avLst/>
          </a:prstGeom>
          <a:noFill/>
          <a:ln>
            <a:noFill/>
          </a:ln>
        </p:spPr>
      </p:pic>
      <p:sp>
        <p:nvSpPr>
          <p:cNvPr id="2" name="Title 1"/>
          <p:cNvSpPr>
            <a:spLocks noGrp="1"/>
          </p:cNvSpPr>
          <p:nvPr>
            <p:ph type="title"/>
          </p:nvPr>
        </p:nvSpPr>
        <p:spPr/>
        <p:txBody>
          <a:bodyPr/>
          <a:lstStyle/>
          <a:p>
            <a:r>
              <a:rPr lang="en-US" dirty="0" smtClean="0"/>
              <a:t>Laser Mouse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Mouse Types</a:t>
            </a:r>
            <a:endParaRPr lang="en-US" dirty="0"/>
          </a:p>
        </p:txBody>
      </p:sp>
      <p:sp>
        <p:nvSpPr>
          <p:cNvPr id="3" name="Content Placeholder 2"/>
          <p:cNvSpPr>
            <a:spLocks noGrp="1"/>
          </p:cNvSpPr>
          <p:nvPr>
            <p:ph idx="1"/>
          </p:nvPr>
        </p:nvSpPr>
        <p:spPr/>
        <p:txBody>
          <a:bodyPr/>
          <a:lstStyle/>
          <a:p>
            <a:r>
              <a:rPr lang="en-US" dirty="0" smtClean="0"/>
              <a:t>Cordless Mouse</a:t>
            </a:r>
          </a:p>
          <a:p>
            <a:r>
              <a:rPr lang="en-US" dirty="0" smtClean="0"/>
              <a:t>Gyroscopic Mouse</a:t>
            </a:r>
          </a:p>
          <a:p>
            <a:r>
              <a:rPr lang="en-US" dirty="0" smtClean="0"/>
              <a:t>3D Mouse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Trackball</a:t>
            </a:r>
            <a:endParaRPr lang="en-US" dirty="0"/>
          </a:p>
        </p:txBody>
      </p:sp>
      <p:sp>
        <p:nvSpPr>
          <p:cNvPr id="3" name="Content Placeholder 2"/>
          <p:cNvSpPr>
            <a:spLocks noGrp="1"/>
          </p:cNvSpPr>
          <p:nvPr>
            <p:ph idx="1"/>
          </p:nvPr>
        </p:nvSpPr>
        <p:spPr/>
        <p:txBody>
          <a:bodyPr/>
          <a:lstStyle/>
          <a:p>
            <a:r>
              <a:rPr lang="en-US" dirty="0"/>
              <a:t>A track ball is a pointing device consisting of a ball held by a socket containing sensors to detect a rotation of the ball. The user rolls the ball with the thumb, fingers or the palm of the hand to move a pointer. Buttons on the trackball can be a single click, right click, double click or drag lock.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Trackball with Mouse</a:t>
            </a:r>
            <a:endParaRPr lang="en-US" dirty="0"/>
          </a:p>
        </p:txBody>
      </p:sp>
      <p:pic>
        <p:nvPicPr>
          <p:cNvPr id="5122" name="Picture 2" descr="E:\mix data\Computer Fundamentals\trackball1.jpg"/>
          <p:cNvPicPr>
            <a:picLocks noChangeAspect="1" noChangeArrowheads="1"/>
          </p:cNvPicPr>
          <p:nvPr/>
        </p:nvPicPr>
        <p:blipFill>
          <a:blip r:embed="rId2"/>
          <a:srcRect/>
          <a:stretch>
            <a:fillRect/>
          </a:stretch>
        </p:blipFill>
        <p:spPr bwMode="auto">
          <a:xfrm>
            <a:off x="1981200" y="1600200"/>
            <a:ext cx="4762500" cy="47625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900</Words>
  <Application>Microsoft Office PowerPoint</Application>
  <PresentationFormat>On-screen Show (4:3)</PresentationFormat>
  <Paragraphs>54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Mouse</vt:lpstr>
      <vt:lpstr>Types of Mouse</vt:lpstr>
      <vt:lpstr>Optical Mouse</vt:lpstr>
      <vt:lpstr>Laser Mouse</vt:lpstr>
      <vt:lpstr>Other Mouse Types</vt:lpstr>
      <vt:lpstr>Trackball</vt:lpstr>
      <vt:lpstr>Trackball with Mouse</vt:lpstr>
      <vt:lpstr>Trackball with Keyboard</vt:lpstr>
      <vt:lpstr>TOUCH SCREEN</vt:lpstr>
      <vt:lpstr>Slide 12</vt:lpstr>
      <vt:lpstr>Resistive Touch Screen:</vt:lpstr>
      <vt:lpstr>Capacitive Touch Screen:</vt:lpstr>
      <vt:lpstr>Joystick:</vt:lpstr>
      <vt:lpstr>Light pen </vt:lpstr>
      <vt:lpstr>Digitizer</vt:lpstr>
      <vt:lpstr>SCANNERS</vt:lpstr>
      <vt:lpstr>Drum Scanner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dc:creator>
  <cp:lastModifiedBy>Rugved_Lab</cp:lastModifiedBy>
  <cp:revision>5</cp:revision>
  <dcterms:created xsi:type="dcterms:W3CDTF">2021-09-26T11:46:36Z</dcterms:created>
  <dcterms:modified xsi:type="dcterms:W3CDTF">2021-10-08T07:38:17Z</dcterms:modified>
</cp:coreProperties>
</file>