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256" r:id="rId2"/>
    <p:sldId id="257" r:id="rId3"/>
    <p:sldId id="258" r:id="rId4"/>
    <p:sldId id="259" r:id="rId5"/>
    <p:sldId id="270" r:id="rId6"/>
    <p:sldId id="260" r:id="rId7"/>
    <p:sldId id="262" r:id="rId8"/>
    <p:sldId id="263" r:id="rId9"/>
    <p:sldId id="264" r:id="rId10"/>
    <p:sldId id="289" r:id="rId11"/>
    <p:sldId id="291" r:id="rId12"/>
    <p:sldId id="292"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6" r:id="rId26"/>
    <p:sldId id="287" r:id="rId27"/>
    <p:sldId id="293" r:id="rId2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374A57E-0DFB-4CF6-9712-585239C0CB29}">
  <a:tblStyle styleId="{4374A57E-0DFB-4CF6-9712-585239C0CB29}" styleName="Table_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1416" y="-72"/>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55950" y="5078600"/>
            <a:ext cx="6047724" cy="48113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6232274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4732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282067" y="10155367"/>
            <a:ext cx="3275859" cy="534591"/>
          </a:xfrm>
          <a:prstGeom prst="rect">
            <a:avLst/>
          </a:prstGeom>
        </p:spPr>
        <p:txBody>
          <a:bodyPr lIns="104287" tIns="52144" rIns="104287" bIns="52144"/>
          <a:lstStyle/>
          <a:p>
            <a:fld id="{547AE692-284F-4FF0-8422-AD7D3BAEF799}"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 name="Shape 6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3083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 name="Shape 70"/>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3376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6" name="Shape 7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2414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457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2620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5032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6278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5CB6639-6048-4085-80AE-85F62218C46D}" type="slidenum">
              <a:rPr/>
              <a:pPr lvl="0"/>
              <a:t>11</a:t>
            </a:fld>
            <a:endParaRPr lang="en-IN"/>
          </a:p>
        </p:txBody>
      </p:sp>
      <p:sp>
        <p:nvSpPr>
          <p:cNvPr id="2" name="Slide Image Placeholder 1"/>
          <p:cNvSpPr>
            <a:spLocks noGrp="1" noRot="1" noChangeAspect="1" noResize="1"/>
          </p:cNvSpPr>
          <p:nvPr>
            <p:ph type="sldImg"/>
          </p:nvPr>
        </p:nvSpPr>
        <p:spPr>
          <a:xfrm>
            <a:off x="1485900" y="900113"/>
            <a:ext cx="4589463" cy="3441700"/>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20000" y="4680000"/>
            <a:ext cx="6120000" cy="5040000"/>
          </a:xfrm>
        </p:spPr>
        <p:txBody>
          <a:bodyPr>
            <a:spAutoFit/>
          </a:bodyPr>
          <a:lstStyle/>
          <a:p>
            <a:pPr indent="0"/>
            <a:endParaRPr lang="en-IN" sz="2940"/>
          </a:p>
        </p:txBody>
      </p:sp>
    </p:spTree>
    <p:extLst>
      <p:ext uri="{BB962C8B-B14F-4D97-AF65-F5344CB8AC3E}">
        <p14:creationId xmlns:p14="http://schemas.microsoft.com/office/powerpoint/2010/main" xmlns="" val="352232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504000" y="1769040"/>
            <a:ext cx="9071640" cy="438444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504000" y="176904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5" name="Shape 55"/>
          <p:cNvSpPr/>
          <p:nvPr/>
        </p:nvSpPr>
        <p:spPr>
          <a:xfrm>
            <a:off x="504000" y="1769040"/>
            <a:ext cx="9071640" cy="43844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504000" y="1769040"/>
            <a:ext cx="9071640" cy="438444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0080625" cy="7559675"/>
          </a:xfrm>
        </p:spPr>
        <p:txBody>
          <a:bodyPr lIns="63219" tIns="31609" rIns="63219" bIns="31609"/>
          <a:lstStyle/>
          <a:p>
            <a:endParaRPr lang="en-US"/>
          </a:p>
        </p:txBody>
      </p:sp>
    </p:spTree>
    <p:extLst>
      <p:ext uri="{BB962C8B-B14F-4D97-AF65-F5344CB8AC3E}">
        <p14:creationId xmlns:p14="http://schemas.microsoft.com/office/powerpoint/2010/main" xmlns="" val="35103985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6" name="Shape 16"/>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504000" y="301319"/>
            <a:ext cx="9071640" cy="585180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 name="Shape 7"/>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 name="Shape 8"/>
          <p:cNvSpPr txBox="1">
            <a:spLocks noGrp="1"/>
          </p:cNvSpPr>
          <p:nvPr>
            <p:ph type="dt" idx="10"/>
          </p:nvPr>
        </p:nvSpPr>
        <p:spPr>
          <a:xfrm>
            <a:off x="504000" y="6887160"/>
            <a:ext cx="234828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 name="Shape 9"/>
          <p:cNvSpPr txBox="1">
            <a:spLocks noGrp="1"/>
          </p:cNvSpPr>
          <p:nvPr>
            <p:ph type="ftr" idx="11"/>
          </p:nvPr>
        </p:nvSpPr>
        <p:spPr>
          <a:xfrm>
            <a:off x="3447360" y="6887160"/>
            <a:ext cx="319500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10" name="Shape 10"/>
          <p:cNvSpPr txBox="1">
            <a:spLocks noGrp="1"/>
          </p:cNvSpPr>
          <p:nvPr>
            <p:ph type="sldNum" idx="12"/>
          </p:nvPr>
        </p:nvSpPr>
        <p:spPr>
          <a:xfrm>
            <a:off x="7227360" y="6887160"/>
            <a:ext cx="2348280" cy="52127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pPr marL="0" marR="0" lvl="0" indent="0" algn="r" rtl="0">
                <a:spcBef>
                  <a:spcPts val="0"/>
                </a:spcBef>
                <a:buSzPct val="25000"/>
                <a:buNone/>
              </a:pPr>
              <a:t>‹#›</a:t>
            </a:fld>
            <a:endParaRPr lang="en-IN"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ishan9886767771/H1-B-BigData-Proje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p:nvPr/>
        </p:nvSpPr>
        <p:spPr>
          <a:xfrm>
            <a:off x="516031" y="481661"/>
            <a:ext cx="9071640" cy="3765486"/>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3200" b="1" i="0" u="none" strike="noStrike" cap="none" dirty="0">
                <a:solidFill>
                  <a:srgbClr val="000000"/>
                </a:solidFill>
                <a:latin typeface="Arial"/>
                <a:ea typeface="Arial"/>
                <a:cs typeface="Arial"/>
                <a:sym typeface="Arial"/>
              </a:rPr>
              <a:t>H1B  APPLICATIONS</a:t>
            </a:r>
          </a:p>
        </p:txBody>
      </p:sp>
      <p:sp>
        <p:nvSpPr>
          <p:cNvPr id="2" name="TextBox 1"/>
          <p:cNvSpPr txBox="1"/>
          <p:nvPr/>
        </p:nvSpPr>
        <p:spPr>
          <a:xfrm>
            <a:off x="2988435" y="4728411"/>
            <a:ext cx="4126831" cy="1538883"/>
          </a:xfrm>
          <a:prstGeom prst="rect">
            <a:avLst/>
          </a:prstGeom>
          <a:noFill/>
        </p:spPr>
        <p:txBody>
          <a:bodyPr wrap="square" rtlCol="0">
            <a:spAutoFit/>
          </a:bodyPr>
          <a:lstStyle/>
          <a:p>
            <a:pPr algn="ctr"/>
            <a:r>
              <a:rPr lang="en-IN" sz="2400" b="1" dirty="0" smtClean="0"/>
              <a:t>Kishan L R</a:t>
            </a:r>
            <a:endParaRPr lang="en-IN" sz="2400" b="1" dirty="0" smtClean="0"/>
          </a:p>
          <a:p>
            <a:pPr algn="ctr"/>
            <a:endParaRPr lang="en-IN" dirty="0" smtClean="0"/>
          </a:p>
          <a:p>
            <a:pPr algn="ctr"/>
            <a:r>
              <a:rPr lang="en-IN" i="1" dirty="0" smtClean="0"/>
              <a:t>UNDER </a:t>
            </a:r>
            <a:r>
              <a:rPr lang="en-IN" i="1" dirty="0" smtClean="0"/>
              <a:t>GUIDENCE </a:t>
            </a:r>
            <a:r>
              <a:rPr lang="en-IN" i="1" dirty="0" smtClean="0"/>
              <a:t>OF</a:t>
            </a:r>
          </a:p>
          <a:p>
            <a:pPr algn="ctr"/>
            <a:r>
              <a:rPr lang="en-IN" dirty="0" smtClean="0"/>
              <a:t/>
            </a:r>
            <a:br>
              <a:rPr lang="en-IN" dirty="0" smtClean="0"/>
            </a:br>
            <a:r>
              <a:rPr lang="en-IN" b="1" dirty="0" smtClean="0"/>
              <a:t>MANOJ SHAH  </a:t>
            </a:r>
            <a:r>
              <a:rPr lang="en-IN" dirty="0" smtClean="0"/>
              <a:t>Tech Mentor </a:t>
            </a:r>
            <a:r>
              <a:rPr lang="en-IN" dirty="0" smtClean="0"/>
              <a:t>NIIT</a:t>
            </a:r>
            <a:endParaRPr lang="en-IN" dirty="0" smtClean="0"/>
          </a:p>
          <a:p>
            <a:pPr algn="ctr"/>
            <a:r>
              <a:rPr lang="en-IN" b="1" dirty="0" smtClean="0"/>
              <a:t>SANDEEP AGARWAL </a:t>
            </a:r>
            <a:r>
              <a:rPr lang="en-IN" dirty="0" smtClean="0"/>
              <a:t>Faculty Big Data </a:t>
            </a:r>
            <a:r>
              <a:rPr lang="en-IN" dirty="0" smtClean="0"/>
              <a:t>NIIT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652" y="490331"/>
            <a:ext cx="8640418" cy="6599582"/>
          </a:xfrm>
        </p:spPr>
        <p:txBody>
          <a:bodyPr>
            <a:normAutofit/>
          </a:bodyPr>
          <a:lstStyle/>
          <a:p>
            <a:pPr algn="ctr"/>
            <a:r>
              <a:rPr lang="en-IN" sz="3000" b="1" dirty="0" smtClean="0"/>
              <a:t>WHY MAPREDUCE ?</a:t>
            </a:r>
          </a:p>
          <a:p>
            <a:endParaRPr lang="en-IN" b="1" dirty="0"/>
          </a:p>
          <a:p>
            <a:endParaRPr lang="en-IN" b="1" dirty="0" smtClean="0"/>
          </a:p>
          <a:p>
            <a:pPr marL="285750" indent="-285750">
              <a:lnSpc>
                <a:spcPct val="150000"/>
              </a:lnSpc>
              <a:buFont typeface="Wingdings" panose="05000000000000000000" pitchFamily="2" charset="2"/>
              <a:buChar char="Ø"/>
            </a:pPr>
            <a:r>
              <a:rPr lang="en-IN" sz="2400" dirty="0" err="1"/>
              <a:t>MapReduce</a:t>
            </a:r>
            <a:r>
              <a:rPr lang="en-IN" sz="2400" dirty="0"/>
              <a:t> is a processing technique and a program model for distributed computing based on java.</a:t>
            </a:r>
          </a:p>
          <a:p>
            <a:pPr marL="285750" indent="-285750">
              <a:lnSpc>
                <a:spcPct val="150000"/>
              </a:lnSpc>
              <a:buFont typeface="Wingdings" panose="05000000000000000000" pitchFamily="2" charset="2"/>
              <a:buChar char="Ø"/>
            </a:pPr>
            <a:r>
              <a:rPr lang="en-IN" sz="2400" dirty="0"/>
              <a:t>The </a:t>
            </a:r>
            <a:r>
              <a:rPr lang="en-IN" sz="2400" dirty="0" err="1"/>
              <a:t>MapReduce</a:t>
            </a:r>
            <a:r>
              <a:rPr lang="en-IN" sz="2400" dirty="0"/>
              <a:t> algorithm contains two important tasks, namely Map and Reduce. </a:t>
            </a:r>
            <a:endParaRPr lang="en-IN" sz="2400" dirty="0" smtClean="0"/>
          </a:p>
          <a:p>
            <a:pPr marL="285750" lvl="0" indent="-285750">
              <a:lnSpc>
                <a:spcPct val="150000"/>
              </a:lnSpc>
              <a:buFont typeface="Wingdings" panose="05000000000000000000" pitchFamily="2" charset="2"/>
              <a:buChar char="Ø"/>
            </a:pPr>
            <a:r>
              <a:rPr lang="en-IN" sz="2400" kern="1200" dirty="0">
                <a:solidFill>
                  <a:sysClr val="windowText" lastClr="000000"/>
                </a:solidFill>
                <a:latin typeface="Arial" panose="020B0604020202020204" pitchFamily="34" charset="0"/>
                <a:cs typeface="Arial" panose="020B0604020202020204" pitchFamily="34" charset="0"/>
              </a:rPr>
              <a:t>Definite driver program control.</a:t>
            </a:r>
          </a:p>
          <a:p>
            <a:pPr marL="285750" lvl="0" indent="-285750">
              <a:lnSpc>
                <a:spcPct val="150000"/>
              </a:lnSpc>
              <a:buFont typeface="Wingdings" panose="05000000000000000000" pitchFamily="2" charset="2"/>
              <a:buChar char="Ø"/>
            </a:pPr>
            <a:r>
              <a:rPr lang="en-IN" sz="2400" kern="1200" dirty="0">
                <a:solidFill>
                  <a:sysClr val="windowText" lastClr="000000"/>
                </a:solidFill>
                <a:latin typeface="Arial" panose="020B0604020202020204" pitchFamily="34" charset="0"/>
                <a:cs typeface="Arial" panose="020B0604020202020204" pitchFamily="34" charset="0"/>
              </a:rPr>
              <a:t>Optimization at a particular stage of </a:t>
            </a:r>
            <a:r>
              <a:rPr lang="en-IN" sz="2400" kern="1200" dirty="0" smtClean="0">
                <a:solidFill>
                  <a:sysClr val="windowText" lastClr="000000"/>
                </a:solidFill>
                <a:latin typeface="Arial" panose="020B0604020202020204" pitchFamily="34" charset="0"/>
                <a:cs typeface="Arial" panose="020B0604020202020204" pitchFamily="34" charset="0"/>
              </a:rPr>
              <a:t>processing</a:t>
            </a:r>
            <a:endParaRPr lang="en-IN" sz="2400" kern="1200" dirty="0">
              <a:solidFill>
                <a:sysClr val="windowText" lastClr="000000"/>
              </a:solidFill>
              <a:latin typeface="Arial" panose="020B0604020202020204" pitchFamily="34" charset="0"/>
              <a:cs typeface="Arial" panose="020B0604020202020204" pitchFamily="34" charset="0"/>
            </a:endParaRPr>
          </a:p>
          <a:p>
            <a:pPr marL="285750" lvl="0" indent="-285750">
              <a:lnSpc>
                <a:spcPct val="150000"/>
              </a:lnSpc>
              <a:buFont typeface="Wingdings" panose="05000000000000000000" pitchFamily="2" charset="2"/>
              <a:buChar char="Ø"/>
            </a:pPr>
            <a:r>
              <a:rPr lang="en-IN" sz="2400" kern="1200" dirty="0">
                <a:solidFill>
                  <a:sysClr val="windowText" lastClr="000000"/>
                </a:solidFill>
                <a:latin typeface="Arial" panose="020B0604020202020204" pitchFamily="34" charset="0"/>
                <a:cs typeface="Arial" panose="020B0604020202020204" pitchFamily="34" charset="0"/>
              </a:rPr>
              <a:t>Good amount of Testability when combining lots of large data sets.</a:t>
            </a:r>
          </a:p>
          <a:p>
            <a:pPr>
              <a:lnSpc>
                <a:spcPct val="150000"/>
              </a:lnSpc>
            </a:pPr>
            <a:endParaRPr lang="en-IN" sz="2400" dirty="0" smtClean="0"/>
          </a:p>
          <a:p>
            <a:pPr marL="342900" indent="-342900">
              <a:buFont typeface="Wingdings" panose="05000000000000000000" pitchFamily="2" charset="2"/>
              <a:buChar char="Ø"/>
            </a:pPr>
            <a:endParaRPr lang="en-IN" sz="2400" dirty="0"/>
          </a:p>
        </p:txBody>
      </p:sp>
      <p:sp>
        <p:nvSpPr>
          <p:cNvPr id="2" name="Slide Number Placeholder 1"/>
          <p:cNvSpPr>
            <a:spLocks noGrp="1"/>
          </p:cNvSpPr>
          <p:nvPr>
            <p:ph type="sldNum" sz="quarter" idx="4294967295"/>
          </p:nvPr>
        </p:nvSpPr>
        <p:spPr/>
        <p:txBody>
          <a:bodyPr/>
          <a:lstStyle/>
          <a:p>
            <a:fld id="{891D37A7-F380-4CEE-A25A-7C1F86DB6A25}" type="slidenum">
              <a:rPr lang="en-IN" smtClean="0"/>
              <a:pPr/>
              <a:t>10</a:t>
            </a:fld>
            <a:endParaRPr lang="en-IN"/>
          </a:p>
        </p:txBody>
      </p:sp>
    </p:spTree>
    <p:extLst>
      <p:ext uri="{BB962C8B-B14F-4D97-AF65-F5344CB8AC3E}">
        <p14:creationId xmlns:p14="http://schemas.microsoft.com/office/powerpoint/2010/main" xmlns="" val="225735887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000" y="593860"/>
            <a:ext cx="9071640" cy="677078"/>
          </a:xfrm>
        </p:spPr>
        <p:txBody>
          <a:bodyPr>
            <a:spAutoFit/>
          </a:bodyPr>
          <a:lstStyle/>
          <a:p>
            <a:pPr lvl="0"/>
            <a:r>
              <a:rPr lang="en-IN" sz="3200" b="1" dirty="0"/>
              <a:t>Why Hive?</a:t>
            </a:r>
          </a:p>
        </p:txBody>
      </p:sp>
      <p:sp>
        <p:nvSpPr>
          <p:cNvPr id="3" name="Text Placeholder 2"/>
          <p:cNvSpPr txBox="1">
            <a:spLocks noGrp="1"/>
          </p:cNvSpPr>
          <p:nvPr>
            <p:ph type="body" idx="4294967295"/>
          </p:nvPr>
        </p:nvSpPr>
        <p:spPr/>
        <p:txBody>
          <a:bodyPr/>
          <a:lstStyle/>
          <a:p>
            <a:pPr marL="342900" lvl="0" indent="-342900">
              <a:lnSpc>
                <a:spcPct val="150000"/>
              </a:lnSpc>
              <a:buSzPct val="45000"/>
              <a:buFont typeface="Wingdings" panose="05000000000000000000" pitchFamily="2" charset="2"/>
              <a:buChar char="Ø"/>
            </a:pPr>
            <a:r>
              <a:rPr lang="en-IN" sz="2400" dirty="0" smtClean="0"/>
              <a:t>Simple </a:t>
            </a:r>
            <a:r>
              <a:rPr lang="en-IN" sz="2400" dirty="0"/>
              <a:t>query </a:t>
            </a:r>
            <a:r>
              <a:rPr lang="en-IN" sz="2400" dirty="0" smtClean="0"/>
              <a:t>language</a:t>
            </a:r>
          </a:p>
          <a:p>
            <a:pPr marL="342900" lvl="0" indent="-342900">
              <a:lnSpc>
                <a:spcPct val="150000"/>
              </a:lnSpc>
              <a:buSzPct val="45000"/>
              <a:buFont typeface="Wingdings" panose="05000000000000000000" pitchFamily="2" charset="2"/>
              <a:buChar char="Ø"/>
            </a:pPr>
            <a:r>
              <a:rPr lang="en-IN" sz="2400" dirty="0"/>
              <a:t>It resides on top of Hadoop to summarize Big Data, and makes querying and analysing </a:t>
            </a:r>
            <a:r>
              <a:rPr lang="en-IN" sz="2400" dirty="0" smtClean="0"/>
              <a:t>easy.</a:t>
            </a:r>
            <a:endParaRPr lang="en-IN" sz="2400" dirty="0"/>
          </a:p>
          <a:p>
            <a:pPr marL="342900" lvl="0" indent="-342900">
              <a:lnSpc>
                <a:spcPct val="150000"/>
              </a:lnSpc>
              <a:buSzPct val="45000"/>
              <a:buFont typeface="Wingdings" panose="05000000000000000000" pitchFamily="2" charset="2"/>
              <a:buChar char="Ø"/>
            </a:pPr>
            <a:r>
              <a:rPr lang="en-IN" sz="2400" dirty="0"/>
              <a:t>Hive queries are converted to </a:t>
            </a:r>
            <a:r>
              <a:rPr lang="en-IN" sz="2400" dirty="0" err="1"/>
              <a:t>MapReduce</a:t>
            </a:r>
            <a:r>
              <a:rPr lang="en-IN" sz="2400" dirty="0"/>
              <a:t> programs in the background by hive compiler for the jobs to be executed parallel across Hadoop cluster.</a:t>
            </a:r>
          </a:p>
          <a:p>
            <a:pPr marL="342900" lvl="0" indent="-342900">
              <a:lnSpc>
                <a:spcPct val="150000"/>
              </a:lnSpc>
              <a:buSzPct val="45000"/>
              <a:buFont typeface="Wingdings" panose="05000000000000000000" pitchFamily="2" charset="2"/>
              <a:buChar char="Ø"/>
            </a:pPr>
            <a:r>
              <a:rPr lang="en-IN" sz="2400" dirty="0"/>
              <a:t>It eliminates tricky </a:t>
            </a:r>
            <a:r>
              <a:rPr lang="en-IN" sz="2400" dirty="0" smtClean="0"/>
              <a:t>coding </a:t>
            </a:r>
            <a:r>
              <a:rPr lang="en-IN" sz="2400" dirty="0"/>
              <a:t>of </a:t>
            </a:r>
            <a:r>
              <a:rPr lang="en-IN" sz="2400" dirty="0" err="1"/>
              <a:t>MapReduce</a:t>
            </a:r>
            <a:r>
              <a:rPr lang="en-IN" sz="2400" dirty="0"/>
              <a:t>.</a:t>
            </a:r>
          </a:p>
        </p:txBody>
      </p:sp>
    </p:spTree>
    <p:extLst>
      <p:ext uri="{BB962C8B-B14F-4D97-AF65-F5344CB8AC3E}">
        <p14:creationId xmlns:p14="http://schemas.microsoft.com/office/powerpoint/2010/main" xmlns="" val="3913295264"/>
      </p:ext>
    </p:extLst>
  </p:cSld>
  <p:clrMapOvr>
    <a:masterClrMapping/>
  </p:clrMapOvr>
  <p:transition>
    <p:split orient="vert"/>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3095" y="504487"/>
            <a:ext cx="9369287" cy="5370701"/>
          </a:xfrm>
          <a:prstGeom prst="rect">
            <a:avLst/>
          </a:prstGeom>
        </p:spPr>
        <p:txBody>
          <a:bodyPr wrap="square">
            <a:spAutoFit/>
          </a:bodyPr>
          <a:lstStyle/>
          <a:p>
            <a:pPr algn="ctr"/>
            <a:r>
              <a:rPr lang="en-IN" sz="2800" b="1" dirty="0"/>
              <a:t>WHY PIG</a:t>
            </a:r>
            <a:r>
              <a:rPr lang="en-IN" sz="2800" b="1" dirty="0" smtClean="0"/>
              <a:t>?</a:t>
            </a:r>
          </a:p>
          <a:p>
            <a:endParaRPr lang="en-IN" b="1" dirty="0"/>
          </a:p>
          <a:p>
            <a:endParaRPr lang="en-IN" b="1" dirty="0" smtClean="0"/>
          </a:p>
          <a:p>
            <a:endParaRPr lang="en-IN" dirty="0"/>
          </a:p>
          <a:p>
            <a:pPr marL="285750" indent="-285750">
              <a:lnSpc>
                <a:spcPct val="150000"/>
              </a:lnSpc>
              <a:buFont typeface="Wingdings" panose="05000000000000000000" pitchFamily="2" charset="2"/>
              <a:buChar char="Ø"/>
            </a:pPr>
            <a:r>
              <a:rPr lang="en-IN" sz="2400" dirty="0"/>
              <a:t>Apache Pig is an abstraction over </a:t>
            </a:r>
            <a:r>
              <a:rPr lang="en-IN" sz="2400" dirty="0" err="1"/>
              <a:t>MapReduce</a:t>
            </a:r>
            <a:r>
              <a:rPr lang="en-IN" sz="2400" dirty="0" smtClean="0"/>
              <a:t>.</a:t>
            </a:r>
          </a:p>
          <a:p>
            <a:pPr marL="285750" indent="-285750">
              <a:lnSpc>
                <a:spcPct val="150000"/>
              </a:lnSpc>
              <a:buFont typeface="Wingdings" panose="05000000000000000000" pitchFamily="2" charset="2"/>
              <a:buChar char="Ø"/>
            </a:pPr>
            <a:endParaRPr lang="en-IN" sz="2400" dirty="0"/>
          </a:p>
          <a:p>
            <a:pPr marL="285750" indent="-285750">
              <a:lnSpc>
                <a:spcPct val="150000"/>
              </a:lnSpc>
              <a:buFont typeface="Wingdings" panose="05000000000000000000" pitchFamily="2" charset="2"/>
              <a:buChar char="Ø"/>
            </a:pPr>
            <a:r>
              <a:rPr lang="en-IN" sz="2400" dirty="0"/>
              <a:t>It is a tool/platform which is used to </a:t>
            </a:r>
            <a:r>
              <a:rPr lang="en-IN" sz="2400" dirty="0" err="1"/>
              <a:t>analyze</a:t>
            </a:r>
            <a:r>
              <a:rPr lang="en-IN" sz="2400" dirty="0"/>
              <a:t> larger sets of data representing them as data flows</a:t>
            </a:r>
            <a:r>
              <a:rPr lang="en-IN" sz="2400" dirty="0" smtClean="0"/>
              <a:t>.</a:t>
            </a:r>
          </a:p>
          <a:p>
            <a:pPr marL="285750" indent="-285750">
              <a:lnSpc>
                <a:spcPct val="150000"/>
              </a:lnSpc>
              <a:buFont typeface="Wingdings" panose="05000000000000000000" pitchFamily="2" charset="2"/>
              <a:buChar char="Ø"/>
            </a:pPr>
            <a:endParaRPr lang="en-IN" sz="2400" dirty="0"/>
          </a:p>
          <a:p>
            <a:pPr marL="285750" indent="-285750">
              <a:lnSpc>
                <a:spcPct val="150000"/>
              </a:lnSpc>
              <a:buFont typeface="Wingdings" panose="05000000000000000000" pitchFamily="2" charset="2"/>
              <a:buChar char="Ø"/>
            </a:pPr>
            <a:r>
              <a:rPr lang="en-IN" sz="2400" dirty="0"/>
              <a:t>Pig is generally used with Hadoop, we can perform all the data manipulation operations in Hadoop using Apache Pig.</a:t>
            </a:r>
          </a:p>
          <a:p>
            <a:pPr>
              <a:lnSpc>
                <a:spcPct val="150000"/>
              </a:lnSpc>
            </a:pPr>
            <a:endParaRPr lang="en-IN" dirty="0"/>
          </a:p>
        </p:txBody>
      </p:sp>
    </p:spTree>
    <p:extLst>
      <p:ext uri="{BB962C8B-B14F-4D97-AF65-F5344CB8AC3E}">
        <p14:creationId xmlns:p14="http://schemas.microsoft.com/office/powerpoint/2010/main" xmlns="" val="103159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t>Flow Of Project</a:t>
            </a:r>
            <a:endParaRPr lang="en-US" sz="4000" b="1" dirty="0"/>
          </a:p>
        </p:txBody>
      </p:sp>
      <p:sp>
        <p:nvSpPr>
          <p:cNvPr id="3" name="Text Placeholder 2"/>
          <p:cNvSpPr>
            <a:spLocks noGrp="1"/>
          </p:cNvSpPr>
          <p:nvPr>
            <p:ph type="body" idx="1"/>
          </p:nvPr>
        </p:nvSpPr>
        <p:spPr/>
        <p:txBody>
          <a:bodyPr/>
          <a:lstStyle/>
          <a:p>
            <a:pPr marL="342900" indent="-342900">
              <a:lnSpc>
                <a:spcPct val="150000"/>
              </a:lnSpc>
              <a:buFont typeface="+mj-lt"/>
              <a:buAutoNum type="arabicPeriod"/>
            </a:pPr>
            <a:r>
              <a:rPr lang="en-IN" sz="3200" dirty="0" smtClean="0"/>
              <a:t>Load the data into HDFS.</a:t>
            </a:r>
          </a:p>
          <a:p>
            <a:pPr marL="342900" indent="-342900">
              <a:lnSpc>
                <a:spcPct val="150000"/>
              </a:lnSpc>
              <a:buFont typeface="+mj-lt"/>
              <a:buAutoNum type="arabicPeriod"/>
            </a:pPr>
            <a:r>
              <a:rPr lang="en-IN" sz="3200" dirty="0" smtClean="0"/>
              <a:t>Run required analysis by writing MapReduce or Hive or Pig programs.</a:t>
            </a:r>
          </a:p>
          <a:p>
            <a:pPr marL="342900" indent="-342900">
              <a:lnSpc>
                <a:spcPct val="150000"/>
              </a:lnSpc>
              <a:buFont typeface="+mj-lt"/>
              <a:buAutoNum type="arabicPeriod"/>
            </a:pPr>
            <a:r>
              <a:rPr lang="en-IN" sz="3200" dirty="0" smtClean="0"/>
              <a:t>Get the required output.</a:t>
            </a:r>
          </a:p>
          <a:p>
            <a:pPr marL="342900" indent="-342900">
              <a:lnSpc>
                <a:spcPct val="150000"/>
              </a:lnSpc>
              <a:buFont typeface="+mj-lt"/>
              <a:buAutoNum type="arabicPeriod"/>
            </a:pPr>
            <a:r>
              <a:rPr lang="en-IN" sz="3200" dirty="0" smtClean="0"/>
              <a:t>Visualize the data by drawing graphs for more in-depth understanding.</a:t>
            </a:r>
            <a:endParaRPr lang="en-US" sz="3200" dirty="0"/>
          </a:p>
        </p:txBody>
      </p:sp>
    </p:spTree>
    <p:extLst>
      <p:ext uri="{BB962C8B-B14F-4D97-AF65-F5344CB8AC3E}">
        <p14:creationId xmlns:p14="http://schemas.microsoft.com/office/powerpoint/2010/main" xmlns="" val="29853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Questions that were answered after performing </a:t>
            </a:r>
            <a:r>
              <a:rPr lang="en-US" sz="2800" b="1" dirty="0" smtClean="0"/>
              <a:t>analysis.</a:t>
            </a:r>
            <a:endParaRPr lang="en-US" sz="2800" b="1" dirty="0"/>
          </a:p>
        </p:txBody>
      </p:sp>
      <p:sp>
        <p:nvSpPr>
          <p:cNvPr id="3" name="Text Placeholder 2"/>
          <p:cNvSpPr>
            <a:spLocks noGrp="1"/>
          </p:cNvSpPr>
          <p:nvPr>
            <p:ph type="body" idx="1"/>
          </p:nvPr>
        </p:nvSpPr>
        <p:spPr>
          <a:xfrm>
            <a:off x="502503" y="1877324"/>
            <a:ext cx="9071640" cy="4384440"/>
          </a:xfrm>
        </p:spPr>
        <p:txBody>
          <a:bodyPr/>
          <a:lstStyle/>
          <a:p>
            <a:pPr marL="342900" indent="-342900">
              <a:lnSpc>
                <a:spcPct val="150000"/>
              </a:lnSpc>
              <a:buFont typeface="Wingdings" panose="05000000000000000000" pitchFamily="2" charset="2"/>
              <a:buChar char="Ø"/>
            </a:pPr>
            <a:r>
              <a:rPr lang="en-US" sz="2000" dirty="0" smtClean="0"/>
              <a:t>Is </a:t>
            </a:r>
            <a:r>
              <a:rPr lang="en-US" sz="2000" dirty="0"/>
              <a:t>the number of petitions with Data Engineer job title increasing over time</a:t>
            </a:r>
            <a:r>
              <a:rPr lang="en-US" sz="2000" dirty="0" smtClean="0"/>
              <a:t>?</a:t>
            </a:r>
          </a:p>
          <a:p>
            <a:pPr marL="342900" indent="-342900">
              <a:lnSpc>
                <a:spcPct val="150000"/>
              </a:lnSpc>
              <a:buFont typeface="Wingdings" panose="05000000000000000000" pitchFamily="2" charset="2"/>
              <a:buChar char="Ø"/>
            </a:pPr>
            <a:r>
              <a:rPr lang="en-US" sz="2000" dirty="0" smtClean="0"/>
              <a:t>Find </a:t>
            </a:r>
            <a:r>
              <a:rPr lang="en-US" sz="2000" dirty="0"/>
              <a:t>top 5 job titles who are having highest growth in applications</a:t>
            </a:r>
            <a:r>
              <a:rPr lang="en-US" sz="2000" dirty="0" smtClean="0"/>
              <a:t>.</a:t>
            </a:r>
          </a:p>
          <a:p>
            <a:pPr marL="342900" indent="-342900">
              <a:lnSpc>
                <a:spcPct val="150000"/>
              </a:lnSpc>
              <a:buFont typeface="Wingdings" panose="05000000000000000000" pitchFamily="2" charset="2"/>
              <a:buChar char="Ø"/>
            </a:pPr>
            <a:r>
              <a:rPr lang="en-US" sz="2000" dirty="0" smtClean="0"/>
              <a:t>Which </a:t>
            </a:r>
            <a:r>
              <a:rPr lang="en-US" sz="2000" dirty="0"/>
              <a:t>part of the US has the most Data Engineer jobs for each year</a:t>
            </a:r>
            <a:r>
              <a:rPr lang="en-US" sz="2000" dirty="0" smtClean="0"/>
              <a:t>?</a:t>
            </a:r>
          </a:p>
          <a:p>
            <a:pPr marL="342900" indent="-342900">
              <a:lnSpc>
                <a:spcPct val="150000"/>
              </a:lnSpc>
              <a:buFont typeface="Wingdings" panose="05000000000000000000" pitchFamily="2" charset="2"/>
              <a:buChar char="Ø"/>
            </a:pPr>
            <a:r>
              <a:rPr lang="en-US" sz="2000" dirty="0" smtClean="0"/>
              <a:t>Find </a:t>
            </a:r>
            <a:r>
              <a:rPr lang="en-US" sz="2000" dirty="0"/>
              <a:t>top 5 locations in the US who have got certified visa for each year</a:t>
            </a:r>
            <a:r>
              <a:rPr lang="en-US" sz="2000" dirty="0" smtClean="0"/>
              <a:t>.</a:t>
            </a:r>
          </a:p>
          <a:p>
            <a:pPr marL="342900" indent="-342900">
              <a:lnSpc>
                <a:spcPct val="150000"/>
              </a:lnSpc>
              <a:buFont typeface="Wingdings" panose="05000000000000000000" pitchFamily="2" charset="2"/>
              <a:buChar char="Ø"/>
            </a:pPr>
            <a:r>
              <a:rPr lang="en-US" sz="2000" dirty="0" smtClean="0"/>
              <a:t>Which </a:t>
            </a:r>
            <a:r>
              <a:rPr lang="en-US" sz="2000" dirty="0"/>
              <a:t>industry has the most number of Data Scientist positions</a:t>
            </a:r>
            <a:r>
              <a:rPr lang="en-US" sz="2000" dirty="0" smtClean="0"/>
              <a:t>?</a:t>
            </a:r>
          </a:p>
          <a:p>
            <a:pPr marL="342900" indent="-342900">
              <a:lnSpc>
                <a:spcPct val="150000"/>
              </a:lnSpc>
              <a:buFont typeface="Wingdings" panose="05000000000000000000" pitchFamily="2" charset="2"/>
              <a:buChar char="Ø"/>
            </a:pPr>
            <a:r>
              <a:rPr lang="en-US" sz="2000" dirty="0" smtClean="0"/>
              <a:t>Which </a:t>
            </a:r>
            <a:r>
              <a:rPr lang="en-US" sz="2000" dirty="0"/>
              <a:t>top 5 employers file the most petitions each year</a:t>
            </a:r>
            <a:r>
              <a:rPr lang="en-US" sz="2000" dirty="0" smtClean="0"/>
              <a:t>?</a:t>
            </a:r>
          </a:p>
          <a:p>
            <a:pPr marL="285750" indent="-285750">
              <a:lnSpc>
                <a:spcPct val="150000"/>
              </a:lnSpc>
              <a:buFont typeface="Wingdings" panose="05000000000000000000" pitchFamily="2" charset="2"/>
              <a:buChar char="Ø"/>
            </a:pPr>
            <a:r>
              <a:rPr lang="en-US" sz="2000" dirty="0" smtClean="0"/>
              <a:t> Find </a:t>
            </a:r>
            <a:r>
              <a:rPr lang="en-US" sz="2000" dirty="0"/>
              <a:t>the most popular top 10 job positions for H1B visa applications for each year</a:t>
            </a:r>
            <a:r>
              <a:rPr lang="en-US" sz="2000" dirty="0" smtClean="0"/>
              <a:t>?</a:t>
            </a:r>
          </a:p>
        </p:txBody>
      </p:sp>
    </p:spTree>
    <p:extLst>
      <p:ext uri="{BB962C8B-B14F-4D97-AF65-F5344CB8AC3E}">
        <p14:creationId xmlns:p14="http://schemas.microsoft.com/office/powerpoint/2010/main" xmlns="" val="2498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673768"/>
            <a:ext cx="9071640" cy="5479711"/>
          </a:xfrm>
        </p:spPr>
        <p:txBody>
          <a:bodyPr/>
          <a:lstStyle/>
          <a:p>
            <a:pPr marL="342900" indent="-342900">
              <a:lnSpc>
                <a:spcPct val="150000"/>
              </a:lnSpc>
              <a:buFont typeface="Wingdings" panose="05000000000000000000" pitchFamily="2" charset="2"/>
              <a:buChar char="Ø"/>
            </a:pPr>
            <a:r>
              <a:rPr lang="en-US" sz="2000" dirty="0"/>
              <a:t>Find the percentage and the count of each case status on total applications for each year. Create a graph depicting the pattern of all the cases over the period of time.</a:t>
            </a:r>
          </a:p>
          <a:p>
            <a:pPr marL="342900" indent="-342900">
              <a:lnSpc>
                <a:spcPct val="150000"/>
              </a:lnSpc>
              <a:buFont typeface="Wingdings" panose="05000000000000000000" pitchFamily="2" charset="2"/>
              <a:buChar char="Ø"/>
            </a:pPr>
            <a:r>
              <a:rPr lang="en-US" sz="2000" dirty="0"/>
              <a:t>Create a bar graph to depict the number of applications for each </a:t>
            </a:r>
            <a:r>
              <a:rPr lang="en-US" sz="2000" dirty="0" smtClean="0"/>
              <a:t>year </a:t>
            </a:r>
          </a:p>
          <a:p>
            <a:pPr marL="342900" indent="-342900">
              <a:lnSpc>
                <a:spcPct val="150000"/>
              </a:lnSpc>
              <a:buFont typeface="Wingdings" panose="05000000000000000000" pitchFamily="2" charset="2"/>
              <a:buChar char="Ø"/>
            </a:pPr>
            <a:r>
              <a:rPr lang="en-US" sz="2000" dirty="0" smtClean="0"/>
              <a:t>Find </a:t>
            </a:r>
            <a:r>
              <a:rPr lang="en-US" sz="2000" dirty="0"/>
              <a:t>the average Prevailing Wage for each Job for each Year (take part time and    full time separate).Arrange the output in descending order.</a:t>
            </a:r>
          </a:p>
          <a:p>
            <a:pPr marL="342900" indent="-342900">
              <a:lnSpc>
                <a:spcPct val="150000"/>
              </a:lnSpc>
              <a:buFont typeface="Wingdings" panose="05000000000000000000" pitchFamily="2" charset="2"/>
              <a:buChar char="Ø"/>
            </a:pPr>
            <a:r>
              <a:rPr lang="en-US" sz="2000" dirty="0"/>
              <a:t> Which are  employers along with the number of petitions who have the success rate more than 70% in petitions and total petitions filed more than 1000?</a:t>
            </a:r>
          </a:p>
          <a:p>
            <a:pPr marL="342900" indent="-342900">
              <a:lnSpc>
                <a:spcPct val="150000"/>
              </a:lnSpc>
              <a:buFont typeface="Wingdings" panose="05000000000000000000" pitchFamily="2" charset="2"/>
              <a:buChar char="Ø"/>
            </a:pPr>
            <a:r>
              <a:rPr lang="en-US" sz="2000" dirty="0"/>
              <a:t> Which are the  job positions along with the number of petitions which have the success rate more than 70% in petitions and total petitions filed more than 1000?</a:t>
            </a:r>
          </a:p>
          <a:p>
            <a:endParaRPr lang="en-US" dirty="0"/>
          </a:p>
        </p:txBody>
      </p:sp>
    </p:spTree>
    <p:extLst>
      <p:ext uri="{BB962C8B-B14F-4D97-AF65-F5344CB8AC3E}">
        <p14:creationId xmlns:p14="http://schemas.microsoft.com/office/powerpoint/2010/main" xmlns="" val="145364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Sample codes and output.</a:t>
            </a:r>
            <a:endParaRPr lang="en-US" sz="3600" dirty="0"/>
          </a:p>
        </p:txBody>
      </p:sp>
      <p:sp>
        <p:nvSpPr>
          <p:cNvPr id="3" name="Text Placeholder 2"/>
          <p:cNvSpPr>
            <a:spLocks noGrp="1"/>
          </p:cNvSpPr>
          <p:nvPr>
            <p:ph type="body" idx="1"/>
          </p:nvPr>
        </p:nvSpPr>
        <p:spPr/>
        <p:txBody>
          <a:bodyPr/>
          <a:lstStyle/>
          <a:p>
            <a:pPr marL="285750" indent="-285750">
              <a:buFont typeface="Wingdings" panose="05000000000000000000" pitchFamily="2" charset="2"/>
              <a:buChar char="Ø"/>
            </a:pPr>
            <a:r>
              <a:rPr lang="en-US" b="1" dirty="0"/>
              <a:t>Create a bar graph to depict the number of applications for each year </a:t>
            </a:r>
          </a:p>
          <a:p>
            <a:endParaRPr lang="en-IN" dirty="0" smtClean="0"/>
          </a:p>
          <a:p>
            <a:r>
              <a:rPr lang="en-IN" dirty="0" smtClean="0"/>
              <a:t>Hive code.</a:t>
            </a:r>
          </a:p>
          <a:p>
            <a:endParaRPr lang="en-IN" dirty="0"/>
          </a:p>
          <a:p>
            <a:r>
              <a:rPr lang="en-US" b="1" dirty="0">
                <a:solidFill>
                  <a:srgbClr val="0000FF"/>
                </a:solidFill>
                <a:highlight>
                  <a:srgbClr val="FFFFFF"/>
                </a:highlight>
                <a:latin typeface="Courier New" panose="02070309020205020404" pitchFamily="49" charset="0"/>
              </a:rPr>
              <a:t>select</a:t>
            </a:r>
            <a:r>
              <a:rPr lang="en-US" dirty="0">
                <a:highlight>
                  <a:srgbClr val="FFFFFF"/>
                </a:highlight>
                <a:latin typeface="Courier New" panose="02070309020205020404" pitchFamily="49" charset="0"/>
              </a:rPr>
              <a:t> h1b</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year</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count</a:t>
            </a:r>
            <a:r>
              <a:rPr lang="en-US" b="1" dirty="0">
                <a:solidFill>
                  <a:srgbClr val="000080"/>
                </a:solidFill>
                <a:highlight>
                  <a:srgbClr val="FFFFFF"/>
                </a:highlight>
                <a:latin typeface="Courier New" panose="02070309020205020404" pitchFamily="49" charset="0"/>
              </a:rPr>
              <a:t>(</a:t>
            </a:r>
            <a:r>
              <a:rPr lang="en-US" dirty="0">
                <a:highlight>
                  <a:srgbClr val="FFFFFF"/>
                </a:highlight>
                <a:latin typeface="Courier New" panose="02070309020205020404" pitchFamily="49" charset="0"/>
              </a:rPr>
              <a:t>h1b</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year</a:t>
            </a:r>
            <a:r>
              <a:rPr lang="en-US" b="1" dirty="0">
                <a:solidFill>
                  <a:srgbClr val="000080"/>
                </a:solidFill>
                <a:highlight>
                  <a:srgbClr val="FFFFFF"/>
                </a:highlight>
                <a:latin typeface="Courier New" panose="02070309020205020404" pitchFamily="49" charset="0"/>
              </a:rPr>
              <a:t>)</a:t>
            </a:r>
            <a:r>
              <a:rPr lang="en-US" dirty="0">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as</a:t>
            </a:r>
            <a:r>
              <a:rPr lang="en-US" dirty="0">
                <a:highlight>
                  <a:srgbClr val="FFFFFF"/>
                </a:highlight>
                <a:latin typeface="Courier New" panose="02070309020205020404" pitchFamily="49" charset="0"/>
              </a:rPr>
              <a:t> no_of_applications </a:t>
            </a:r>
            <a:r>
              <a:rPr lang="en-US" b="1" dirty="0">
                <a:solidFill>
                  <a:srgbClr val="0000FF"/>
                </a:solidFill>
                <a:highlight>
                  <a:srgbClr val="FFFFFF"/>
                </a:highlight>
                <a:latin typeface="Courier New" panose="02070309020205020404" pitchFamily="49" charset="0"/>
              </a:rPr>
              <a:t>from</a:t>
            </a:r>
            <a:r>
              <a:rPr lang="en-US" dirty="0">
                <a:highlight>
                  <a:srgbClr val="FFFFFF"/>
                </a:highlight>
                <a:latin typeface="Courier New" panose="02070309020205020404" pitchFamily="49" charset="0"/>
              </a:rPr>
              <a:t> h1b </a:t>
            </a:r>
            <a:r>
              <a:rPr lang="en-US" b="1" dirty="0">
                <a:solidFill>
                  <a:srgbClr val="0000FF"/>
                </a:solidFill>
                <a:highlight>
                  <a:srgbClr val="FFFFFF"/>
                </a:highlight>
                <a:latin typeface="Courier New" panose="02070309020205020404" pitchFamily="49" charset="0"/>
              </a:rPr>
              <a:t>where</a:t>
            </a:r>
            <a:r>
              <a:rPr lang="en-US" dirty="0">
                <a:highlight>
                  <a:srgbClr val="FFFFFF"/>
                </a:highlight>
                <a:latin typeface="Courier New" panose="02070309020205020404" pitchFamily="49" charset="0"/>
              </a:rPr>
              <a:t> h1b</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year</a:t>
            </a:r>
            <a:r>
              <a:rPr lang="en-US" dirty="0">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is</a:t>
            </a:r>
            <a:r>
              <a:rPr lang="en-US" dirty="0" smtClean="0">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not</a:t>
            </a:r>
            <a:r>
              <a:rPr lang="en-US" dirty="0">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NULL</a:t>
            </a:r>
            <a:r>
              <a:rPr lang="en-US" dirty="0">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group</a:t>
            </a:r>
            <a:r>
              <a:rPr lang="en-US" dirty="0" smtClean="0">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by</a:t>
            </a:r>
            <a:r>
              <a:rPr lang="en-US" dirty="0" smtClean="0">
                <a:highlight>
                  <a:srgbClr val="FFFFFF"/>
                </a:highlight>
                <a:latin typeface="Courier New" panose="02070309020205020404" pitchFamily="49" charset="0"/>
              </a:rPr>
              <a:t> h1b</a:t>
            </a:r>
            <a:r>
              <a:rPr lang="en-US" b="1" dirty="0" smtClean="0">
                <a:solidFill>
                  <a:srgbClr val="000080"/>
                </a:solidFill>
                <a:highlight>
                  <a:srgbClr val="FFFFFF"/>
                </a:highlight>
                <a:latin typeface="Courier New" panose="02070309020205020404" pitchFamily="49" charset="0"/>
              </a:rPr>
              <a:t>.</a:t>
            </a:r>
            <a:r>
              <a:rPr lang="en-US" b="1" dirty="0" smtClean="0">
                <a:solidFill>
                  <a:srgbClr val="0000FF"/>
                </a:solidFill>
                <a:highlight>
                  <a:srgbClr val="FFFFFF"/>
                </a:highlight>
                <a:latin typeface="Courier New" panose="02070309020205020404" pitchFamily="49" charset="0"/>
              </a:rPr>
              <a:t>year</a:t>
            </a:r>
            <a:r>
              <a:rPr lang="en-US" dirty="0" smtClean="0">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order</a:t>
            </a:r>
            <a:r>
              <a:rPr lang="en-US" dirty="0">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by</a:t>
            </a:r>
            <a:r>
              <a:rPr lang="en-US" dirty="0">
                <a:highlight>
                  <a:srgbClr val="FFFFFF"/>
                </a:highlight>
                <a:latin typeface="Courier New" panose="02070309020205020404" pitchFamily="49" charset="0"/>
              </a:rPr>
              <a:t> h1b</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year</a:t>
            </a:r>
            <a:r>
              <a:rPr lang="en-US" b="1" dirty="0" smtClean="0">
                <a:solidFill>
                  <a:srgbClr val="000080"/>
                </a:solidFill>
                <a:highlight>
                  <a:srgbClr val="FFFFFF"/>
                </a:highlight>
                <a:latin typeface="Courier New" panose="02070309020205020404" pitchFamily="49" charset="0"/>
              </a:rPr>
              <a:t>;</a:t>
            </a:r>
          </a:p>
          <a:p>
            <a:endParaRPr lang="en-IN" b="1" dirty="0">
              <a:solidFill>
                <a:srgbClr val="000080"/>
              </a:solidFill>
              <a:highlight>
                <a:srgbClr val="FFFFFF"/>
              </a:highlight>
              <a:latin typeface="Courier New" panose="02070309020205020404" pitchFamily="49" charset="0"/>
            </a:endParaRPr>
          </a:p>
          <a:p>
            <a:r>
              <a:rPr lang="en-IN" b="1" dirty="0" smtClean="0">
                <a:solidFill>
                  <a:srgbClr val="000080"/>
                </a:solidFill>
                <a:highlight>
                  <a:srgbClr val="FFFFFF"/>
                </a:highlight>
                <a:latin typeface="Courier New" panose="02070309020205020404" pitchFamily="49" charset="0"/>
              </a:rPr>
              <a:t>Output: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2888408905"/>
              </p:ext>
            </p:extLst>
          </p:nvPr>
        </p:nvGraphicFramePr>
        <p:xfrm>
          <a:off x="1680103" y="4102423"/>
          <a:ext cx="6910444" cy="3068400"/>
        </p:xfrm>
        <a:graphic>
          <a:graphicData uri="http://schemas.openxmlformats.org/drawingml/2006/table">
            <a:tbl>
              <a:tblPr firstRow="1" bandRow="1">
                <a:tableStyleId>{073A0DAA-6AF3-43AB-8588-CEC1D06C72B9}</a:tableStyleId>
              </a:tblPr>
              <a:tblGrid>
                <a:gridCol w="3455222">
                  <a:extLst>
                    <a:ext uri="{9D8B030D-6E8A-4147-A177-3AD203B41FA5}">
                      <a16:colId xmlns:a16="http://schemas.microsoft.com/office/drawing/2014/main" xmlns="" val="20000"/>
                    </a:ext>
                  </a:extLst>
                </a:gridCol>
                <a:gridCol w="3455222">
                  <a:extLst>
                    <a:ext uri="{9D8B030D-6E8A-4147-A177-3AD203B41FA5}">
                      <a16:colId xmlns:a16="http://schemas.microsoft.com/office/drawing/2014/main" xmlns="" val="20001"/>
                    </a:ext>
                  </a:extLst>
                </a:gridCol>
              </a:tblGrid>
              <a:tr h="502980">
                <a:tc>
                  <a:txBody>
                    <a:bodyPr/>
                    <a:lstStyle/>
                    <a:p>
                      <a:pPr algn="l" fontAlgn="b"/>
                      <a:r>
                        <a:rPr lang="en-US" sz="2800" u="none" strike="noStrike" dirty="0">
                          <a:effectLst/>
                        </a:rPr>
                        <a:t>h1b.year</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u="none" strike="noStrike" dirty="0">
                          <a:effectLst/>
                        </a:rPr>
                        <a:t>no_of_applications</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427570">
                <a:tc>
                  <a:txBody>
                    <a:bodyPr/>
                    <a:lstStyle/>
                    <a:p>
                      <a:pPr algn="ctr" fontAlgn="b"/>
                      <a:r>
                        <a:rPr lang="en-US" sz="1100" u="none" strike="noStrike" dirty="0">
                          <a:effectLst/>
                        </a:rPr>
                        <a:t>2011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358767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427570">
                <a:tc>
                  <a:txBody>
                    <a:bodyPr/>
                    <a:lstStyle/>
                    <a:p>
                      <a:pPr algn="ctr" fontAlgn="b"/>
                      <a:r>
                        <a:rPr lang="en-US" sz="1100" u="none" strike="noStrike" dirty="0">
                          <a:effectLst/>
                        </a:rPr>
                        <a:t>2012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415605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427570">
                <a:tc>
                  <a:txBody>
                    <a:bodyPr/>
                    <a:lstStyle/>
                    <a:p>
                      <a:pPr algn="ctr" fontAlgn="b"/>
                      <a:r>
                        <a:rPr lang="en-US" sz="1100" u="none" strike="noStrike">
                          <a:effectLst/>
                        </a:rPr>
                        <a:t>2013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442110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427570">
                <a:tc>
                  <a:txBody>
                    <a:bodyPr/>
                    <a:lstStyle/>
                    <a:p>
                      <a:pPr algn="ct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519426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427570">
                <a:tc>
                  <a:txBody>
                    <a:bodyPr/>
                    <a:lstStyle/>
                    <a:p>
                      <a:pPr algn="ctr"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618727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427570">
                <a:tc>
                  <a:txBody>
                    <a:bodyPr/>
                    <a:lstStyle/>
                    <a:p>
                      <a:pPr algn="ct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647803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91151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0775" y="1265788"/>
            <a:ext cx="8458089" cy="5074853"/>
          </a:xfrm>
          <a:prstGeom prst="rect">
            <a:avLst/>
          </a:prstGeom>
        </p:spPr>
      </p:pic>
    </p:spTree>
    <p:extLst>
      <p:ext uri="{BB962C8B-B14F-4D97-AF65-F5344CB8AC3E}">
        <p14:creationId xmlns:p14="http://schemas.microsoft.com/office/powerpoint/2010/main" xmlns="" val="350147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336883"/>
            <a:ext cx="9071640" cy="6833937"/>
          </a:xfrm>
        </p:spPr>
        <p:txBody>
          <a:bodyPr/>
          <a:lstStyle/>
          <a:p>
            <a:pPr marL="342900" lvl="0" indent="-342900">
              <a:lnSpc>
                <a:spcPct val="150000"/>
              </a:lnSpc>
              <a:buFont typeface="Wingdings" panose="05000000000000000000" pitchFamily="2" charset="2"/>
              <a:buChar char="Ø"/>
            </a:pPr>
            <a:r>
              <a:rPr lang="en-US" sz="2000" dirty="0"/>
              <a:t>Find the percentage and the count of each case status on total applications for each year. Create a graph depicting the pattern of all the cases over the period of time</a:t>
            </a:r>
            <a:r>
              <a:rPr lang="en-US" sz="2000" dirty="0" smtClean="0"/>
              <a:t>.</a:t>
            </a:r>
          </a:p>
          <a:p>
            <a:pPr marL="342900" lvl="0" indent="-342900">
              <a:lnSpc>
                <a:spcPct val="150000"/>
              </a:lnSpc>
              <a:buFont typeface="Wingdings" panose="05000000000000000000" pitchFamily="2" charset="2"/>
              <a:buChar char="Ø"/>
            </a:pPr>
            <a:endParaRPr lang="en-IN" sz="2000" dirty="0"/>
          </a:p>
          <a:p>
            <a:pPr lvl="0">
              <a:lnSpc>
                <a:spcPct val="150000"/>
              </a:lnSpc>
            </a:pPr>
            <a:r>
              <a:rPr lang="en-IN" sz="2000" dirty="0" smtClean="0"/>
              <a:t>Hive Code.</a:t>
            </a:r>
            <a:endParaRPr lang="en-US" sz="2000" dirty="0"/>
          </a:p>
          <a:p>
            <a:pPr>
              <a:lnSpc>
                <a:spcPct val="150000"/>
              </a:lnSpc>
            </a:pPr>
            <a:r>
              <a:rPr lang="en-US" b="1" noProof="1" smtClean="0">
                <a:solidFill>
                  <a:srgbClr val="0000FF"/>
                </a:solidFill>
                <a:highlight>
                  <a:srgbClr val="FFFFFF"/>
                </a:highlight>
                <a:latin typeface="Courier New" panose="02070309020205020404" pitchFamily="49" charset="0"/>
              </a:rPr>
              <a:t>create</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table</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if</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not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exists</a:t>
            </a:r>
            <a:r>
              <a:rPr lang="en-US" noProof="1" smtClean="0">
                <a:highlight>
                  <a:srgbClr val="FFFFFF"/>
                </a:highlight>
                <a:latin typeface="Courier New" panose="02070309020205020404" pitchFamily="49" charset="0"/>
              </a:rPr>
              <a:t> total</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total </a:t>
            </a:r>
            <a:r>
              <a:rPr lang="en-US" b="1" noProof="1" smtClean="0">
                <a:solidFill>
                  <a:srgbClr val="0000FF"/>
                </a:solidFill>
                <a:highlight>
                  <a:srgbClr val="FFFFFF"/>
                </a:highlight>
                <a:latin typeface="Courier New" panose="02070309020205020404" pitchFamily="49" charset="0"/>
              </a:rPr>
              <a:t>int</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noProof="1" smtClean="0">
                <a:highlight>
                  <a:srgbClr val="FFFFFF"/>
                </a:highlight>
                <a:latin typeface="Courier New" panose="02070309020205020404" pitchFamily="49" charset="0"/>
              </a:rPr>
              <a:t> string</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pPr>
              <a:lnSpc>
                <a:spcPct val="150000"/>
              </a:lnSpc>
            </a:pPr>
            <a:r>
              <a:rPr lang="en-US" b="1" noProof="1" smtClean="0">
                <a:solidFill>
                  <a:srgbClr val="0000FF"/>
                </a:solidFill>
                <a:highlight>
                  <a:srgbClr val="FFFFFF"/>
                </a:highlight>
                <a:latin typeface="Courier New" panose="02070309020205020404" pitchFamily="49" charset="0"/>
              </a:rPr>
              <a:t>row</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format</a:t>
            </a:r>
            <a:r>
              <a:rPr lang="en-US" noProof="1" smtClean="0">
                <a:highlight>
                  <a:srgbClr val="FFFFFF"/>
                </a:highlight>
                <a:latin typeface="Courier New" panose="02070309020205020404" pitchFamily="49" charset="0"/>
              </a:rPr>
              <a:t> delimited fields terminated </a:t>
            </a:r>
            <a:r>
              <a:rPr lang="en-US" b="1" noProof="1" smtClean="0">
                <a:solidFill>
                  <a:srgbClr val="0000FF"/>
                </a:solidFill>
                <a:highlight>
                  <a:srgbClr val="FFFFFF"/>
                </a:highlight>
                <a:latin typeface="Courier New" panose="02070309020205020404" pitchFamily="49" charset="0"/>
              </a:rPr>
              <a:t>by</a:t>
            </a:r>
            <a:r>
              <a:rPr lang="en-US" noProof="1" smtClean="0">
                <a:highlight>
                  <a:srgbClr val="FFFFFF"/>
                </a:highlight>
                <a:latin typeface="Courier New" panose="02070309020205020404" pitchFamily="49" charset="0"/>
              </a:rPr>
              <a:t> </a:t>
            </a:r>
            <a:r>
              <a:rPr lang="en-US" noProof="1" smtClean="0">
                <a:solidFill>
                  <a:srgbClr val="808080"/>
                </a:solidFill>
                <a:highlight>
                  <a:srgbClr val="FFFFFF"/>
                </a:highlight>
                <a:latin typeface="Courier New" panose="02070309020205020404" pitchFamily="49" charset="0"/>
              </a:rPr>
              <a:t>','</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pPr>
              <a:lnSpc>
                <a:spcPct val="150000"/>
              </a:lnSpc>
            </a:pPr>
            <a:r>
              <a:rPr lang="en-US" b="1" noProof="1" smtClean="0">
                <a:solidFill>
                  <a:srgbClr val="0000FF"/>
                </a:solidFill>
                <a:highlight>
                  <a:srgbClr val="FFFFFF"/>
                </a:highlight>
                <a:latin typeface="Courier New" panose="02070309020205020404" pitchFamily="49" charset="0"/>
              </a:rPr>
              <a:t>insert</a:t>
            </a:r>
            <a:r>
              <a:rPr lang="en-US" noProof="1" smtClean="0">
                <a:highlight>
                  <a:srgbClr val="FFFFFF"/>
                </a:highlight>
                <a:latin typeface="Courier New" panose="02070309020205020404" pitchFamily="49" charset="0"/>
              </a:rPr>
              <a:t> overwrite </a:t>
            </a:r>
            <a:r>
              <a:rPr lang="en-US" b="1" noProof="1" smtClean="0">
                <a:solidFill>
                  <a:srgbClr val="0000FF"/>
                </a:solidFill>
                <a:highlight>
                  <a:srgbClr val="FFFFFF"/>
                </a:highlight>
                <a:latin typeface="Courier New" panose="02070309020205020404" pitchFamily="49" charset="0"/>
              </a:rPr>
              <a:t>table</a:t>
            </a:r>
            <a:r>
              <a:rPr lang="en-US" noProof="1" smtClean="0">
                <a:highlight>
                  <a:srgbClr val="FFFFFF"/>
                </a:highlight>
                <a:latin typeface="Courier New" panose="02070309020205020404" pitchFamily="49" charset="0"/>
              </a:rPr>
              <a:t> total </a:t>
            </a:r>
            <a:r>
              <a:rPr lang="en-US" b="1" noProof="1" smtClean="0">
                <a:solidFill>
                  <a:srgbClr val="0000FF"/>
                </a:solidFill>
                <a:highlight>
                  <a:srgbClr val="FFFFFF"/>
                </a:highlight>
                <a:latin typeface="Courier New" panose="02070309020205020404" pitchFamily="49" charset="0"/>
              </a:rPr>
              <a:t>select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count</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from</a:t>
            </a:r>
            <a:r>
              <a:rPr lang="en-US" noProof="1" smtClean="0">
                <a:highlight>
                  <a:srgbClr val="FFFFFF"/>
                </a:highlight>
                <a:latin typeface="Courier New" panose="02070309020205020404" pitchFamily="49" charset="0"/>
              </a:rPr>
              <a:t> h1b </a:t>
            </a:r>
            <a:r>
              <a:rPr lang="en-US" b="1" noProof="1" smtClean="0">
                <a:solidFill>
                  <a:srgbClr val="0000FF"/>
                </a:solidFill>
                <a:highlight>
                  <a:srgbClr val="FFFFFF"/>
                </a:highlight>
                <a:latin typeface="Courier New" panose="02070309020205020404" pitchFamily="49" charset="0"/>
              </a:rPr>
              <a:t>where</a:t>
            </a:r>
            <a:r>
              <a:rPr lang="en-US" noProof="1" smtClean="0">
                <a:highlight>
                  <a:srgbClr val="FFFFFF"/>
                </a:highlight>
                <a:latin typeface="Courier New" panose="02070309020205020404" pitchFamily="49" charset="0"/>
              </a:rPr>
              <a:t> h1b</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case_status </a:t>
            </a:r>
            <a:r>
              <a:rPr lang="en-US" b="1" noProof="1" smtClean="0">
                <a:solidFill>
                  <a:srgbClr val="0000FF"/>
                </a:solidFill>
                <a:highlight>
                  <a:srgbClr val="FFFFFF"/>
                </a:highlight>
                <a:latin typeface="Courier New" panose="02070309020205020404" pitchFamily="49" charset="0"/>
              </a:rPr>
              <a:t>is</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not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NULL</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group</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by</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p>
          <a:p>
            <a:pPr>
              <a:lnSpc>
                <a:spcPct val="150000"/>
              </a:lnSpc>
            </a:pPr>
            <a:endParaRPr lang="en-US" noProof="1" smtClean="0">
              <a:highlight>
                <a:srgbClr val="FFFFFF"/>
              </a:highlight>
              <a:latin typeface="Courier New" panose="02070309020205020404" pitchFamily="49" charset="0"/>
            </a:endParaRPr>
          </a:p>
          <a:p>
            <a:pPr>
              <a:lnSpc>
                <a:spcPct val="150000"/>
              </a:lnSpc>
            </a:pPr>
            <a:r>
              <a:rPr lang="en-US" b="1" noProof="1" smtClean="0">
                <a:solidFill>
                  <a:srgbClr val="0000FF"/>
                </a:solidFill>
                <a:highlight>
                  <a:srgbClr val="FFFFFF"/>
                </a:highlight>
                <a:latin typeface="Courier New" panose="02070309020205020404" pitchFamily="49" charset="0"/>
              </a:rPr>
              <a:t>select</a:t>
            </a:r>
            <a:r>
              <a:rPr lang="en-US" noProof="1" smtClean="0">
                <a:highlight>
                  <a:srgbClr val="FFFFFF"/>
                </a:highlight>
                <a:latin typeface="Courier New" panose="02070309020205020404" pitchFamily="49" charset="0"/>
              </a:rPr>
              <a:t> a</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case_status</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count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as</a:t>
            </a:r>
            <a:r>
              <a:rPr lang="en-US" noProof="1" smtClean="0">
                <a:highlight>
                  <a:srgbClr val="FFFFFF"/>
                </a:highlight>
                <a:latin typeface="Courier New" panose="02070309020205020404" pitchFamily="49" charset="0"/>
              </a:rPr>
              <a:t> case_total</a:t>
            </a:r>
            <a:r>
              <a:rPr lang="en-US" b="1" noProof="1" smtClean="0">
                <a:solidFill>
                  <a:srgbClr val="000080"/>
                </a:solidFill>
                <a:highlight>
                  <a:srgbClr val="FFFFFF"/>
                </a:highlight>
                <a:latin typeface="Courier New" panose="02070309020205020404" pitchFamily="49" charset="0"/>
              </a:rPr>
              <a:t>, </a:t>
            </a:r>
            <a:r>
              <a:rPr lang="en-US" noProof="1" smtClean="0">
                <a:highlight>
                  <a:srgbClr val="FFFFFF"/>
                </a:highlight>
                <a:latin typeface="Courier New" panose="02070309020205020404" pitchFamily="49" charset="0"/>
              </a:rPr>
              <a:t>a</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ROUND</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count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b</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total</a:t>
            </a:r>
            <a:r>
              <a:rPr lang="en-US" b="1" noProof="1" smtClean="0">
                <a:solidFill>
                  <a:srgbClr val="000080"/>
                </a:solidFill>
                <a:highlight>
                  <a:srgbClr val="FFFFFF"/>
                </a:highlight>
                <a:latin typeface="Courier New" panose="02070309020205020404" pitchFamily="49" charset="0"/>
              </a:rPr>
              <a:t>)*</a:t>
            </a:r>
            <a:r>
              <a:rPr lang="en-US" noProof="1" smtClean="0">
                <a:solidFill>
                  <a:srgbClr val="FF8000"/>
                </a:solidFill>
                <a:highlight>
                  <a:srgbClr val="FFFFFF"/>
                </a:highlight>
                <a:latin typeface="Courier New" panose="02070309020205020404" pitchFamily="49" charset="0"/>
              </a:rPr>
              <a:t>100</a:t>
            </a:r>
            <a:r>
              <a:rPr lang="en-US" b="1" noProof="1" smtClean="0">
                <a:solidFill>
                  <a:srgbClr val="000080"/>
                </a:solidFill>
                <a:highlight>
                  <a:srgbClr val="FFFFFF"/>
                </a:highlight>
                <a:latin typeface="Courier New" panose="02070309020205020404" pitchFamily="49" charset="0"/>
              </a:rPr>
              <a:t>,</a:t>
            </a:r>
            <a:r>
              <a:rPr lang="en-US" noProof="1" smtClean="0">
                <a:solidFill>
                  <a:srgbClr val="FF8000"/>
                </a:solidFill>
                <a:highlight>
                  <a:srgbClr val="FFFFFF"/>
                </a:highlight>
                <a:latin typeface="Courier New" panose="02070309020205020404" pitchFamily="49" charset="0"/>
              </a:rPr>
              <a:t>2</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as</a:t>
            </a:r>
            <a:r>
              <a:rPr lang="en-US" noProof="1" smtClean="0">
                <a:highlight>
                  <a:srgbClr val="FFFFFF"/>
                </a:highlight>
                <a:latin typeface="Courier New" panose="02070309020205020404" pitchFamily="49" charset="0"/>
              </a:rPr>
              <a:t> perOfCase_status </a:t>
            </a:r>
            <a:r>
              <a:rPr lang="en-US" b="1" noProof="1" smtClean="0">
                <a:solidFill>
                  <a:srgbClr val="0000FF"/>
                </a:solidFill>
                <a:highlight>
                  <a:srgbClr val="FFFFFF"/>
                </a:highlight>
                <a:latin typeface="Courier New" panose="02070309020205020404" pitchFamily="49" charset="0"/>
              </a:rPr>
              <a:t>from</a:t>
            </a:r>
            <a:r>
              <a:rPr lang="en-US" noProof="1" smtClean="0">
                <a:highlight>
                  <a:srgbClr val="FFFFFF"/>
                </a:highlight>
                <a:latin typeface="Courier New" panose="02070309020205020404" pitchFamily="49" charset="0"/>
              </a:rPr>
              <a:t> h1b a </a:t>
            </a:r>
            <a:r>
              <a:rPr lang="en-US" b="1" noProof="1" smtClean="0">
                <a:solidFill>
                  <a:srgbClr val="0000FF"/>
                </a:solidFill>
                <a:highlight>
                  <a:srgbClr val="FFFFFF"/>
                </a:highlight>
                <a:latin typeface="Courier New" panose="02070309020205020404" pitchFamily="49" charset="0"/>
              </a:rPr>
              <a:t>left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outer</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join</a:t>
            </a:r>
            <a:r>
              <a:rPr lang="en-US" noProof="1" smtClean="0">
                <a:highlight>
                  <a:srgbClr val="FFFFFF"/>
                </a:highlight>
                <a:latin typeface="Courier New" panose="02070309020205020404" pitchFamily="49" charset="0"/>
              </a:rPr>
              <a:t> total b </a:t>
            </a:r>
            <a:r>
              <a:rPr lang="en-US" b="1" noProof="1" smtClean="0">
                <a:solidFill>
                  <a:srgbClr val="0000FF"/>
                </a:solidFill>
                <a:highlight>
                  <a:srgbClr val="FFFFFF"/>
                </a:highlight>
                <a:latin typeface="Courier New" panose="02070309020205020404" pitchFamily="49" charset="0"/>
              </a:rPr>
              <a:t>on</a:t>
            </a:r>
            <a:r>
              <a:rPr lang="en-US" noProof="1" smtClean="0">
                <a:highlight>
                  <a:srgbClr val="FFFFFF"/>
                </a:highlight>
                <a:latin typeface="Courier New" panose="02070309020205020404" pitchFamily="49" charset="0"/>
              </a:rPr>
              <a:t> </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a</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b</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where</a:t>
            </a:r>
            <a:r>
              <a:rPr lang="en-US" noProof="1" smtClean="0">
                <a:highlight>
                  <a:srgbClr val="FFFFFF"/>
                </a:highlight>
                <a:latin typeface="Courier New" panose="02070309020205020404" pitchFamily="49" charset="0"/>
              </a:rPr>
              <a:t> a</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is</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not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NULL</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group</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by</a:t>
            </a:r>
            <a:r>
              <a:rPr lang="en-US" noProof="1" smtClean="0">
                <a:highlight>
                  <a:srgbClr val="FFFFFF"/>
                </a:highlight>
                <a:latin typeface="Courier New" panose="02070309020205020404" pitchFamily="49" charset="0"/>
              </a:rPr>
              <a:t> a</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case_status</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b</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total</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a</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order</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by</a:t>
            </a:r>
            <a:r>
              <a:rPr lang="en-US" noProof="1" smtClean="0">
                <a:highlight>
                  <a:srgbClr val="FFFFFF"/>
                </a:highlight>
                <a:latin typeface="Courier New" panose="02070309020205020404" pitchFamily="49" charset="0"/>
              </a:rPr>
              <a:t> a</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endParaRPr lang="en-US" noProof="1"/>
          </a:p>
        </p:txBody>
      </p:sp>
    </p:spTree>
    <p:extLst>
      <p:ext uri="{BB962C8B-B14F-4D97-AF65-F5344CB8AC3E}">
        <p14:creationId xmlns:p14="http://schemas.microsoft.com/office/powerpoint/2010/main" xmlns="" val="222734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192505"/>
            <a:ext cx="9071640" cy="5960975"/>
          </a:xfrm>
        </p:spPr>
        <p:txBody>
          <a:bodyPr/>
          <a:lstStyle/>
          <a:p>
            <a:r>
              <a:rPr lang="en-IN" dirty="0" smtClean="0"/>
              <a:t>Output: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3170705940"/>
              </p:ext>
            </p:extLst>
          </p:nvPr>
        </p:nvGraphicFramePr>
        <p:xfrm>
          <a:off x="1705434" y="574923"/>
          <a:ext cx="6343692" cy="2493127"/>
        </p:xfrm>
        <a:graphic>
          <a:graphicData uri="http://schemas.openxmlformats.org/drawingml/2006/table">
            <a:tbl>
              <a:tblPr>
                <a:tableStyleId>{D7AC3CCA-C797-4891-BE02-D94E43425B78}</a:tableStyleId>
              </a:tblPr>
              <a:tblGrid>
                <a:gridCol w="1254334">
                  <a:extLst>
                    <a:ext uri="{9D8B030D-6E8A-4147-A177-3AD203B41FA5}">
                      <a16:colId xmlns:a16="http://schemas.microsoft.com/office/drawing/2014/main" xmlns="" val="20000"/>
                    </a:ext>
                  </a:extLst>
                </a:gridCol>
                <a:gridCol w="1239253">
                  <a:extLst>
                    <a:ext uri="{9D8B030D-6E8A-4147-A177-3AD203B41FA5}">
                      <a16:colId xmlns:a16="http://schemas.microsoft.com/office/drawing/2014/main" xmlns="" val="20001"/>
                    </a:ext>
                  </a:extLst>
                </a:gridCol>
                <a:gridCol w="1876926">
                  <a:extLst>
                    <a:ext uri="{9D8B030D-6E8A-4147-A177-3AD203B41FA5}">
                      <a16:colId xmlns:a16="http://schemas.microsoft.com/office/drawing/2014/main" xmlns="" val="20002"/>
                    </a:ext>
                  </a:extLst>
                </a:gridCol>
                <a:gridCol w="969246">
                  <a:extLst>
                    <a:ext uri="{9D8B030D-6E8A-4147-A177-3AD203B41FA5}">
                      <a16:colId xmlns:a16="http://schemas.microsoft.com/office/drawing/2014/main" xmlns="" val="20003"/>
                    </a:ext>
                  </a:extLst>
                </a:gridCol>
                <a:gridCol w="1003933">
                  <a:extLst>
                    <a:ext uri="{9D8B030D-6E8A-4147-A177-3AD203B41FA5}">
                      <a16:colId xmlns:a16="http://schemas.microsoft.com/office/drawing/2014/main" xmlns="" val="20004"/>
                    </a:ext>
                  </a:extLst>
                </a:gridCol>
              </a:tblGrid>
              <a:tr h="356161">
                <a:tc>
                  <a:txBody>
                    <a:bodyPr/>
                    <a:lstStyle/>
                    <a:p>
                      <a:pPr algn="l" fontAlgn="b"/>
                      <a:r>
                        <a:rPr lang="en-US" sz="1100" u="none" strike="noStrike" dirty="0">
                          <a:effectLst/>
                        </a:rPr>
                        <a:t>Row Labels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CERTIFIED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CERTIFIED-WITHDRAWN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DENIED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WITHDRAWN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0"/>
                  </a:ext>
                </a:extLst>
              </a:tr>
              <a:tr h="356161">
                <a:tc>
                  <a:txBody>
                    <a:bodyPr/>
                    <a:lstStyle/>
                    <a:p>
                      <a:pPr algn="l" fontAlgn="b"/>
                      <a:r>
                        <a:rPr lang="en-US" sz="1100" u="none" strike="noStrike">
                          <a:effectLst/>
                        </a:rPr>
                        <a:t>2011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85.83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1"/>
                  </a:ext>
                </a:extLst>
              </a:tr>
              <a:tr h="356161">
                <a:tc>
                  <a:txBody>
                    <a:bodyPr/>
                    <a:lstStyle/>
                    <a:p>
                      <a:pPr algn="l" fontAlgn="b"/>
                      <a:r>
                        <a:rPr lang="en-US" sz="1100" u="none" strike="noStrike" dirty="0">
                          <a:effectLst/>
                        </a:rPr>
                        <a:t>2012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2"/>
                  </a:ext>
                </a:extLst>
              </a:tr>
              <a:tr h="356161">
                <a:tc>
                  <a:txBody>
                    <a:bodyPr/>
                    <a:lstStyle/>
                    <a:p>
                      <a:pPr algn="l" fontAlgn="b"/>
                      <a:r>
                        <a:rPr lang="en-US" sz="1100" u="none" strike="noStrike" dirty="0">
                          <a:effectLst/>
                        </a:rPr>
                        <a:t>2013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2.62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3"/>
                  </a:ext>
                </a:extLst>
              </a:tr>
              <a:tr h="356161">
                <a:tc>
                  <a:txBody>
                    <a:bodyPr/>
                    <a:lstStyle/>
                    <a:p>
                      <a:pPr algn="l"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4"/>
                  </a:ext>
                </a:extLst>
              </a:tr>
              <a:tr h="356161">
                <a:tc>
                  <a:txBody>
                    <a:bodyPr/>
                    <a:lstStyle/>
                    <a:p>
                      <a:pPr algn="l"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5"/>
                  </a:ext>
                </a:extLst>
              </a:tr>
              <a:tr h="356161">
                <a:tc>
                  <a:txBody>
                    <a:bodyPr/>
                    <a:lstStyle/>
                    <a:p>
                      <a:pPr algn="l"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3.38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0006"/>
                  </a:ext>
                </a:extLst>
              </a:tr>
            </a:tbl>
          </a:graphicData>
        </a:graphic>
      </p:graphicFrame>
      <p:pic>
        <p:nvPicPr>
          <p:cNvPr id="5" name="Picture 4" descr="h1b6graph.jpeg"/>
          <p:cNvPicPr>
            <a:picLocks noChangeAspect="1"/>
          </p:cNvPicPr>
          <p:nvPr/>
        </p:nvPicPr>
        <p:blipFill>
          <a:blip r:embed="rId2"/>
          <a:stretch>
            <a:fillRect/>
          </a:stretch>
        </p:blipFill>
        <p:spPr>
          <a:xfrm>
            <a:off x="1565592" y="3230879"/>
            <a:ext cx="6862128" cy="4191635"/>
          </a:xfrm>
          <a:prstGeom prst="rect">
            <a:avLst/>
          </a:prstGeom>
        </p:spPr>
      </p:pic>
    </p:spTree>
    <p:extLst>
      <p:ext uri="{BB962C8B-B14F-4D97-AF65-F5344CB8AC3E}">
        <p14:creationId xmlns:p14="http://schemas.microsoft.com/office/powerpoint/2010/main" xmlns="" val="41704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i="0" u="none" strike="noStrike" cap="none">
                <a:solidFill>
                  <a:srgbClr val="000000"/>
                </a:solidFill>
                <a:latin typeface="Arial"/>
                <a:ea typeface="Arial"/>
                <a:cs typeface="Arial"/>
                <a:sym typeface="Arial"/>
              </a:rPr>
              <a:t>BIG DATA</a:t>
            </a:r>
          </a:p>
        </p:txBody>
      </p:sp>
      <p:sp>
        <p:nvSpPr>
          <p:cNvPr id="67" name="Shape 67"/>
          <p:cNvSpPr txBox="1"/>
          <p:nvPr/>
        </p:nvSpPr>
        <p:spPr>
          <a:xfrm>
            <a:off x="504000" y="1769040"/>
            <a:ext cx="9071640" cy="5149118"/>
          </a:xfrm>
          <a:prstGeom prst="rect">
            <a:avLst/>
          </a:prstGeom>
          <a:noFill/>
          <a:ln>
            <a:noFill/>
          </a:ln>
        </p:spPr>
        <p:txBody>
          <a:bodyPr lIns="0" tIns="0" rIns="0" bIns="0" anchor="ctr" anchorCtr="0">
            <a:noAutofit/>
          </a:bodyPr>
          <a:lstStyle/>
          <a:p>
            <a:pPr marL="457200" marR="0" lvl="0" indent="-457200" algn="l" rtl="0">
              <a:lnSpc>
                <a:spcPct val="150000"/>
              </a:lnSpc>
              <a:spcBef>
                <a:spcPts val="0"/>
              </a:spcBef>
              <a:buClr>
                <a:srgbClr val="000000"/>
              </a:buClr>
              <a:buSzPct val="45000"/>
              <a:buFont typeface="Wingdings" panose="05000000000000000000" pitchFamily="2" charset="2"/>
              <a:buChar char="v"/>
            </a:pPr>
            <a:r>
              <a:rPr lang="en-IN" sz="2200" b="0" i="0" u="none" strike="noStrike" cap="none" dirty="0">
                <a:solidFill>
                  <a:srgbClr val="000000"/>
                </a:solidFill>
                <a:latin typeface="Arial"/>
                <a:ea typeface="Arial"/>
                <a:cs typeface="Arial"/>
                <a:sym typeface="Arial"/>
              </a:rPr>
              <a:t>Extremely large data sets that may be analysed computationally to reveal patterns, trends, and associations, especially relating to human behaviour and interactions.</a:t>
            </a:r>
          </a:p>
          <a:p>
            <a:pPr marL="457200" marR="0" lvl="0" indent="-457200" algn="l" rtl="0">
              <a:lnSpc>
                <a:spcPct val="150000"/>
              </a:lnSpc>
              <a:spcBef>
                <a:spcPts val="0"/>
              </a:spcBef>
              <a:buClr>
                <a:srgbClr val="000000"/>
              </a:buClr>
              <a:buSzPct val="45000"/>
              <a:buFont typeface="Wingdings" panose="05000000000000000000" pitchFamily="2" charset="2"/>
              <a:buChar char="v"/>
            </a:pPr>
            <a:r>
              <a:rPr lang="en-IN" sz="2200" b="0" i="0" u="none" strike="noStrike" cap="none" dirty="0">
                <a:solidFill>
                  <a:srgbClr val="000000"/>
                </a:solidFill>
                <a:latin typeface="Arial"/>
                <a:ea typeface="Arial"/>
                <a:cs typeface="Arial"/>
                <a:sym typeface="Arial"/>
              </a:rPr>
              <a:t>Big data analytics is used to handle huge volumes to data with varying formats and  complexity from  structured data, semi-structured data, weblogs, device  data and unstructured  format.</a:t>
            </a:r>
          </a:p>
          <a:p>
            <a:pPr marL="457200" marR="0" lvl="0" indent="-457200" algn="l" rtl="0">
              <a:lnSpc>
                <a:spcPct val="150000"/>
              </a:lnSpc>
              <a:spcBef>
                <a:spcPts val="0"/>
              </a:spcBef>
              <a:buClr>
                <a:srgbClr val="000000"/>
              </a:buClr>
              <a:buSzPct val="45000"/>
              <a:buFont typeface="Wingdings" panose="05000000000000000000" pitchFamily="2" charset="2"/>
              <a:buChar char="v"/>
            </a:pPr>
            <a:r>
              <a:rPr lang="en-IN" sz="2200" b="0" i="0" u="none" strike="noStrike" cap="none" dirty="0">
                <a:solidFill>
                  <a:srgbClr val="000000"/>
                </a:solidFill>
                <a:latin typeface="Arial"/>
                <a:ea typeface="Arial"/>
                <a:cs typeface="Arial"/>
                <a:sym typeface="Arial"/>
              </a:rPr>
              <a:t> To develop complex analytical models like Market Basket Analysis, pricing and  fraud detection</a:t>
            </a:r>
            <a:r>
              <a:rPr lang="en-IN" sz="2200" b="0" i="0" u="none" strike="noStrike" cap="none" dirty="0" smtClean="0">
                <a:solidFill>
                  <a:srgbClr val="000000"/>
                </a:solidFill>
                <a:latin typeface="Arial"/>
                <a:ea typeface="Arial"/>
                <a:cs typeface="Arial"/>
                <a:sym typeface="Arial"/>
              </a:rPr>
              <a:t>.</a:t>
            </a:r>
          </a:p>
          <a:p>
            <a:pPr marL="457200" marR="0" lvl="0" indent="-457200" algn="l" rtl="0">
              <a:lnSpc>
                <a:spcPct val="150000"/>
              </a:lnSpc>
              <a:spcBef>
                <a:spcPts val="0"/>
              </a:spcBef>
              <a:buClr>
                <a:srgbClr val="000000"/>
              </a:buClr>
              <a:buSzPct val="45000"/>
              <a:buFont typeface="Wingdings" panose="05000000000000000000" pitchFamily="2" charset="2"/>
              <a:buChar char="v"/>
            </a:pPr>
            <a:r>
              <a:rPr lang="en-IN" sz="2200" b="0" i="0" u="none" strike="noStrike" cap="none" dirty="0" smtClean="0">
                <a:solidFill>
                  <a:srgbClr val="000000"/>
                </a:solidFill>
                <a:latin typeface="Arial"/>
                <a:ea typeface="Arial"/>
                <a:cs typeface="Arial"/>
                <a:sym typeface="Arial"/>
              </a:rPr>
              <a:t>It is often described using 5 vs.</a:t>
            </a:r>
            <a:endParaRPr lang="en-IN" sz="2200" b="0" i="0" u="none" strike="noStrike" cap="none" dirty="0">
              <a:solidFill>
                <a:srgbClr val="000000"/>
              </a:solidFill>
              <a:latin typeface="Arial"/>
              <a:ea typeface="Arial"/>
              <a:cs typeface="Arial"/>
              <a:sym typeface="Arial"/>
            </a:endParaRPr>
          </a:p>
          <a:p>
            <a:pPr marR="0" lvl="0" algn="l" rtl="0">
              <a:spcBef>
                <a:spcPts val="0"/>
              </a:spcBef>
              <a:buClr>
                <a:srgbClr val="000000"/>
              </a:buClr>
              <a:buSzPct val="45000"/>
            </a:pPr>
            <a:endParaRPr lang="en-IN" sz="22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252663"/>
            <a:ext cx="9071640" cy="7110663"/>
          </a:xfrm>
        </p:spPr>
        <p:txBody>
          <a:bodyPr/>
          <a:lstStyle/>
          <a:p>
            <a:pPr marL="342900" lvl="0" indent="-342900">
              <a:lnSpc>
                <a:spcPct val="150000"/>
              </a:lnSpc>
              <a:buFont typeface="Wingdings" panose="05000000000000000000" pitchFamily="2" charset="2"/>
              <a:buChar char="Ø"/>
            </a:pPr>
            <a:r>
              <a:rPr lang="en-US" sz="2000" dirty="0"/>
              <a:t>Is the number of petitions with Data Engineer job title increasing over time?</a:t>
            </a:r>
          </a:p>
          <a:p>
            <a:endParaRPr lang="en-IN" dirty="0"/>
          </a:p>
          <a:p>
            <a:r>
              <a:rPr lang="en-IN" dirty="0" smtClean="0"/>
              <a:t>MapReduce Code.</a:t>
            </a:r>
            <a:endParaRPr lang="en-IN" dirty="0"/>
          </a:p>
          <a:p>
            <a:r>
              <a:rPr lang="en-IN" dirty="0" smtClean="0"/>
              <a:t>//Mapper Class</a:t>
            </a:r>
          </a:p>
          <a:p>
            <a:endParaRPr lang="en-IN" dirty="0"/>
          </a:p>
          <a:p>
            <a:r>
              <a:rPr lang="en-US" b="1" noProof="1" smtClean="0">
                <a:solidFill>
                  <a:srgbClr val="0000FF"/>
                </a:solidFill>
                <a:highlight>
                  <a:srgbClr val="FFFFFF"/>
                </a:highlight>
                <a:latin typeface="Courier New" panose="02070309020205020404" pitchFamily="49" charset="0"/>
              </a:rPr>
              <a:t>import</a:t>
            </a:r>
            <a:r>
              <a:rPr lang="en-US" noProof="1" smtClean="0">
                <a:highlight>
                  <a:srgbClr val="FFFFFF"/>
                </a:highlight>
                <a:latin typeface="Courier New" panose="02070309020205020404" pitchFamily="49" charset="0"/>
              </a:rPr>
              <a:t> java</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io</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IOException</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b="1" noProof="1" smtClean="0">
                <a:solidFill>
                  <a:srgbClr val="0000FF"/>
                </a:solidFill>
                <a:highlight>
                  <a:srgbClr val="FFFFFF"/>
                </a:highlight>
                <a:latin typeface="Courier New" panose="02070309020205020404" pitchFamily="49" charset="0"/>
              </a:rPr>
              <a:t>import</a:t>
            </a:r>
            <a:r>
              <a:rPr lang="en-US" noProof="1" smtClean="0">
                <a:highlight>
                  <a:srgbClr val="FFFFFF"/>
                </a:highlight>
                <a:latin typeface="Courier New" panose="02070309020205020404" pitchFamily="49" charset="0"/>
              </a:rPr>
              <a:t> org</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apache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hadoop</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io</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b="1" noProof="1" smtClean="0">
                <a:solidFill>
                  <a:srgbClr val="0000FF"/>
                </a:solidFill>
                <a:highlight>
                  <a:srgbClr val="FFFFFF"/>
                </a:highlight>
                <a:latin typeface="Courier New" panose="02070309020205020404" pitchFamily="49" charset="0"/>
              </a:rPr>
              <a:t>import</a:t>
            </a:r>
            <a:r>
              <a:rPr lang="en-US" noProof="1" smtClean="0">
                <a:highlight>
                  <a:srgbClr val="FFFFFF"/>
                </a:highlight>
                <a:latin typeface="Courier New" panose="02070309020205020404" pitchFamily="49" charset="0"/>
              </a:rPr>
              <a:t> org</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apache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hadoop</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mapreduce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Mapper</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endParaRPr lang="en-US" noProof="1" smtClean="0">
              <a:highlight>
                <a:srgbClr val="FFFFFF"/>
              </a:highlight>
              <a:latin typeface="Courier New" panose="02070309020205020404" pitchFamily="49" charset="0"/>
            </a:endParaRPr>
          </a:p>
          <a:p>
            <a:r>
              <a:rPr lang="en-US" noProof="1" smtClean="0">
                <a:solidFill>
                  <a:srgbClr val="8000FF"/>
                </a:solidFill>
                <a:highlight>
                  <a:srgbClr val="FFFFFF"/>
                </a:highlight>
                <a:latin typeface="Courier New" panose="02070309020205020404" pitchFamily="49" charset="0"/>
              </a:rPr>
              <a:t>public</a:t>
            </a:r>
            <a:r>
              <a:rPr lang="en-US" noProof="1" smtClean="0">
                <a:highlight>
                  <a:srgbClr val="FFFFFF"/>
                </a:highlight>
                <a:latin typeface="Courier New" panose="02070309020205020404" pitchFamily="49" charset="0"/>
              </a:rPr>
              <a:t> </a:t>
            </a:r>
            <a:r>
              <a:rPr lang="en-US" noProof="1" smtClean="0">
                <a:solidFill>
                  <a:srgbClr val="8000FF"/>
                </a:solidFill>
                <a:highlight>
                  <a:srgbClr val="FFFFFF"/>
                </a:highlight>
                <a:latin typeface="Courier New" panose="02070309020205020404" pitchFamily="49" charset="0"/>
              </a:rPr>
              <a:t>class</a:t>
            </a:r>
            <a:r>
              <a:rPr lang="en-US" noProof="1" smtClean="0">
                <a:highlight>
                  <a:srgbClr val="FFFFFF"/>
                </a:highlight>
                <a:latin typeface="Courier New" panose="02070309020205020404" pitchFamily="49" charset="0"/>
              </a:rPr>
              <a:t> MapClass </a:t>
            </a:r>
            <a:r>
              <a:rPr lang="en-US" b="1" noProof="1" smtClean="0">
                <a:solidFill>
                  <a:srgbClr val="0000FF"/>
                </a:solidFill>
                <a:highlight>
                  <a:srgbClr val="FFFFFF"/>
                </a:highlight>
                <a:latin typeface="Courier New" panose="02070309020205020404" pitchFamily="49" charset="0"/>
              </a:rPr>
              <a:t>extends</a:t>
            </a:r>
            <a:r>
              <a:rPr lang="en-US" noProof="1" smtClean="0">
                <a:highlight>
                  <a:srgbClr val="FFFFFF"/>
                </a:highlight>
                <a:latin typeface="Courier New" panose="02070309020205020404" pitchFamily="49" charset="0"/>
              </a:rPr>
              <a:t> Mapper</a:t>
            </a:r>
            <a:r>
              <a:rPr lang="en-US" b="1" noProof="1" smtClean="0">
                <a:solidFill>
                  <a:srgbClr val="000080"/>
                </a:solidFill>
                <a:highlight>
                  <a:srgbClr val="FFFFFF"/>
                </a:highlight>
                <a:latin typeface="Courier New" panose="02070309020205020404" pitchFamily="49" charset="0"/>
              </a:rPr>
              <a:t>&lt;</a:t>
            </a:r>
            <a:r>
              <a:rPr lang="en-US" noProof="1" smtClean="0">
                <a:highlight>
                  <a:srgbClr val="FFFFFF"/>
                </a:highlight>
                <a:latin typeface="Courier New" panose="02070309020205020404" pitchFamily="49" charset="0"/>
              </a:rPr>
              <a:t>LongWritable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Text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Text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IntWritable</a:t>
            </a:r>
            <a:r>
              <a:rPr lang="en-US" b="1" noProof="1" smtClean="0">
                <a:solidFill>
                  <a:srgbClr val="000080"/>
                </a:solidFill>
                <a:highlight>
                  <a:srgbClr val="FFFFFF"/>
                </a:highlight>
                <a:latin typeface="Courier New" panose="02070309020205020404" pitchFamily="49" charset="0"/>
              </a:rPr>
              <a:t>&gt;{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a:t>
            </a:r>
            <a:r>
              <a:rPr lang="en-US" noProof="1" smtClean="0">
                <a:solidFill>
                  <a:srgbClr val="8000FF"/>
                </a:solidFill>
                <a:highlight>
                  <a:srgbClr val="FFFFFF"/>
                </a:highlight>
                <a:latin typeface="Courier New" panose="02070309020205020404" pitchFamily="49" charset="0"/>
              </a:rPr>
              <a:t>public</a:t>
            </a:r>
            <a:r>
              <a:rPr lang="en-US" noProof="1" smtClean="0">
                <a:highlight>
                  <a:srgbClr val="FFFFFF"/>
                </a:highlight>
                <a:latin typeface="Courier New" panose="02070309020205020404" pitchFamily="49" charset="0"/>
              </a:rPr>
              <a:t> </a:t>
            </a:r>
            <a:r>
              <a:rPr lang="en-US" noProof="1" smtClean="0">
                <a:solidFill>
                  <a:srgbClr val="8000FF"/>
                </a:solidFill>
                <a:highlight>
                  <a:srgbClr val="FFFFFF"/>
                </a:highlight>
                <a:latin typeface="Courier New" panose="02070309020205020404" pitchFamily="49" charset="0"/>
              </a:rPr>
              <a:t>void</a:t>
            </a:r>
            <a:r>
              <a:rPr lang="en-US" noProof="1" smtClean="0">
                <a:highlight>
                  <a:srgbClr val="FFFFFF"/>
                </a:highlight>
                <a:latin typeface="Courier New" panose="02070309020205020404" pitchFamily="49" charset="0"/>
              </a:rPr>
              <a:t> map</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LongWritable key</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Text value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Context context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throws</a:t>
            </a:r>
            <a:r>
              <a:rPr lang="en-US" noProof="1" smtClean="0">
                <a:highlight>
                  <a:srgbClr val="FFFFFF"/>
                </a:highlight>
                <a:latin typeface="Courier New" panose="02070309020205020404" pitchFamily="49" charset="0"/>
              </a:rPr>
              <a:t> IOException</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InterruptedException</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String</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parts </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value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toString</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split</a:t>
            </a:r>
            <a:r>
              <a:rPr lang="en-US" b="1" noProof="1" smtClean="0">
                <a:solidFill>
                  <a:srgbClr val="000080"/>
                </a:solidFill>
                <a:highlight>
                  <a:srgbClr val="FFFFFF"/>
                </a:highlight>
                <a:latin typeface="Courier New" panose="02070309020205020404" pitchFamily="49" charset="0"/>
              </a:rPr>
              <a:t>(</a:t>
            </a:r>
            <a:r>
              <a:rPr lang="en-US" noProof="1" smtClean="0">
                <a:solidFill>
                  <a:srgbClr val="808080"/>
                </a:solidFill>
                <a:highlight>
                  <a:srgbClr val="FFFFFF"/>
                </a:highlight>
                <a:latin typeface="Courier New" panose="02070309020205020404" pitchFamily="49" charset="0"/>
              </a:rPr>
              <a:t>“\t"</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String year </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parts</a:t>
            </a:r>
            <a:r>
              <a:rPr lang="en-US" b="1" noProof="1" smtClean="0">
                <a:solidFill>
                  <a:srgbClr val="000080"/>
                </a:solidFill>
                <a:highlight>
                  <a:srgbClr val="FFFFFF"/>
                </a:highlight>
                <a:latin typeface="Courier New" panose="02070309020205020404" pitchFamily="49" charset="0"/>
              </a:rPr>
              <a:t>[</a:t>
            </a:r>
            <a:r>
              <a:rPr lang="en-US" noProof="1" smtClean="0">
                <a:solidFill>
                  <a:srgbClr val="FF8000"/>
                </a:solidFill>
                <a:highlight>
                  <a:srgbClr val="FFFFFF"/>
                </a:highlight>
                <a:latin typeface="Courier New" panose="02070309020205020404" pitchFamily="49" charset="0"/>
              </a:rPr>
              <a:t>7</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String job </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parts</a:t>
            </a:r>
            <a:r>
              <a:rPr lang="en-US" b="1" noProof="1" smtClean="0">
                <a:solidFill>
                  <a:srgbClr val="000080"/>
                </a:solidFill>
                <a:highlight>
                  <a:srgbClr val="FFFFFF"/>
                </a:highlight>
                <a:latin typeface="Courier New" panose="02070309020205020404" pitchFamily="49" charset="0"/>
              </a:rPr>
              <a:t>[</a:t>
            </a:r>
            <a:r>
              <a:rPr lang="en-US" noProof="1" smtClean="0">
                <a:solidFill>
                  <a:srgbClr val="FF8000"/>
                </a:solidFill>
                <a:highlight>
                  <a:srgbClr val="FFFFFF"/>
                </a:highlight>
                <a:latin typeface="Courier New" panose="02070309020205020404" pitchFamily="49" charset="0"/>
              </a:rPr>
              <a:t>4</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a:t>
            </a:r>
            <a:r>
              <a:rPr lang="en-US" noProof="1" smtClean="0">
                <a:solidFill>
                  <a:srgbClr val="8000FF"/>
                </a:solidFill>
                <a:highlight>
                  <a:srgbClr val="FFFFFF"/>
                </a:highlight>
                <a:latin typeface="Courier New" panose="02070309020205020404" pitchFamily="49" charset="0"/>
              </a:rPr>
              <a:t>int</a:t>
            </a:r>
            <a:r>
              <a:rPr lang="en-US" noProof="1" smtClean="0">
                <a:highlight>
                  <a:srgbClr val="FFFFFF"/>
                </a:highlight>
                <a:latin typeface="Courier New" panose="02070309020205020404" pitchFamily="49" charset="0"/>
              </a:rPr>
              <a:t> count </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noProof="1" smtClean="0">
                <a:solidFill>
                  <a:srgbClr val="FF8000"/>
                </a:solidFill>
                <a:highlight>
                  <a:srgbClr val="FFFFFF"/>
                </a:highlight>
                <a:latin typeface="Courier New" panose="02070309020205020404" pitchFamily="49" charset="0"/>
              </a:rPr>
              <a:t>1</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if</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job</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equals</a:t>
            </a:r>
            <a:r>
              <a:rPr lang="en-US" b="1" noProof="1" smtClean="0">
                <a:solidFill>
                  <a:srgbClr val="000080"/>
                </a:solidFill>
                <a:highlight>
                  <a:srgbClr val="FFFFFF"/>
                </a:highlight>
                <a:latin typeface="Courier New" panose="02070309020205020404" pitchFamily="49" charset="0"/>
              </a:rPr>
              <a:t>(</a:t>
            </a:r>
            <a:r>
              <a:rPr lang="en-US" noProof="1" smtClean="0">
                <a:solidFill>
                  <a:srgbClr val="808080"/>
                </a:solidFill>
                <a:highlight>
                  <a:srgbClr val="FFFFFF"/>
                </a:highlight>
                <a:latin typeface="Courier New" panose="02070309020205020404" pitchFamily="49" charset="0"/>
              </a:rPr>
              <a:t>"\"DATA ENGINEER\""</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context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write</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new</a:t>
            </a:r>
            <a:r>
              <a:rPr lang="en-US" noProof="1" smtClean="0">
                <a:highlight>
                  <a:srgbClr val="FFFFFF"/>
                </a:highlight>
                <a:latin typeface="Courier New" panose="02070309020205020404" pitchFamily="49" charset="0"/>
              </a:rPr>
              <a:t> Text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year</a:t>
            </a:r>
            <a:r>
              <a:rPr lang="en-US" b="1" noProof="1" smtClean="0">
                <a:solidFill>
                  <a:srgbClr val="000080"/>
                </a:solidFill>
                <a:highlight>
                  <a:srgbClr val="FFFFFF"/>
                </a:highlight>
                <a:latin typeface="Courier New" panose="02070309020205020404" pitchFamily="49" charset="0"/>
              </a:rPr>
              <a:t>),</a:t>
            </a:r>
            <a:r>
              <a:rPr lang="en-US" b="1" noProof="1" smtClean="0">
                <a:solidFill>
                  <a:srgbClr val="0000FF"/>
                </a:solidFill>
                <a:highlight>
                  <a:srgbClr val="FFFFFF"/>
                </a:highlight>
                <a:latin typeface="Courier New" panose="02070309020205020404" pitchFamily="49" charset="0"/>
              </a:rPr>
              <a:t>new</a:t>
            </a:r>
            <a:r>
              <a:rPr lang="en-US" noProof="1" smtClean="0">
                <a:highlight>
                  <a:srgbClr val="FFFFFF"/>
                </a:highlight>
                <a:latin typeface="Courier New" panose="02070309020205020404" pitchFamily="49" charset="0"/>
              </a:rPr>
              <a:t> IntWritable</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count</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	</a:t>
            </a:r>
            <a:r>
              <a:rPr lang="en-US" b="1" noProof="1" smtClean="0">
                <a:solidFill>
                  <a:srgbClr val="000080"/>
                </a:solidFill>
                <a:highlight>
                  <a:srgbClr val="FFFFFF"/>
                </a:highlight>
                <a:latin typeface="Courier New" panose="02070309020205020404" pitchFamily="49" charset="0"/>
              </a:rPr>
              <a:t>}</a:t>
            </a:r>
            <a:endParaRPr lang="en-US" noProof="1" smtClean="0">
              <a:highlight>
                <a:srgbClr val="FFFFFF"/>
              </a:highlight>
              <a:latin typeface="Courier New" panose="02070309020205020404" pitchFamily="49" charset="0"/>
            </a:endParaRPr>
          </a:p>
          <a:p>
            <a:r>
              <a:rPr lang="en-US" b="1" noProof="1" smtClean="0">
                <a:solidFill>
                  <a:srgbClr val="000080"/>
                </a:solidFill>
                <a:highlight>
                  <a:srgbClr val="FFFFFF"/>
                </a:highlight>
                <a:latin typeface="Courier New" panose="02070309020205020404" pitchFamily="49" charset="0"/>
              </a:rPr>
              <a:t>}</a:t>
            </a:r>
            <a:endParaRPr lang="en-US" noProof="1"/>
          </a:p>
        </p:txBody>
      </p:sp>
    </p:spTree>
    <p:extLst>
      <p:ext uri="{BB962C8B-B14F-4D97-AF65-F5344CB8AC3E}">
        <p14:creationId xmlns:p14="http://schemas.microsoft.com/office/powerpoint/2010/main" xmlns="" val="334326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192505"/>
            <a:ext cx="9071640" cy="7182853"/>
          </a:xfrm>
        </p:spPr>
        <p:txBody>
          <a:bodyPr/>
          <a:lstStyle/>
          <a:p>
            <a:r>
              <a:rPr lang="en-IN" dirty="0" smtClean="0"/>
              <a:t>//Reducer Class</a:t>
            </a:r>
          </a:p>
          <a:p>
            <a:endParaRPr lang="en-IN" dirty="0"/>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java</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IOException</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Reducer</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endParaRPr lang="en-US" sz="1600" noProof="1" smtClean="0">
              <a:highlight>
                <a:srgbClr val="FFFFFF"/>
              </a:highlight>
              <a:latin typeface="Courier New" panose="02070309020205020404" pitchFamily="49" charset="0"/>
            </a:endParaRPr>
          </a:p>
          <a:p>
            <a:r>
              <a:rPr lang="en-US" sz="1600" noProof="1" smtClean="0">
                <a:solidFill>
                  <a:srgbClr val="8000FF"/>
                </a:solidFill>
                <a:highlight>
                  <a:srgbClr val="FFFFFF"/>
                </a:highlight>
                <a:latin typeface="Courier New" panose="02070309020205020404" pitchFamily="49" charset="0"/>
              </a:rPr>
              <a:t>public</a:t>
            </a:r>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class</a:t>
            </a:r>
            <a:r>
              <a:rPr lang="en-US" sz="1600" noProof="1" smtClean="0">
                <a:highlight>
                  <a:srgbClr val="FFFFFF"/>
                </a:highlight>
                <a:latin typeface="Courier New" panose="02070309020205020404" pitchFamily="49" charset="0"/>
              </a:rPr>
              <a:t> ReduceClass </a:t>
            </a:r>
            <a:r>
              <a:rPr lang="en-US" sz="1600" b="1" noProof="1" smtClean="0">
                <a:solidFill>
                  <a:srgbClr val="0000FF"/>
                </a:solidFill>
                <a:highlight>
                  <a:srgbClr val="FFFFFF"/>
                </a:highlight>
                <a:latin typeface="Courier New" panose="02070309020205020404" pitchFamily="49" charset="0"/>
              </a:rPr>
              <a:t>extends</a:t>
            </a:r>
            <a:r>
              <a:rPr lang="en-US" sz="1600" noProof="1" smtClean="0">
                <a:highlight>
                  <a:srgbClr val="FFFFFF"/>
                </a:highlight>
                <a:latin typeface="Courier New" panose="02070309020205020404" pitchFamily="49" charset="0"/>
              </a:rPr>
              <a:t> Reducer</a:t>
            </a:r>
            <a:r>
              <a:rPr lang="en-US" sz="1600" b="1" noProof="1" smtClean="0">
                <a:solidFill>
                  <a:srgbClr val="000080"/>
                </a:solidFill>
                <a:highlight>
                  <a:srgbClr val="FFFFFF"/>
                </a:highlight>
                <a:latin typeface="Courier New" panose="02070309020205020404" pitchFamily="49" charset="0"/>
              </a:rPr>
              <a:t>&lt;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IntWritable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&gt;{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int</a:t>
            </a:r>
            <a:r>
              <a:rPr lang="en-US" sz="1600" noProof="1" smtClean="0">
                <a:highlight>
                  <a:srgbClr val="FFFFFF"/>
                </a:highlight>
                <a:latin typeface="Courier New" panose="02070309020205020404" pitchFamily="49" charset="0"/>
              </a:rPr>
              <a:t> yearbefore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String growth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808080"/>
                </a:solidFill>
                <a:highlight>
                  <a:srgbClr val="FFFFFF"/>
                </a:highlight>
                <a:latin typeface="Courier New" panose="02070309020205020404" pitchFamily="49" charset="0"/>
              </a:rPr>
              <a:t>"N.A"</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String output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808080"/>
                </a:solidFill>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public</a:t>
            </a:r>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void</a:t>
            </a:r>
            <a:r>
              <a:rPr lang="en-US" sz="1600" noProof="1" smtClean="0">
                <a:highlight>
                  <a:srgbClr val="FFFFFF"/>
                </a:highlight>
                <a:latin typeface="Courier New" panose="02070309020205020404" pitchFamily="49" charset="0"/>
              </a:rPr>
              <a:t> 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 key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Iterable</a:t>
            </a:r>
            <a:r>
              <a:rPr lang="en-US" sz="1600" b="1" noProof="1" smtClean="0">
                <a:solidFill>
                  <a:srgbClr val="000080"/>
                </a:solidFill>
                <a:highlight>
                  <a:srgbClr val="FFFFFF"/>
                </a:highlight>
                <a:latin typeface="Courier New" panose="02070309020205020404" pitchFamily="49" charset="0"/>
              </a:rPr>
              <a:t>&lt;</a:t>
            </a:r>
            <a:r>
              <a:rPr lang="en-US" sz="1600" noProof="1" smtClean="0">
                <a:highlight>
                  <a:srgbClr val="FFFFFF"/>
                </a:highlight>
                <a:latin typeface="Courier New" panose="02070309020205020404" pitchFamily="49" charset="0"/>
              </a:rPr>
              <a:t>IntWritable</a:t>
            </a:r>
            <a:r>
              <a:rPr lang="en-US" sz="1600" b="1" noProof="1" smtClean="0">
                <a:solidFill>
                  <a:srgbClr val="000080"/>
                </a:solidFill>
                <a:highlight>
                  <a:srgbClr val="FFFFFF"/>
                </a:highlight>
                <a:latin typeface="Courier New" panose="02070309020205020404" pitchFamily="49" charset="0"/>
              </a:rPr>
              <a:t>&gt;</a:t>
            </a:r>
            <a:r>
              <a:rPr lang="en-US" sz="1600" noProof="1" smtClean="0">
                <a:highlight>
                  <a:srgbClr val="FFFFFF"/>
                </a:highlight>
                <a:latin typeface="Courier New" panose="02070309020205020404" pitchFamily="49" charset="0"/>
              </a:rPr>
              <a:t> value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Context context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throws</a:t>
            </a:r>
            <a:r>
              <a:rPr lang="en-US" sz="1600" noProof="1" smtClean="0">
                <a:highlight>
                  <a:srgbClr val="FFFFFF"/>
                </a:highlight>
                <a:latin typeface="Courier New" panose="02070309020205020404" pitchFamily="49" charset="0"/>
              </a:rPr>
              <a:t> IOException</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InterruptedException</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int</a:t>
            </a:r>
            <a:r>
              <a:rPr lang="en-US" sz="1600" noProof="1" smtClean="0">
                <a:highlight>
                  <a:srgbClr val="FFFFFF"/>
                </a:highlight>
                <a:latin typeface="Courier New" panose="02070309020205020404" pitchFamily="49" charset="0"/>
              </a:rPr>
              <a:t> count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double</a:t>
            </a:r>
            <a:r>
              <a:rPr lang="en-US" sz="1600" noProof="1" smtClean="0">
                <a:highlight>
                  <a:srgbClr val="FFFFFF"/>
                </a:highlight>
                <a:latin typeface="Courier New" panose="02070309020205020404" pitchFamily="49" charset="0"/>
              </a:rPr>
              <a:t> growthper</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p>
          <a:p>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for</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IntWritable val</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value</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count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val</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get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if</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yearbefore</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growthper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double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count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yearbefore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yearbefore</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FF8000"/>
                </a:solidFill>
                <a:highlight>
                  <a:srgbClr val="FFFFFF"/>
                </a:highlight>
                <a:latin typeface="Courier New" panose="02070309020205020404" pitchFamily="49" charset="0"/>
              </a:rPr>
              <a:t>100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String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format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"%.2f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growthper</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output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String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format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"%d"</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count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growth</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yearbefore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count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p>
          <a:p>
            <a:r>
              <a:rPr lang="en-US" sz="1600" noProof="1" smtClean="0">
                <a:highlight>
                  <a:srgbClr val="FFFFFF"/>
                </a:highlight>
                <a:latin typeface="Courier New" panose="02070309020205020404" pitchFamily="49" charset="0"/>
              </a:rPr>
              <a:t>		context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write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key</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new</a:t>
            </a:r>
            <a:r>
              <a:rPr lang="en-US" sz="1600" noProof="1" smtClean="0">
                <a:highlight>
                  <a:srgbClr val="FFFFFF"/>
                </a:highlight>
                <a:latin typeface="Courier New" panose="02070309020205020404" pitchFamily="49" charset="0"/>
              </a:rPr>
              <a:t> Text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output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80"/>
                </a:solidFill>
                <a:highlight>
                  <a:srgbClr val="FFFFFF"/>
                </a:highlight>
                <a:latin typeface="Courier New" panose="02070309020205020404" pitchFamily="49" charset="0"/>
              </a:rPr>
              <a:t>}</a:t>
            </a:r>
            <a:endParaRPr lang="en-US" sz="1600" noProof="1"/>
          </a:p>
        </p:txBody>
      </p:sp>
    </p:spTree>
    <p:extLst>
      <p:ext uri="{BB962C8B-B14F-4D97-AF65-F5344CB8AC3E}">
        <p14:creationId xmlns:p14="http://schemas.microsoft.com/office/powerpoint/2010/main" xmlns="" val="171106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3999" y="1"/>
            <a:ext cx="9576625" cy="7976936"/>
          </a:xfrm>
        </p:spPr>
        <p:txBody>
          <a:bodyPr/>
          <a:lstStyle/>
          <a:p>
            <a:r>
              <a:rPr lang="en-IN" dirty="0" smtClean="0"/>
              <a:t>//Driver Class</a:t>
            </a:r>
            <a:br>
              <a:rPr lang="en-IN" dirty="0" smtClean="0"/>
            </a:br>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java</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IOException</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conf</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Configuration</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fs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Path</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io</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Job</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lib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input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FileInputFormat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lib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input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TextInputFormat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lib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output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FileOutputFormat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FF"/>
                </a:solidFill>
                <a:highlight>
                  <a:srgbClr val="FFFFFF"/>
                </a:highlight>
                <a:latin typeface="Courier New" panose="02070309020205020404" pitchFamily="49" charset="0"/>
              </a:rPr>
              <a:t>import</a:t>
            </a:r>
            <a:r>
              <a:rPr lang="en-US" sz="1600" noProof="1" smtClean="0">
                <a:highlight>
                  <a:srgbClr val="FFFFFF"/>
                </a:highlight>
                <a:latin typeface="Courier New" panose="02070309020205020404" pitchFamily="49" charset="0"/>
              </a:rPr>
              <a:t> org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apache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hadoop</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mapreduce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lib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output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TextOutputFormat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solidFill>
                  <a:srgbClr val="8000FF"/>
                </a:solidFill>
                <a:highlight>
                  <a:srgbClr val="FFFFFF"/>
                </a:highlight>
                <a:latin typeface="Courier New" panose="02070309020205020404" pitchFamily="49" charset="0"/>
              </a:rPr>
              <a:t>public</a:t>
            </a:r>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class</a:t>
            </a:r>
            <a:r>
              <a:rPr lang="en-US" sz="1600" noProof="1" smtClean="0">
                <a:highlight>
                  <a:srgbClr val="FFFFFF"/>
                </a:highlight>
                <a:latin typeface="Courier New" panose="02070309020205020404" pitchFamily="49" charset="0"/>
              </a:rPr>
              <a:t> Q1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public</a:t>
            </a:r>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static</a:t>
            </a:r>
            <a:r>
              <a:rPr lang="en-US" sz="1600" noProof="1" smtClean="0">
                <a:highlight>
                  <a:srgbClr val="FFFFFF"/>
                </a:highlight>
                <a:latin typeface="Courier New" panose="02070309020205020404" pitchFamily="49" charset="0"/>
              </a:rPr>
              <a:t> </a:t>
            </a:r>
            <a:r>
              <a:rPr lang="en-US" sz="1600" noProof="1" smtClean="0">
                <a:solidFill>
                  <a:srgbClr val="8000FF"/>
                </a:solidFill>
                <a:highlight>
                  <a:srgbClr val="FFFFFF"/>
                </a:highlight>
                <a:latin typeface="Courier New" panose="02070309020205020404" pitchFamily="49" charset="0"/>
              </a:rPr>
              <a:t>void</a:t>
            </a:r>
            <a:r>
              <a:rPr lang="en-US" sz="1600" noProof="1" smtClean="0">
                <a:highlight>
                  <a:srgbClr val="FFFFFF"/>
                </a:highlight>
                <a:latin typeface="Courier New" panose="02070309020205020404" pitchFamily="49" charset="0"/>
              </a:rPr>
              <a:t> main</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String</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args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throws</a:t>
            </a:r>
            <a:r>
              <a:rPr lang="en-US" sz="1600" noProof="1" smtClean="0">
                <a:highlight>
                  <a:srgbClr val="FFFFFF"/>
                </a:highlight>
                <a:latin typeface="Courier New" panose="02070309020205020404" pitchFamily="49" charset="0"/>
              </a:rPr>
              <a:t> IOException</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ClassNotFoundException</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InterruptedException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Configuration conf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new</a:t>
            </a:r>
            <a:r>
              <a:rPr lang="en-US" sz="1600" noProof="1" smtClean="0">
                <a:highlight>
                  <a:srgbClr val="FFFFFF"/>
                </a:highlight>
                <a:latin typeface="Courier New" panose="02070309020205020404" pitchFamily="49" charset="0"/>
              </a:rPr>
              <a:t> Configuration</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conf</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"mapreduce.output.textoutputformat.separator"</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808080"/>
                </a:solidFill>
                <a:highlight>
                  <a:srgbClr val="FFFFFF"/>
                </a:highlight>
                <a:latin typeface="Courier New" panose="02070309020205020404" pitchFamily="49" charset="0"/>
              </a:rPr>
              <a:t>","</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 job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getInstance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conf</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808080"/>
                </a:solidFill>
                <a:highlight>
                  <a:srgbClr val="FFFFFF"/>
                </a:highlight>
                <a:latin typeface="Courier New" panose="02070309020205020404" pitchFamily="49" charset="0"/>
              </a:rPr>
              <a:t>"Q1a"</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setJarByClass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Q1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setMapperClass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MapClass</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setReducerClass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ReduceClass</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setOutputKeyClass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setMapOutputKeyClass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setMapOutputValueClass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IntWritable</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setOutputValueClass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setInputFormatClass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TextInputFormat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setOutputFormatClass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TextOutputFormat</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00FF"/>
                </a:solidFill>
                <a:highlight>
                  <a:srgbClr val="FFFFFF"/>
                </a:highlight>
                <a:latin typeface="Courier New" panose="02070309020205020404" pitchFamily="49" charset="0"/>
              </a:rPr>
              <a:t>class</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FileInputFormat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addInputPath</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new</a:t>
            </a:r>
            <a:r>
              <a:rPr lang="en-US" sz="1600" noProof="1" smtClean="0">
                <a:highlight>
                  <a:srgbClr val="FFFFFF"/>
                </a:highlight>
                <a:latin typeface="Courier New" panose="02070309020205020404" pitchFamily="49" charset="0"/>
              </a:rPr>
              <a:t> Path</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args</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FileOutputFormat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setOutputPath</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new</a:t>
            </a:r>
            <a:r>
              <a:rPr lang="en-US" sz="1600" noProof="1" smtClean="0">
                <a:highlight>
                  <a:srgbClr val="FFFFFF"/>
                </a:highlight>
                <a:latin typeface="Courier New" panose="02070309020205020404" pitchFamily="49" charset="0"/>
              </a:rPr>
              <a:t> Path</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args</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System</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exit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job</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waitForCompletion</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true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IN" sz="1600" dirty="0" smtClean="0"/>
              <a:t> </a:t>
            </a:r>
            <a:endParaRPr lang="en-US" sz="1600" dirty="0"/>
          </a:p>
        </p:txBody>
      </p:sp>
    </p:spTree>
    <p:extLst>
      <p:ext uri="{BB962C8B-B14F-4D97-AF65-F5344CB8AC3E}">
        <p14:creationId xmlns:p14="http://schemas.microsoft.com/office/powerpoint/2010/main" xmlns="" val="214781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0316"/>
            <a:ext cx="9950116" cy="7182852"/>
          </a:xfrm>
        </p:spPr>
        <p:txBody>
          <a:bodyPr/>
          <a:lstStyle/>
          <a:p>
            <a:pPr marL="342900" lvl="0" indent="-342900">
              <a:lnSpc>
                <a:spcPct val="150000"/>
              </a:lnSpc>
              <a:buFont typeface="Wingdings" panose="05000000000000000000" pitchFamily="2" charset="2"/>
              <a:buChar char="Ø"/>
            </a:pPr>
            <a:r>
              <a:rPr lang="en-US" sz="2000" dirty="0"/>
              <a:t>Find top 5 job titles who are having highest growth in applications.</a:t>
            </a:r>
          </a:p>
          <a:p>
            <a:endParaRPr lang="en-IN" dirty="0" smtClean="0"/>
          </a:p>
          <a:p>
            <a:r>
              <a:rPr lang="en-IN" dirty="0" smtClean="0"/>
              <a:t>Pig Code.</a:t>
            </a:r>
          </a:p>
          <a:p>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load </a:t>
            </a:r>
            <a:r>
              <a:rPr lang="en-US" sz="1600" noProof="1" smtClean="0">
                <a:solidFill>
                  <a:srgbClr val="808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home/hduser/h1bproject/h1bdata</a:t>
            </a:r>
            <a:r>
              <a:rPr lang="en-US" sz="1600" noProof="1" smtClean="0">
                <a:solidFill>
                  <a:srgbClr val="808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using</a:t>
            </a:r>
            <a:r>
              <a:rPr lang="en-US" sz="1600" noProof="1" smtClean="0">
                <a:highlight>
                  <a:srgbClr val="FFFFFF"/>
                </a:highlight>
                <a:latin typeface="Courier New" panose="02070309020205020404" pitchFamily="49" charset="0"/>
              </a:rPr>
              <a:t> </a:t>
            </a:r>
            <a:r>
              <a:rPr lang="en-US" sz="1600" noProof="1" smtClean="0">
                <a:highlight>
                  <a:srgbClr val="FFFFFF"/>
                </a:highlight>
                <a:latin typeface="Courier New" panose="02070309020205020404" pitchFamily="49" charset="0"/>
              </a:rPr>
              <a:t>PigStorage</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as</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s_no</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int</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case_status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employer_name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soc_name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job_title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full_time_position</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prevailing_wage</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int</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year</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worksite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chararray</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longitute</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double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latitute</a:t>
            </a:r>
            <a:r>
              <a:rPr lang="en-US" sz="1600" b="1" noProof="1" smtClean="0">
                <a:solidFill>
                  <a:srgbClr val="000080"/>
                </a:solidFill>
                <a:highlight>
                  <a:srgbClr val="FFFFFF"/>
                </a:highlight>
                <a:latin typeface="Courier New" panose="02070309020205020404" pitchFamily="49" charset="0"/>
              </a:rPr>
              <a:t>:</a:t>
            </a:r>
            <a:r>
              <a:rPr lang="en-US" sz="1600" b="1" noProof="1" smtClean="0">
                <a:solidFill>
                  <a:srgbClr val="0000FF"/>
                </a:solidFill>
                <a:highlight>
                  <a:srgbClr val="FFFFFF"/>
                </a:highlight>
                <a:latin typeface="Courier New" panose="02070309020205020404" pitchFamily="49" charset="0"/>
              </a:rPr>
              <a:t>double</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p>
          <a:p>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h1b1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noProof="1" smtClean="0">
                <a:highlight>
                  <a:srgbClr val="FFFFFF"/>
                </a:highlight>
                <a:latin typeface="Courier New" panose="02070309020205020404" pitchFamily="49" charset="0"/>
              </a:rPr>
              <a:t>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noProof="1" smtClean="0">
                <a:solidFill>
                  <a:srgbClr val="808080"/>
                </a:solidFill>
                <a:highlight>
                  <a:srgbClr val="FFFFFF"/>
                </a:highlight>
                <a:latin typeface="Courier New" panose="02070309020205020404" pitchFamily="49" charset="0"/>
              </a:rPr>
              <a:t>'CASE_STATUS'</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p>
          <a:p>
            <a:r>
              <a:rPr lang="en-US" sz="1600" noProof="1" smtClean="0">
                <a:highlight>
                  <a:srgbClr val="FFFFFF"/>
                </a:highlight>
                <a:latin typeface="Courier New" panose="02070309020205020404" pitchFamily="49" charset="0"/>
              </a:rPr>
              <a:t>h1b_required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foreach h1b1 generate $</a:t>
            </a:r>
            <a:r>
              <a:rPr lang="en-US" sz="1600" noProof="1" smtClean="0">
                <a:solidFill>
                  <a:srgbClr val="FF8000"/>
                </a:solidFill>
                <a:highlight>
                  <a:srgbClr val="FFFFFF"/>
                </a:highlight>
                <a:latin typeface="Courier New" panose="02070309020205020404" pitchFamily="49" charset="0"/>
              </a:rPr>
              <a:t>4</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a:t>
            </a:r>
            <a:r>
              <a:rPr lang="en-US" sz="1600" noProof="1" smtClean="0">
                <a:solidFill>
                  <a:srgbClr val="FF8000"/>
                </a:solidFill>
                <a:highlight>
                  <a:srgbClr val="FFFFFF"/>
                </a:highlight>
                <a:latin typeface="Courier New" panose="02070309020205020404" pitchFamily="49" charset="0"/>
              </a:rPr>
              <a:t>7</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h1b_2011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'2011'</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h1b_2012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'2012'</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h1b_2013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'2013'</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h1b_2014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'2014'</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h1b_2015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'2015'</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r>
              <a:rPr lang="en-US" sz="1600" noProof="1" smtClean="0">
                <a:highlight>
                  <a:srgbClr val="FFFFFF"/>
                </a:highlight>
                <a:latin typeface="Courier New" panose="02070309020205020404" pitchFamily="49" charset="0"/>
              </a:rPr>
              <a:t>h1b_2016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filter h1b_required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1</a:t>
            </a:r>
            <a:r>
              <a:rPr lang="en-US" sz="1600" b="1" noProof="1" smtClean="0">
                <a:solidFill>
                  <a:srgbClr val="000080"/>
                </a:solidFill>
                <a:highlight>
                  <a:srgbClr val="FFFFFF"/>
                </a:highlight>
                <a:latin typeface="Courier New" panose="02070309020205020404" pitchFamily="49" charset="0"/>
              </a:rPr>
              <a:t>==</a:t>
            </a:r>
            <a:r>
              <a:rPr lang="en-US" sz="1600" noProof="1" smtClean="0">
                <a:solidFill>
                  <a:srgbClr val="808080"/>
                </a:solidFill>
                <a:highlight>
                  <a:srgbClr val="FFFFFF"/>
                </a:highlight>
                <a:latin typeface="Courier New" panose="02070309020205020404" pitchFamily="49" charset="0"/>
              </a:rPr>
              <a:t>'2016'</a:t>
            </a:r>
            <a:r>
              <a:rPr lang="en-US" sz="1600" b="1" noProof="1" smtClean="0">
                <a:solidFill>
                  <a:srgbClr val="000080"/>
                </a:solidFill>
                <a:highlight>
                  <a:srgbClr val="FFFFFF"/>
                </a:highlight>
                <a:latin typeface="Courier New" panose="02070309020205020404" pitchFamily="49" charset="0"/>
              </a:rPr>
              <a:t>;</a:t>
            </a:r>
          </a:p>
          <a:p>
            <a:endParaRPr lang="en-US"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h1b_group1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h1b_2011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h1b_group2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h1b_2012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h1b_group3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h1b_2013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h1b_group4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h1b_2014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h1b_group5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h1b_2015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pPr lvl="0"/>
            <a:r>
              <a:rPr lang="en-US" sz="1600" noProof="1" smtClean="0">
                <a:highlight>
                  <a:srgbClr val="FFFFFF"/>
                </a:highlight>
                <a:latin typeface="Courier New" panose="02070309020205020404" pitchFamily="49" charset="0"/>
              </a:rPr>
              <a:t>h1b_group6 </a:t>
            </a:r>
            <a:r>
              <a:rPr lang="en-US" sz="1600" b="1" noProof="1" smtClean="0">
                <a:solidFill>
                  <a:srgbClr val="000080"/>
                </a:solidFill>
                <a:highlight>
                  <a:srgbClr val="FFFFFF"/>
                </a:highlight>
                <a:latin typeface="Courier New" panose="02070309020205020404" pitchFamily="49" charset="0"/>
              </a:rPr>
              <a:t>=</a:t>
            </a:r>
            <a:r>
              <a:rPr lang="en-US" sz="1600" noProof="1" smtClean="0">
                <a:highlight>
                  <a:srgbClr val="FFFFFF"/>
                </a:highlight>
                <a:latin typeface="Courier New" panose="02070309020205020404" pitchFamily="49" charset="0"/>
              </a:rPr>
              <a:t> </a:t>
            </a:r>
            <a:r>
              <a:rPr lang="en-US" sz="1600" b="1" noProof="1" smtClean="0">
                <a:solidFill>
                  <a:srgbClr val="0000FF"/>
                </a:solidFill>
                <a:highlight>
                  <a:srgbClr val="FFFFFF"/>
                </a:highlight>
                <a:latin typeface="Courier New" panose="02070309020205020404" pitchFamily="49" charset="0"/>
              </a:rPr>
              <a:t>group</a:t>
            </a:r>
            <a:r>
              <a:rPr lang="en-US" sz="1600" noProof="1" smtClean="0">
                <a:highlight>
                  <a:srgbClr val="FFFFFF"/>
                </a:highlight>
                <a:latin typeface="Courier New" panose="02070309020205020404" pitchFamily="49" charset="0"/>
              </a:rPr>
              <a:t> h1b_2016 </a:t>
            </a:r>
            <a:r>
              <a:rPr lang="en-US" sz="1600" b="1" noProof="1" smtClean="0">
                <a:solidFill>
                  <a:srgbClr val="0000FF"/>
                </a:solidFill>
                <a:highlight>
                  <a:srgbClr val="FFFFFF"/>
                </a:highlight>
                <a:latin typeface="Courier New" panose="02070309020205020404" pitchFamily="49" charset="0"/>
              </a:rPr>
              <a:t>by</a:t>
            </a:r>
            <a:r>
              <a:rPr lang="en-US" sz="1600" noProof="1" smtClean="0">
                <a:highlight>
                  <a:srgbClr val="FFFFFF"/>
                </a:highlight>
                <a:latin typeface="Courier New" panose="02070309020205020404" pitchFamily="49" charset="0"/>
              </a:rPr>
              <a:t> $</a:t>
            </a:r>
            <a:r>
              <a:rPr lang="en-US" sz="1600" noProof="1" smtClean="0">
                <a:solidFill>
                  <a:srgbClr val="FF8000"/>
                </a:solidFill>
                <a:highlight>
                  <a:srgbClr val="FFFFFF"/>
                </a:highlight>
                <a:latin typeface="Courier New" panose="02070309020205020404" pitchFamily="49" charset="0"/>
              </a:rPr>
              <a:t>0</a:t>
            </a:r>
            <a:r>
              <a:rPr lang="en-US" sz="1600" b="1" noProof="1" smtClean="0">
                <a:solidFill>
                  <a:srgbClr val="000080"/>
                </a:solidFill>
                <a:highlight>
                  <a:srgbClr val="FFFFFF"/>
                </a:highlight>
                <a:latin typeface="Courier New" panose="02070309020205020404" pitchFamily="49" charset="0"/>
              </a:rPr>
              <a:t>;</a:t>
            </a:r>
            <a:endParaRPr lang="en-US" sz="1600" noProof="1" smtClean="0">
              <a:highlight>
                <a:srgbClr val="FFFFFF"/>
              </a:highlight>
              <a:latin typeface="Courier New" panose="02070309020205020404" pitchFamily="49" charset="0"/>
            </a:endParaRPr>
          </a:p>
          <a:p>
            <a:endParaRPr lang="en-US" sz="1600" dirty="0">
              <a:highlight>
                <a:srgbClr val="FFFFFF"/>
              </a:highlight>
              <a:latin typeface="Courier New" panose="02070309020205020404" pitchFamily="49" charset="0"/>
            </a:endParaRPr>
          </a:p>
        </p:txBody>
      </p:sp>
    </p:spTree>
    <p:extLst>
      <p:ext uri="{BB962C8B-B14F-4D97-AF65-F5344CB8AC3E}">
        <p14:creationId xmlns:p14="http://schemas.microsoft.com/office/powerpoint/2010/main" xmlns="" val="295793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000" y="180474"/>
            <a:ext cx="9071640" cy="5973006"/>
          </a:xfrm>
        </p:spPr>
        <p:txBody>
          <a:bodyPr/>
          <a:lstStyle/>
          <a:p>
            <a:pPr lvl="0"/>
            <a:endParaRPr lang="en-US" dirty="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h1b_count1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h1b_group1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h1b_count2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h1b_group2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h1b_count3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h1b_group3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h1b_2013</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h1b_count4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h1b_group4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h1b_2014</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h1b_count5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h1b_group5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h1b_2015</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h1b_count6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h1b_group6 generate </a:t>
            </a:r>
            <a:r>
              <a:rPr lang="en-US" sz="1400" b="1" noProof="1" smtClean="0">
                <a:solidFill>
                  <a:srgbClr val="0000FF"/>
                </a:solidFill>
                <a:highlight>
                  <a:srgbClr val="FFFFFF"/>
                </a:highlight>
                <a:latin typeface="Courier New" panose="02070309020205020404" pitchFamily="49" charset="0"/>
              </a:rPr>
              <a:t>COUNT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h1b_2016</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group</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h1b_join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a:t>
            </a:r>
            <a:r>
              <a:rPr lang="en-US" sz="1400" b="1" noProof="1" smtClean="0">
                <a:solidFill>
                  <a:srgbClr val="0000FF"/>
                </a:solidFill>
                <a:highlight>
                  <a:srgbClr val="FFFFFF"/>
                </a:highlight>
                <a:latin typeface="Courier New" panose="02070309020205020404" pitchFamily="49" charset="0"/>
              </a:rPr>
              <a:t>join</a:t>
            </a:r>
            <a:r>
              <a:rPr lang="en-US" sz="1400" noProof="1" smtClean="0">
                <a:highlight>
                  <a:srgbClr val="FFFFFF"/>
                </a:highlight>
                <a:latin typeface="Courier New" panose="02070309020205020404" pitchFamily="49" charset="0"/>
              </a:rPr>
              <a:t> h1b_count1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h1b_count2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h1b_count3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h1b_count4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h1b_count5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h1b_count6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h1b_count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h1b_join generate $</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ROUND_TO</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float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ROUND_TO</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float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4</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ROUND_TO</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float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6</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4</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4</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ROUND_TO</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float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8</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6</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6</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ROUND_TO</a:t>
            </a:r>
            <a:r>
              <a:rPr lang="en-US" sz="1400" b="1" noProof="1" smtClean="0">
                <a:solidFill>
                  <a:srgbClr val="000080"/>
                </a:solidFill>
                <a:highlight>
                  <a:srgbClr val="FFFFFF"/>
                </a:highlight>
                <a:latin typeface="Courier New" panose="02070309020205020404" pitchFamily="49" charset="0"/>
              </a:rPr>
              <a:t>((((</a:t>
            </a:r>
            <a:r>
              <a:rPr lang="en-US" sz="1400" b="1" noProof="1" smtClean="0">
                <a:solidFill>
                  <a:srgbClr val="0000FF"/>
                </a:solidFill>
                <a:highlight>
                  <a:srgbClr val="FFFFFF"/>
                </a:highlight>
                <a:latin typeface="Courier New" panose="02070309020205020404" pitchFamily="49" charset="0"/>
              </a:rPr>
              <a:t>float</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8</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100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8</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h1b_avg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foreach h1b_count generate $</a:t>
            </a:r>
            <a:r>
              <a:rPr lang="en-US" sz="1400" noProof="1" smtClean="0">
                <a:solidFill>
                  <a:srgbClr val="FF8000"/>
                </a:solidFill>
                <a:highlight>
                  <a:srgbClr val="FFFFFF"/>
                </a:highlight>
                <a:latin typeface="Courier New" panose="02070309020205020404" pitchFamily="49" charset="0"/>
              </a:rPr>
              <a:t>0</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1</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2</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3</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4</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5</a:t>
            </a:r>
            <a:r>
              <a:rPr lang="en-US" sz="1400" b="1" noProof="1" smtClean="0">
                <a:solidFill>
                  <a:srgbClr val="000080"/>
                </a:solidFill>
                <a:highlight>
                  <a:srgbClr val="FFFFFF"/>
                </a:highlight>
                <a:latin typeface="Courier New" panose="02070309020205020404" pitchFamily="49" charset="0"/>
              </a:rPr>
              <a:t>)/</a:t>
            </a:r>
            <a:r>
              <a:rPr lang="en-US" sz="1400" noProof="1" smtClean="0">
                <a:solidFill>
                  <a:srgbClr val="FF8000"/>
                </a:solidFill>
                <a:highlight>
                  <a:srgbClr val="FFFFFF"/>
                </a:highlight>
                <a:latin typeface="Courier New" panose="02070309020205020404" pitchFamily="49" charset="0"/>
              </a:rPr>
              <a:t>5</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a:t>
            </a:r>
          </a:p>
          <a:p>
            <a:pPr lvl="0"/>
            <a:r>
              <a:rPr lang="en-US" sz="1400" noProof="1" smtClean="0">
                <a:highlight>
                  <a:srgbClr val="FFFFFF"/>
                </a:highlight>
                <a:latin typeface="Courier New" panose="02070309020205020404" pitchFamily="49" charset="0"/>
              </a:rPr>
              <a:t>h1b_order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a:t>
            </a:r>
            <a:r>
              <a:rPr lang="en-US" sz="1400" b="1" noProof="1" smtClean="0">
                <a:solidFill>
                  <a:srgbClr val="0000FF"/>
                </a:solidFill>
                <a:highlight>
                  <a:srgbClr val="FFFFFF"/>
                </a:highlight>
                <a:latin typeface="Courier New" panose="02070309020205020404" pitchFamily="49" charset="0"/>
              </a:rPr>
              <a:t>order</a:t>
            </a:r>
            <a:r>
              <a:rPr lang="en-US" sz="1400" noProof="1" smtClean="0">
                <a:highlight>
                  <a:srgbClr val="FFFFFF"/>
                </a:highlight>
                <a:latin typeface="Courier New" panose="02070309020205020404" pitchFamily="49" charset="0"/>
              </a:rPr>
              <a:t> h1b_avg </a:t>
            </a:r>
            <a:r>
              <a:rPr lang="en-US" sz="1400" b="1" noProof="1" smtClean="0">
                <a:solidFill>
                  <a:srgbClr val="0000FF"/>
                </a:solidFill>
                <a:highlight>
                  <a:srgbClr val="FFFFFF"/>
                </a:highlight>
                <a:latin typeface="Courier New" panose="02070309020205020404" pitchFamily="49" charset="0"/>
              </a:rPr>
              <a:t>by</a:t>
            </a:r>
            <a:r>
              <a:rPr lang="en-US" sz="1400" noProof="1" smtClean="0">
                <a:highlight>
                  <a:srgbClr val="FFFFFF"/>
                </a:highlight>
                <a:latin typeface="Courier New" panose="02070309020205020404" pitchFamily="49" charset="0"/>
              </a:rPr>
              <a:t> $</a:t>
            </a:r>
            <a:r>
              <a:rPr lang="en-US" sz="1400" noProof="1" smtClean="0">
                <a:solidFill>
                  <a:srgbClr val="FF8000"/>
                </a:solidFill>
                <a:highlight>
                  <a:srgbClr val="FFFFFF"/>
                </a:highlight>
                <a:latin typeface="Courier New" panose="02070309020205020404" pitchFamily="49" charset="0"/>
              </a:rPr>
              <a:t>1</a:t>
            </a:r>
            <a:r>
              <a:rPr lang="en-US" sz="1400" noProof="1" smtClean="0">
                <a:highlight>
                  <a:srgbClr val="FFFFFF"/>
                </a:highlight>
                <a:latin typeface="Courier New" panose="02070309020205020404" pitchFamily="49" charset="0"/>
              </a:rPr>
              <a:t> </a:t>
            </a:r>
            <a:r>
              <a:rPr lang="en-US" sz="1400" b="1" noProof="1" smtClean="0">
                <a:solidFill>
                  <a:srgbClr val="0000FF"/>
                </a:solidFill>
                <a:highlight>
                  <a:srgbClr val="FFFFFF"/>
                </a:highlight>
                <a:latin typeface="Courier New" panose="02070309020205020404" pitchFamily="49" charset="0"/>
              </a:rPr>
              <a:t>desc</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r>
              <a:rPr lang="en-US" sz="1400" noProof="1" smtClean="0">
                <a:highlight>
                  <a:srgbClr val="FFFFFF"/>
                </a:highlight>
                <a:latin typeface="Courier New" panose="02070309020205020404" pitchFamily="49" charset="0"/>
              </a:rPr>
              <a:t>h1b_top5 </a:t>
            </a:r>
            <a:r>
              <a:rPr lang="en-US" sz="1400" b="1" noProof="1" smtClean="0">
                <a:solidFill>
                  <a:srgbClr val="000080"/>
                </a:solidFill>
                <a:highlight>
                  <a:srgbClr val="FFFFFF"/>
                </a:highlight>
                <a:latin typeface="Courier New" panose="02070309020205020404" pitchFamily="49" charset="0"/>
              </a:rPr>
              <a:t>=</a:t>
            </a:r>
            <a:r>
              <a:rPr lang="en-US" sz="1400" noProof="1" smtClean="0">
                <a:highlight>
                  <a:srgbClr val="FFFFFF"/>
                </a:highlight>
                <a:latin typeface="Courier New" panose="02070309020205020404" pitchFamily="49" charset="0"/>
              </a:rPr>
              <a:t> </a:t>
            </a:r>
            <a:r>
              <a:rPr lang="en-US" sz="1400" b="1" noProof="1" smtClean="0">
                <a:solidFill>
                  <a:srgbClr val="0000FF"/>
                </a:solidFill>
                <a:highlight>
                  <a:srgbClr val="FFFFFF"/>
                </a:highlight>
                <a:latin typeface="Courier New" panose="02070309020205020404" pitchFamily="49" charset="0"/>
              </a:rPr>
              <a:t>limit</a:t>
            </a:r>
            <a:r>
              <a:rPr lang="en-US" sz="1400" noProof="1" smtClean="0">
                <a:highlight>
                  <a:srgbClr val="FFFFFF"/>
                </a:highlight>
                <a:latin typeface="Courier New" panose="02070309020205020404" pitchFamily="49" charset="0"/>
              </a:rPr>
              <a:t> h1b_order </a:t>
            </a:r>
            <a:r>
              <a:rPr lang="en-US" sz="1400" noProof="1" smtClean="0">
                <a:solidFill>
                  <a:srgbClr val="FF8000"/>
                </a:solidFill>
                <a:highlight>
                  <a:srgbClr val="FFFFFF"/>
                </a:highlight>
                <a:latin typeface="Courier New" panose="02070309020205020404" pitchFamily="49" charset="0"/>
              </a:rPr>
              <a:t>5</a:t>
            </a:r>
            <a:r>
              <a:rPr lang="en-US" sz="1400" b="1" noProof="1" smtClean="0">
                <a:solidFill>
                  <a:srgbClr val="000080"/>
                </a:solidFill>
                <a:highlight>
                  <a:srgbClr val="FFFFFF"/>
                </a:highlight>
                <a:latin typeface="Courier New" panose="02070309020205020404" pitchFamily="49" charset="0"/>
              </a:rPr>
              <a:t>;</a:t>
            </a:r>
            <a:endParaRPr lang="en-US" sz="1400" noProof="1" smtClean="0">
              <a:highlight>
                <a:srgbClr val="FFFFFF"/>
              </a:highlight>
              <a:latin typeface="Courier New" panose="02070309020205020404" pitchFamily="49" charset="0"/>
            </a:endParaRPr>
          </a:p>
          <a:p>
            <a:pPr lvl="0"/>
            <a:endParaRPr lang="en-US" noProof="1" smtClean="0">
              <a:highlight>
                <a:srgbClr val="FFFFFF"/>
              </a:highlight>
              <a:latin typeface="Courier New" panose="02070309020205020404" pitchFamily="49" charset="0"/>
            </a:endParaRPr>
          </a:p>
          <a:p>
            <a:pPr lvl="0"/>
            <a:endParaRPr lang="en-US" noProof="1" smtClean="0">
              <a:highlight>
                <a:srgbClr val="FFFFFF"/>
              </a:highlight>
              <a:latin typeface="Courier New" panose="02070309020205020404" pitchFamily="49" charset="0"/>
            </a:endParaRPr>
          </a:p>
          <a:p>
            <a:pPr lvl="0"/>
            <a:r>
              <a:rPr lang="en-US" noProof="1" smtClean="0">
                <a:highlight>
                  <a:srgbClr val="FFFFFF"/>
                </a:highlight>
                <a:latin typeface="Courier New" panose="02070309020205020404" pitchFamily="49" charset="0"/>
              </a:rPr>
              <a:t>store h1b_top5 </a:t>
            </a:r>
            <a:r>
              <a:rPr lang="en-US" b="1" noProof="1" smtClean="0">
                <a:solidFill>
                  <a:srgbClr val="0000FF"/>
                </a:solidFill>
                <a:highlight>
                  <a:srgbClr val="FFFFFF"/>
                </a:highlight>
                <a:latin typeface="Courier New" panose="02070309020205020404" pitchFamily="49" charset="0"/>
              </a:rPr>
              <a:t>into</a:t>
            </a:r>
            <a:r>
              <a:rPr lang="en-US" noProof="1" smtClean="0">
                <a:highlight>
                  <a:srgbClr val="FFFFFF"/>
                </a:highlight>
                <a:latin typeface="Courier New" panose="02070309020205020404" pitchFamily="49" charset="0"/>
              </a:rPr>
              <a:t> </a:t>
            </a:r>
            <a:r>
              <a:rPr lang="en-US" noProof="1" smtClean="0">
                <a:solidFill>
                  <a:srgbClr val="808080"/>
                </a:solidFill>
                <a:highlight>
                  <a:srgbClr val="FFFFFF"/>
                </a:highlight>
                <a:latin typeface="Courier New" panose="02070309020205020404" pitchFamily="49" charset="0"/>
              </a:rPr>
              <a:t>'/</a:t>
            </a:r>
            <a:r>
              <a:rPr lang="en-US" noProof="1" smtClean="0">
                <a:solidFill>
                  <a:srgbClr val="808080"/>
                </a:solidFill>
                <a:highlight>
                  <a:srgbClr val="FFFFFF"/>
                </a:highlight>
                <a:latin typeface="Courier New" panose="02070309020205020404" pitchFamily="49" charset="0"/>
              </a:rPr>
              <a:t>home/hduser/h1bproject/projectout/</a:t>
            </a:r>
            <a:r>
              <a:rPr lang="en-US" noProof="1" smtClean="0">
                <a:solidFill>
                  <a:srgbClr val="808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r>
              <a:rPr lang="en-US" b="1" noProof="1" smtClean="0">
                <a:solidFill>
                  <a:srgbClr val="0000FF"/>
                </a:solidFill>
                <a:highlight>
                  <a:srgbClr val="FFFFFF"/>
                </a:highlight>
                <a:latin typeface="Courier New" panose="02070309020205020404" pitchFamily="49" charset="0"/>
              </a:rPr>
              <a:t>using</a:t>
            </a:r>
            <a:r>
              <a:rPr lang="en-US" noProof="1" smtClean="0">
                <a:highlight>
                  <a:srgbClr val="FFFFFF"/>
                </a:highlight>
                <a:latin typeface="Courier New" panose="02070309020205020404" pitchFamily="49" charset="0"/>
              </a:rPr>
              <a:t> PigStorage</a:t>
            </a:r>
            <a:r>
              <a:rPr lang="en-US" b="1" noProof="1" smtClean="0">
                <a:solidFill>
                  <a:srgbClr val="000080"/>
                </a:solidFill>
                <a:highlight>
                  <a:srgbClr val="FFFFFF"/>
                </a:highlight>
                <a:latin typeface="Courier New" panose="02070309020205020404" pitchFamily="49" charset="0"/>
              </a:rPr>
              <a:t>(</a:t>
            </a:r>
            <a:r>
              <a:rPr lang="en-US" noProof="1" smtClean="0">
                <a:solidFill>
                  <a:srgbClr val="808080"/>
                </a:solidFill>
                <a:highlight>
                  <a:srgbClr val="FFFFFF"/>
                </a:highlight>
                <a:latin typeface="Courier New" panose="02070309020205020404" pitchFamily="49" charset="0"/>
              </a:rPr>
              <a:t>','</a:t>
            </a:r>
            <a:r>
              <a:rPr lang="en-US" b="1" noProof="1" smtClean="0">
                <a:solidFill>
                  <a:srgbClr val="00008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 </a:t>
            </a:r>
          </a:p>
          <a:p>
            <a:pPr lvl="0"/>
            <a:endParaRPr lang="en-US" dirty="0"/>
          </a:p>
          <a:p>
            <a:endParaRPr lang="en-US" dirty="0"/>
          </a:p>
        </p:txBody>
      </p:sp>
    </p:spTree>
    <p:extLst>
      <p:ext uri="{BB962C8B-B14F-4D97-AF65-F5344CB8AC3E}">
        <p14:creationId xmlns:p14="http://schemas.microsoft.com/office/powerpoint/2010/main" xmlns="" val="3405404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Using Sqoop to load data into RDBMS(MySQL)</a:t>
            </a:r>
            <a:endParaRPr lang="en-US" sz="3200" dirty="0"/>
          </a:p>
        </p:txBody>
      </p:sp>
      <p:sp>
        <p:nvSpPr>
          <p:cNvPr id="3" name="Text Placeholder 2"/>
          <p:cNvSpPr>
            <a:spLocks noGrp="1"/>
          </p:cNvSpPr>
          <p:nvPr>
            <p:ph type="body" idx="1"/>
          </p:nvPr>
        </p:nvSpPr>
        <p:spPr>
          <a:xfrm>
            <a:off x="316762" y="1563478"/>
            <a:ext cx="9446116" cy="5618349"/>
          </a:xfrm>
        </p:spPr>
        <p:txBody>
          <a:bodyPr/>
          <a:lstStyle/>
          <a:p>
            <a:r>
              <a:rPr lang="en-IN" dirty="0" smtClean="0"/>
              <a:t>Bash script to load data into MySQL</a:t>
            </a:r>
          </a:p>
          <a:p>
            <a:endParaRPr lang="en-IN" dirty="0"/>
          </a:p>
          <a:p>
            <a:r>
              <a:rPr lang="en-US" b="1" dirty="0" smtClean="0">
                <a:solidFill>
                  <a:srgbClr val="0000FF"/>
                </a:solidFill>
                <a:highlight>
                  <a:srgbClr val="FFFFFF"/>
                </a:highlight>
                <a:latin typeface="Courier New" panose="02070309020205020404" pitchFamily="49" charset="0"/>
              </a:rPr>
              <a:t>echo</a:t>
            </a:r>
            <a:r>
              <a:rPr lang="en-US" dirty="0" smtClean="0">
                <a:highlight>
                  <a:srgbClr val="FFFFFF"/>
                </a:highlight>
                <a:latin typeface="Courier New" panose="02070309020205020404" pitchFamily="49" charset="0"/>
              </a:rPr>
              <a:t> </a:t>
            </a:r>
            <a:r>
              <a:rPr lang="en-US" dirty="0" smtClean="0">
                <a:solidFill>
                  <a:srgbClr val="808080"/>
                </a:solidFill>
                <a:highlight>
                  <a:srgbClr val="FFFFFF"/>
                </a:highlight>
                <a:latin typeface="Courier New" panose="02070309020205020404" pitchFamily="49" charset="0"/>
              </a:rPr>
              <a:t>"Please enter your </a:t>
            </a:r>
            <a:r>
              <a:rPr lang="en-US" dirty="0" err="1" smtClean="0">
                <a:solidFill>
                  <a:srgbClr val="808080"/>
                </a:solidFill>
                <a:highlight>
                  <a:srgbClr val="FFFFFF"/>
                </a:highlight>
                <a:latin typeface="Courier New" panose="02070309020205020404" pitchFamily="49" charset="0"/>
              </a:rPr>
              <a:t>MySQL</a:t>
            </a:r>
            <a:r>
              <a:rPr lang="en-US" dirty="0" smtClean="0">
                <a:solidFill>
                  <a:srgbClr val="808080"/>
                </a:solidFill>
                <a:highlight>
                  <a:srgbClr val="FFFFFF"/>
                </a:highlight>
                <a:latin typeface="Courier New" panose="02070309020205020404" pitchFamily="49" charset="0"/>
              </a:rPr>
              <a:t> database details"</a:t>
            </a:r>
            <a:endParaRPr lang="en-US" dirty="0" smtClean="0">
              <a:highlight>
                <a:srgbClr val="FFFFFF"/>
              </a:highlight>
              <a:latin typeface="Courier New" panose="02070309020205020404" pitchFamily="49" charset="0"/>
            </a:endParaRPr>
          </a:p>
          <a:p>
            <a:r>
              <a:rPr lang="en-US" b="1" dirty="0" smtClean="0">
                <a:solidFill>
                  <a:srgbClr val="0000FF"/>
                </a:solidFill>
                <a:highlight>
                  <a:srgbClr val="FFFFFF"/>
                </a:highlight>
                <a:latin typeface="Courier New" panose="02070309020205020404" pitchFamily="49" charset="0"/>
              </a:rPr>
              <a:t>read</a:t>
            </a:r>
            <a:r>
              <a:rPr lang="en-US" dirty="0" smtClean="0">
                <a:highlight>
                  <a:srgbClr val="FFFFFF"/>
                </a:highlight>
                <a:latin typeface="Courier New" panose="02070309020205020404" pitchFamily="49" charset="0"/>
              </a:rPr>
              <a:t> -p </a:t>
            </a:r>
            <a:r>
              <a:rPr lang="en-US" dirty="0" smtClean="0">
                <a:solidFill>
                  <a:srgbClr val="808080"/>
                </a:solidFill>
                <a:highlight>
                  <a:srgbClr val="FFFFFF"/>
                </a:highlight>
                <a:latin typeface="Courier New" panose="02070309020205020404" pitchFamily="49" charset="0"/>
              </a:rPr>
              <a:t>'username: '</a:t>
            </a:r>
            <a:r>
              <a:rPr lang="en-US" dirty="0" smtClean="0">
                <a:highlight>
                  <a:srgbClr val="FFFFFF"/>
                </a:highlight>
                <a:latin typeface="Courier New" panose="02070309020205020404" pitchFamily="49" charset="0"/>
              </a:rPr>
              <a:t> user    </a:t>
            </a:r>
            <a:r>
              <a:rPr lang="en-US" b="1" dirty="0" smtClean="0">
                <a:highlight>
                  <a:srgbClr val="FFFFFF"/>
                </a:highlight>
                <a:latin typeface="Courier New" panose="02070309020205020404" pitchFamily="49" charset="0"/>
              </a:rPr>
              <a:t># get username</a:t>
            </a:r>
          </a:p>
          <a:p>
            <a:r>
              <a:rPr lang="en-US" b="1" dirty="0" smtClean="0">
                <a:solidFill>
                  <a:srgbClr val="0000FF"/>
                </a:solidFill>
                <a:highlight>
                  <a:srgbClr val="FFFFFF"/>
                </a:highlight>
                <a:latin typeface="Courier New" panose="02070309020205020404" pitchFamily="49" charset="0"/>
              </a:rPr>
              <a:t>read</a:t>
            </a:r>
            <a:r>
              <a:rPr lang="en-US" dirty="0" smtClean="0">
                <a:highlight>
                  <a:srgbClr val="FFFFFF"/>
                </a:highlight>
                <a:latin typeface="Courier New" panose="02070309020205020404" pitchFamily="49" charset="0"/>
              </a:rPr>
              <a:t> </a:t>
            </a:r>
            <a:r>
              <a:rPr lang="en-US" b="1" dirty="0" smtClean="0">
                <a:solidFill>
                  <a:srgbClr val="804000"/>
                </a:solidFill>
                <a:highlight>
                  <a:srgbClr val="FFFFFF"/>
                </a:highlight>
                <a:latin typeface="Courier New" panose="02070309020205020404" pitchFamily="49" charset="0"/>
              </a:rPr>
              <a:t>-</a:t>
            </a:r>
            <a:r>
              <a:rPr lang="en-US" dirty="0" smtClean="0">
                <a:highlight>
                  <a:srgbClr val="FFFFFF"/>
                </a:highlight>
                <a:latin typeface="Courier New" panose="02070309020205020404" pitchFamily="49" charset="0"/>
              </a:rPr>
              <a:t>sp </a:t>
            </a:r>
            <a:r>
              <a:rPr lang="en-US" dirty="0" smtClean="0">
                <a:solidFill>
                  <a:srgbClr val="808080"/>
                </a:solidFill>
                <a:highlight>
                  <a:srgbClr val="FFFFFF"/>
                </a:highlight>
                <a:latin typeface="Courier New" panose="02070309020205020404" pitchFamily="49" charset="0"/>
              </a:rPr>
              <a:t>'password: '</a:t>
            </a:r>
            <a:r>
              <a:rPr lang="en-US" dirty="0" smtClean="0">
                <a:highlight>
                  <a:srgbClr val="FFFFFF"/>
                </a:highlight>
                <a:latin typeface="Courier New" panose="02070309020205020404" pitchFamily="49" charset="0"/>
              </a:rPr>
              <a:t> password </a:t>
            </a:r>
            <a:r>
              <a:rPr lang="en-US" b="1" dirty="0" smtClean="0">
                <a:highlight>
                  <a:srgbClr val="FFFFFF"/>
                </a:highlight>
                <a:latin typeface="Courier New" panose="02070309020205020404" pitchFamily="49" charset="0"/>
              </a:rPr>
              <a:t># get password</a:t>
            </a:r>
          </a:p>
          <a:p>
            <a:r>
              <a:rPr lang="en-US" b="1" dirty="0" smtClean="0">
                <a:solidFill>
                  <a:srgbClr val="0000FF"/>
                </a:solidFill>
                <a:highlight>
                  <a:srgbClr val="FFFFFF"/>
                </a:highlight>
                <a:latin typeface="Courier New" panose="02070309020205020404" pitchFamily="49" charset="0"/>
              </a:rPr>
              <a:t>echo</a:t>
            </a:r>
            <a:endParaRPr lang="en-US" dirty="0"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mysql -u </a:t>
            </a:r>
            <a:r>
              <a:rPr lang="en-US" b="1" noProof="1" smtClean="0">
                <a:solidFill>
                  <a:srgbClr val="FF8040"/>
                </a:solidFill>
                <a:highlight>
                  <a:srgbClr val="FFFFD9"/>
                </a:highlight>
                <a:latin typeface="Courier New" panose="02070309020205020404" pitchFamily="49" charset="0"/>
              </a:rPr>
              <a:t>$user</a:t>
            </a:r>
            <a:r>
              <a:rPr lang="en-US" noProof="1" smtClean="0">
                <a:highlight>
                  <a:srgbClr val="FFFFFF"/>
                </a:highlight>
                <a:latin typeface="Courier New" panose="02070309020205020404" pitchFamily="49" charset="0"/>
              </a:rPr>
              <a:t> -p</a:t>
            </a:r>
            <a:r>
              <a:rPr lang="en-US" noProof="1" smtClean="0">
                <a:solidFill>
                  <a:srgbClr val="808080"/>
                </a:solidFill>
                <a:highlight>
                  <a:srgbClr val="FFFFFF"/>
                </a:highlight>
                <a:latin typeface="Courier New" panose="02070309020205020404" pitchFamily="49" charset="0"/>
              </a:rPr>
              <a:t>"$password"</a:t>
            </a:r>
            <a:r>
              <a:rPr lang="en-US" noProof="1" smtClean="0">
                <a:highlight>
                  <a:srgbClr val="FFFFFF"/>
                </a:highlight>
                <a:latin typeface="Courier New" panose="02070309020205020404" pitchFamily="49" charset="0"/>
              </a:rPr>
              <a:t> -e </a:t>
            </a:r>
            <a:r>
              <a:rPr lang="en-US" noProof="1" smtClean="0">
                <a:solidFill>
                  <a:srgbClr val="808080"/>
                </a:solidFill>
                <a:highlight>
                  <a:srgbClr val="FFFFFF"/>
                </a:highlight>
                <a:latin typeface="Courier New" panose="02070309020205020404" pitchFamily="49" charset="0"/>
              </a:rPr>
              <a:t>'create database if not exists project;use project;drop table if exists h1b_analysis12;create table h1b_analysis12(employee_name varchar(100),total_application int,success_rate varchar(40)); </a:t>
            </a:r>
            <a:r>
              <a:rPr lang="en-US" b="1" noProof="1" smtClean="0">
                <a:solidFill>
                  <a:schemeClr val="tx1"/>
                </a:solidFill>
                <a:highlight>
                  <a:srgbClr val="FFFFFF"/>
                </a:highlight>
                <a:latin typeface="Courier New" panose="02070309020205020404" pitchFamily="49" charset="0"/>
              </a:rPr>
              <a:t># Create a database and table.</a:t>
            </a:r>
          </a:p>
          <a:p>
            <a:r>
              <a:rPr lang="en-US" noProof="1" smtClean="0">
                <a:solidFill>
                  <a:srgbClr val="808080"/>
                </a:solidFill>
                <a:highlight>
                  <a:srgbClr val="FFFFFF"/>
                </a:highlight>
                <a:latin typeface="Courier New" panose="02070309020205020404" pitchFamily="49" charset="0"/>
              </a:rPr>
              <a:t>exit;‘</a:t>
            </a:r>
          </a:p>
          <a:p>
            <a:endParaRPr lang="en-US" noProof="1" smtClean="0">
              <a:highlight>
                <a:srgbClr val="FFFFFF"/>
              </a:highlight>
              <a:latin typeface="Courier New" panose="02070309020205020404" pitchFamily="49" charset="0"/>
            </a:endParaRPr>
          </a:p>
          <a:p>
            <a:r>
              <a:rPr lang="en-US" noProof="1" smtClean="0">
                <a:highlight>
                  <a:srgbClr val="FFFFFF"/>
                </a:highlight>
                <a:latin typeface="Courier New" panose="02070309020205020404" pitchFamily="49" charset="0"/>
              </a:rPr>
              <a:t>sqoop export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connect jdbc</a:t>
            </a:r>
            <a:r>
              <a:rPr lang="en-US" b="1" noProof="1" smtClean="0">
                <a:solidFill>
                  <a:srgbClr val="804000"/>
                </a:solidFill>
                <a:highlight>
                  <a:srgbClr val="FFFFFF"/>
                </a:highlight>
                <a:latin typeface="Courier New" panose="02070309020205020404" pitchFamily="49" charset="0"/>
              </a:rPr>
              <a:t>:</a:t>
            </a:r>
            <a:r>
              <a:rPr lang="en-US" u="sng" noProof="1" smtClean="0">
                <a:highlight>
                  <a:srgbClr val="FFFFFF"/>
                </a:highlight>
                <a:latin typeface="Courier New" panose="02070309020205020404" pitchFamily="49" charset="0"/>
              </a:rPr>
              <a:t>mysql://localhost/project</a:t>
            </a:r>
            <a:r>
              <a:rPr lang="en-US" noProof="1" smtClean="0">
                <a:highlight>
                  <a:srgbClr val="FFFFFF"/>
                </a:highlight>
                <a:latin typeface="Courier New" panose="02070309020205020404" pitchFamily="49" charset="0"/>
              </a:rPr>
              <a:t>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username </a:t>
            </a:r>
            <a:r>
              <a:rPr lang="en-US" b="1" noProof="1" smtClean="0">
                <a:solidFill>
                  <a:srgbClr val="FF8040"/>
                </a:solidFill>
                <a:highlight>
                  <a:srgbClr val="FFFFD9"/>
                </a:highlight>
                <a:latin typeface="Courier New" panose="02070309020205020404" pitchFamily="49" charset="0"/>
              </a:rPr>
              <a:t>$user</a:t>
            </a:r>
            <a:r>
              <a:rPr lang="en-US" noProof="1" smtClean="0">
                <a:highlight>
                  <a:srgbClr val="FFFFFF"/>
                </a:highlight>
                <a:latin typeface="Courier New" panose="02070309020205020404" pitchFamily="49" charset="0"/>
              </a:rPr>
              <a:t>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password </a:t>
            </a:r>
            <a:r>
              <a:rPr lang="en-US" noProof="1" smtClean="0">
                <a:solidFill>
                  <a:srgbClr val="808080"/>
                </a:solidFill>
                <a:highlight>
                  <a:srgbClr val="FFFFFF"/>
                </a:highlight>
                <a:latin typeface="Courier New" panose="02070309020205020404" pitchFamily="49" charset="0"/>
              </a:rPr>
              <a:t>"$password"</a:t>
            </a:r>
            <a:r>
              <a:rPr lang="en-US" noProof="1" smtClean="0">
                <a:highlight>
                  <a:srgbClr val="FFFFFF"/>
                </a:highlight>
                <a:latin typeface="Courier New" panose="02070309020205020404" pitchFamily="49" charset="0"/>
              </a:rPr>
              <a:t>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table h1b10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update-mode allowinsert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update-key employee_name </a:t>
            </a:r>
            <a:r>
              <a:rPr lang="en-US" b="1" noProof="1" smtClean="0">
                <a:solidFill>
                  <a:srgbClr val="804000"/>
                </a:solidFill>
                <a:highlight>
                  <a:srgbClr val="FFFFFF"/>
                </a:highlight>
                <a:latin typeface="Courier New" panose="02070309020205020404" pitchFamily="49" charset="0"/>
              </a:rPr>
              <a:t>--</a:t>
            </a:r>
            <a:r>
              <a:rPr lang="en-US" noProof="1" smtClean="0">
                <a:highlight>
                  <a:srgbClr val="FFFFFF"/>
                </a:highlight>
                <a:latin typeface="Courier New" panose="02070309020205020404" pitchFamily="49" charset="0"/>
              </a:rPr>
              <a:t>export-dir </a:t>
            </a:r>
            <a:r>
              <a:rPr lang="en-US" b="1" dirty="0" smtClean="0">
                <a:solidFill>
                  <a:srgbClr val="804000"/>
                </a:solidFill>
                <a:highlight>
                  <a:srgbClr val="FFFFFF"/>
                </a:highlight>
                <a:latin typeface="Courier New" panose="02070309020205020404" pitchFamily="49" charset="0"/>
              </a:rPr>
              <a:t>/</a:t>
            </a:r>
            <a:r>
              <a:rPr lang="en-US" b="1" dirty="0" err="1" smtClean="0">
                <a:solidFill>
                  <a:srgbClr val="804000"/>
                </a:solidFill>
                <a:highlight>
                  <a:srgbClr val="FFFFFF"/>
                </a:highlight>
                <a:latin typeface="Courier New" panose="02070309020205020404" pitchFamily="49" charset="0"/>
              </a:rPr>
              <a:t>niit</a:t>
            </a:r>
            <a:r>
              <a:rPr lang="en-US" b="1" dirty="0" smtClean="0">
                <a:solidFill>
                  <a:srgbClr val="804000"/>
                </a:solidFill>
                <a:highlight>
                  <a:srgbClr val="FFFFFF"/>
                </a:highlight>
                <a:latin typeface="Courier New" panose="02070309020205020404" pitchFamily="49" charset="0"/>
              </a:rPr>
              <a:t>/projout10/</a:t>
            </a:r>
            <a:r>
              <a:rPr lang="en-US" b="1" dirty="0" smtClean="0">
                <a:solidFill>
                  <a:srgbClr val="804000"/>
                </a:solidFill>
                <a:highlight>
                  <a:srgbClr val="FFFFFF"/>
                </a:highlight>
                <a:latin typeface="Courier New" panose="02070309020205020404" pitchFamily="49" charset="0"/>
              </a:rPr>
              <a:t>p</a:t>
            </a:r>
            <a:r>
              <a:rPr lang="en-US" b="1" dirty="0" smtClean="0">
                <a:solidFill>
                  <a:srgbClr val="804000"/>
                </a:solidFill>
                <a:highlight>
                  <a:srgbClr val="FFFFFF"/>
                </a:highlight>
                <a:latin typeface="Courier New" panose="02070309020205020404" pitchFamily="49" charset="0"/>
              </a:rPr>
              <a:t>*</a:t>
            </a:r>
            <a:r>
              <a:rPr lang="en-US" dirty="0" smtClean="0">
                <a:highlight>
                  <a:srgbClr val="FFFFFF"/>
                </a:highlight>
                <a:latin typeface="Courier New" panose="02070309020205020404" pitchFamily="49" charset="0"/>
              </a:rPr>
              <a:t> </a:t>
            </a:r>
          </a:p>
          <a:p>
            <a:r>
              <a:rPr lang="en-US" b="1" dirty="0" smtClean="0">
                <a:solidFill>
                  <a:srgbClr val="804000"/>
                </a:solidFill>
                <a:highlight>
                  <a:srgbClr val="FFFFFF"/>
                </a:highlight>
                <a:latin typeface="Courier New" panose="02070309020205020404" pitchFamily="49" charset="0"/>
              </a:rPr>
              <a:t>--</a:t>
            </a:r>
            <a:r>
              <a:rPr lang="en-US" dirty="0" smtClean="0">
                <a:highlight>
                  <a:srgbClr val="FFFFFF"/>
                </a:highlight>
                <a:latin typeface="Courier New" panose="02070309020205020404" pitchFamily="49" charset="0"/>
              </a:rPr>
              <a:t>input-fields-terminated-by </a:t>
            </a:r>
            <a:r>
              <a:rPr lang="en-US" dirty="0" smtClean="0">
                <a:solidFill>
                  <a:srgbClr val="808080"/>
                </a:solidFill>
                <a:highlight>
                  <a:srgbClr val="FFFFFF"/>
                </a:highlight>
                <a:latin typeface="Courier New" panose="02070309020205020404" pitchFamily="49" charset="0"/>
              </a:rPr>
              <a:t>'\t'</a:t>
            </a:r>
            <a:r>
              <a:rPr lang="en-US" dirty="0" smtClean="0">
                <a:highlight>
                  <a:srgbClr val="FFFFFF"/>
                </a:highlight>
                <a:latin typeface="Courier New" panose="02070309020205020404" pitchFamily="49" charset="0"/>
              </a:rPr>
              <a:t> </a:t>
            </a:r>
            <a:r>
              <a:rPr lang="en-US" b="1" dirty="0" smtClean="0">
                <a:solidFill>
                  <a:srgbClr val="804000"/>
                </a:solidFill>
                <a:highlight>
                  <a:srgbClr val="FFFFFF"/>
                </a:highlight>
                <a:latin typeface="Courier New" panose="02070309020205020404" pitchFamily="49" charset="0"/>
              </a:rPr>
              <a:t>; </a:t>
            </a:r>
            <a:r>
              <a:rPr lang="en-US" b="1" dirty="0" smtClean="0">
                <a:solidFill>
                  <a:schemeClr val="tx1"/>
                </a:solidFill>
                <a:highlight>
                  <a:srgbClr val="FFFFFF"/>
                </a:highlight>
                <a:latin typeface="Courier New" panose="02070309020205020404" pitchFamily="49" charset="0"/>
              </a:rPr>
              <a:t># </a:t>
            </a:r>
            <a:r>
              <a:rPr lang="en-US" b="1" dirty="0" err="1" smtClean="0">
                <a:solidFill>
                  <a:schemeClr val="tx1"/>
                </a:solidFill>
                <a:highlight>
                  <a:srgbClr val="FFFFFF"/>
                </a:highlight>
                <a:latin typeface="Courier New" panose="02070309020205020404" pitchFamily="49" charset="0"/>
              </a:rPr>
              <a:t>sqoop</a:t>
            </a:r>
            <a:r>
              <a:rPr lang="en-US" b="1" dirty="0" smtClean="0">
                <a:solidFill>
                  <a:schemeClr val="tx1"/>
                </a:solidFill>
                <a:highlight>
                  <a:srgbClr val="FFFFFF"/>
                </a:highlight>
                <a:latin typeface="Courier New" panose="02070309020205020404" pitchFamily="49" charset="0"/>
              </a:rPr>
              <a:t> export</a:t>
            </a:r>
          </a:p>
          <a:p>
            <a:endParaRPr lang="en-IN" b="1" dirty="0" smtClean="0">
              <a:solidFill>
                <a:schemeClr val="tx1"/>
              </a:solidFill>
              <a:highlight>
                <a:srgbClr val="FFFFFF"/>
              </a:highlight>
              <a:latin typeface="Courier New" panose="02070309020205020404" pitchFamily="49" charset="0"/>
            </a:endParaRPr>
          </a:p>
          <a:p>
            <a:r>
              <a:rPr lang="en-US" dirty="0" err="1" smtClean="0">
                <a:highlight>
                  <a:srgbClr val="FFFFFF"/>
                </a:highlight>
                <a:latin typeface="Courier New" panose="02070309020205020404" pitchFamily="49" charset="0"/>
              </a:rPr>
              <a:t>mysql</a:t>
            </a:r>
            <a:r>
              <a:rPr lang="en-US" dirty="0" smtClean="0">
                <a:highlight>
                  <a:srgbClr val="FFFFFF"/>
                </a:highlight>
                <a:latin typeface="Courier New" panose="02070309020205020404" pitchFamily="49" charset="0"/>
              </a:rPr>
              <a:t> -u </a:t>
            </a:r>
            <a:r>
              <a:rPr lang="en-US" b="1" dirty="0" smtClean="0">
                <a:solidFill>
                  <a:srgbClr val="FF8040"/>
                </a:solidFill>
                <a:highlight>
                  <a:srgbClr val="FFFFD9"/>
                </a:highlight>
                <a:latin typeface="Courier New" panose="02070309020205020404" pitchFamily="49" charset="0"/>
              </a:rPr>
              <a:t>$user</a:t>
            </a:r>
            <a:r>
              <a:rPr lang="en-US" dirty="0" smtClean="0">
                <a:highlight>
                  <a:srgbClr val="FFFFFF"/>
                </a:highlight>
                <a:latin typeface="Courier New" panose="02070309020205020404" pitchFamily="49" charset="0"/>
              </a:rPr>
              <a:t> -p</a:t>
            </a:r>
            <a:r>
              <a:rPr lang="en-US" dirty="0" smtClean="0">
                <a:solidFill>
                  <a:srgbClr val="808080"/>
                </a:solidFill>
                <a:highlight>
                  <a:srgbClr val="FFFFFF"/>
                </a:highlight>
                <a:latin typeface="Courier New" panose="02070309020205020404" pitchFamily="49" charset="0"/>
              </a:rPr>
              <a:t>"$password"</a:t>
            </a:r>
            <a:r>
              <a:rPr lang="en-US" dirty="0" smtClean="0">
                <a:highlight>
                  <a:srgbClr val="FFFFFF"/>
                </a:highlight>
                <a:latin typeface="Courier New" panose="02070309020205020404" pitchFamily="49" charset="0"/>
              </a:rPr>
              <a:t> -e </a:t>
            </a:r>
            <a:r>
              <a:rPr lang="en-US" dirty="0" smtClean="0">
                <a:solidFill>
                  <a:srgbClr val="808080"/>
                </a:solidFill>
                <a:highlight>
                  <a:srgbClr val="FFFFFF"/>
                </a:highlight>
                <a:latin typeface="Courier New" panose="02070309020205020404" pitchFamily="49" charset="0"/>
              </a:rPr>
              <a:t>'use </a:t>
            </a:r>
            <a:r>
              <a:rPr lang="en-US" noProof="1" smtClean="0">
                <a:solidFill>
                  <a:srgbClr val="808080"/>
                </a:solidFill>
                <a:highlight>
                  <a:srgbClr val="FFFFFF"/>
                </a:highlight>
                <a:latin typeface="Courier New" panose="02070309020205020404" pitchFamily="49" charset="0"/>
              </a:rPr>
              <a:t>project;select</a:t>
            </a:r>
            <a:r>
              <a:rPr lang="en-US" dirty="0" smtClean="0">
                <a:solidFill>
                  <a:srgbClr val="808080"/>
                </a:solidFill>
                <a:highlight>
                  <a:srgbClr val="FFFFFF"/>
                </a:highlight>
                <a:latin typeface="Courier New" panose="02070309020205020404" pitchFamily="49" charset="0"/>
              </a:rPr>
              <a:t> * from h1b_analysis12;‘ </a:t>
            </a:r>
            <a:r>
              <a:rPr lang="en-US" b="1" dirty="0" smtClean="0">
                <a:solidFill>
                  <a:schemeClr val="tx1"/>
                </a:solidFill>
                <a:highlight>
                  <a:srgbClr val="FFFFFF"/>
                </a:highlight>
                <a:latin typeface="Courier New" panose="02070309020205020404" pitchFamily="49" charset="0"/>
              </a:rPr>
              <a:t># </a:t>
            </a:r>
            <a:r>
              <a:rPr lang="en-US" b="1" dirty="0" err="1" smtClean="0">
                <a:solidFill>
                  <a:schemeClr val="tx1"/>
                </a:solidFill>
                <a:highlight>
                  <a:srgbClr val="FFFFFF"/>
                </a:highlight>
                <a:latin typeface="Courier New" panose="02070309020205020404" pitchFamily="49" charset="0"/>
              </a:rPr>
              <a:t>MySQL</a:t>
            </a:r>
            <a:r>
              <a:rPr lang="en-US" b="1" dirty="0" smtClean="0">
                <a:solidFill>
                  <a:schemeClr val="tx1"/>
                </a:solidFill>
                <a:highlight>
                  <a:srgbClr val="FFFFFF"/>
                </a:highlight>
                <a:latin typeface="Courier New" panose="02070309020205020404" pitchFamily="49" charset="0"/>
              </a:rPr>
              <a:t> command to show the output</a:t>
            </a:r>
            <a:endParaRPr lang="en-US" b="1" dirty="0">
              <a:solidFill>
                <a:schemeClr val="tx1"/>
              </a:solidFill>
            </a:endParaRPr>
          </a:p>
        </p:txBody>
      </p:sp>
    </p:spTree>
    <p:extLst>
      <p:ext uri="{BB962C8B-B14F-4D97-AF65-F5344CB8AC3E}">
        <p14:creationId xmlns:p14="http://schemas.microsoft.com/office/powerpoint/2010/main" xmlns="" val="400095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CODE REPOSITORY</a:t>
            </a:r>
          </a:p>
        </p:txBody>
      </p:sp>
      <p:sp>
        <p:nvSpPr>
          <p:cNvPr id="3" name="Text Placeholder 2"/>
          <p:cNvSpPr>
            <a:spLocks noGrp="1"/>
          </p:cNvSpPr>
          <p:nvPr>
            <p:ph type="body" idx="1"/>
          </p:nvPr>
        </p:nvSpPr>
        <p:spPr/>
        <p:txBody>
          <a:bodyPr/>
          <a:lstStyle/>
          <a:p>
            <a:r>
              <a:rPr lang="en-US" dirty="0" smtClean="0">
                <a:hlinkClick r:id="rId2"/>
              </a:rPr>
              <a:t>https://github.com/kishan9886767771/H1-B-BigData-Project</a:t>
            </a:r>
            <a:endParaRPr lang="en-US" dirty="0"/>
          </a:p>
        </p:txBody>
      </p:sp>
    </p:spTree>
    <p:extLst>
      <p:ext uri="{BB962C8B-B14F-4D97-AF65-F5344CB8AC3E}">
        <p14:creationId xmlns:p14="http://schemas.microsoft.com/office/powerpoint/2010/main" xmlns="" val="2264653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4570113" cy="7587674"/>
            <a:chOff x="0" y="0"/>
            <a:chExt cx="8290975" cy="10325100"/>
          </a:xfrm>
        </p:grpSpPr>
        <p:grpSp>
          <p:nvGrpSpPr>
            <p:cNvPr id="5" name="Group 8"/>
            <p:cNvGrpSpPr/>
            <p:nvPr/>
          </p:nvGrpSpPr>
          <p:grpSpPr>
            <a:xfrm>
              <a:off x="137575" y="0"/>
              <a:ext cx="8153400" cy="10325100"/>
              <a:chOff x="0" y="0"/>
              <a:chExt cx="8153400" cy="10304318"/>
            </a:xfrm>
            <a:solidFill>
              <a:schemeClr val="bg1"/>
            </a:solidFill>
          </p:grpSpPr>
          <p:sp>
            <p:nvSpPr>
              <p:cNvPr id="10" name="Trapezoid 9"/>
              <p:cNvSpPr/>
              <p:nvPr/>
            </p:nvSpPr>
            <p:spPr>
              <a:xfrm flipV="1">
                <a:off x="6927" y="0"/>
                <a:ext cx="8146473" cy="10304318"/>
              </a:xfrm>
              <a:prstGeom prst="trapezoid">
                <a:avLst>
                  <a:gd name="adj" fmla="val 420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p:cNvSpPr/>
              <p:nvPr/>
            </p:nvSpPr>
            <p:spPr>
              <a:xfrm>
                <a:off x="0" y="0"/>
                <a:ext cx="3733800" cy="103043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7" name="Group 1"/>
            <p:cNvGrpSpPr/>
            <p:nvPr/>
          </p:nvGrpSpPr>
          <p:grpSpPr>
            <a:xfrm>
              <a:off x="0" y="0"/>
              <a:ext cx="8153400" cy="10325100"/>
              <a:chOff x="0" y="0"/>
              <a:chExt cx="8153400" cy="10304318"/>
            </a:xfrm>
            <a:solidFill>
              <a:schemeClr val="accent1"/>
            </a:solidFill>
          </p:grpSpPr>
          <p:sp>
            <p:nvSpPr>
              <p:cNvPr id="3" name="Trapezoid 2"/>
              <p:cNvSpPr/>
              <p:nvPr/>
            </p:nvSpPr>
            <p:spPr>
              <a:xfrm flipV="1">
                <a:off x="6927" y="0"/>
                <a:ext cx="8146473" cy="10304318"/>
              </a:xfrm>
              <a:prstGeom prst="trapezoid">
                <a:avLst>
                  <a:gd name="adj" fmla="val 4209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Rectangle 3"/>
              <p:cNvSpPr/>
              <p:nvPr/>
            </p:nvSpPr>
            <p:spPr>
              <a:xfrm>
                <a:off x="0" y="0"/>
                <a:ext cx="3733800" cy="103043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sp>
        <p:nvSpPr>
          <p:cNvPr id="6" name="TextBox 5"/>
          <p:cNvSpPr txBox="1"/>
          <p:nvPr/>
        </p:nvSpPr>
        <p:spPr>
          <a:xfrm>
            <a:off x="246415" y="1143447"/>
            <a:ext cx="3662627" cy="817888"/>
          </a:xfrm>
          <a:prstGeom prst="rect">
            <a:avLst/>
          </a:prstGeom>
          <a:noFill/>
        </p:spPr>
        <p:txBody>
          <a:bodyPr wrap="square" lIns="63219" tIns="31609" rIns="63219" bIns="31609" rtlCol="0">
            <a:spAutoFit/>
          </a:bodyPr>
          <a:lstStyle/>
          <a:p>
            <a:endParaRPr lang="en-US" sz="4900" b="1" dirty="0">
              <a:solidFill>
                <a:schemeClr val="bg1"/>
              </a:solidFill>
            </a:endParaRPr>
          </a:p>
        </p:txBody>
      </p:sp>
      <p:pic>
        <p:nvPicPr>
          <p:cNvPr id="2052" name="Picture 4" descr="C:\Users\Supreeth\Desktop\thankyou.png"/>
          <p:cNvPicPr>
            <a:picLocks noChangeAspect="1" noChangeArrowheads="1"/>
          </p:cNvPicPr>
          <p:nvPr/>
        </p:nvPicPr>
        <p:blipFill>
          <a:blip r:embed="rId3"/>
          <a:srcRect/>
          <a:stretch>
            <a:fillRect/>
          </a:stretch>
        </p:blipFill>
        <p:spPr bwMode="auto">
          <a:xfrm>
            <a:off x="3463673" y="2794285"/>
            <a:ext cx="6510920" cy="4564331"/>
          </a:xfrm>
          <a:prstGeom prst="rect">
            <a:avLst/>
          </a:prstGeom>
          <a:noFill/>
        </p:spPr>
      </p:pic>
      <p:sp>
        <p:nvSpPr>
          <p:cNvPr id="18" name="Rectangle 17"/>
          <p:cNvSpPr/>
          <p:nvPr/>
        </p:nvSpPr>
        <p:spPr>
          <a:xfrm>
            <a:off x="2805458" y="6947928"/>
            <a:ext cx="6932808" cy="61174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63219" tIns="31609" rIns="63219" bIns="31609" rtlCol="0" anchor="ctr"/>
          <a:lstStyle/>
          <a:p>
            <a:pPr algn="ctr"/>
            <a:endParaRPr lang="en-US"/>
          </a:p>
        </p:txBody>
      </p:sp>
      <p:sp>
        <p:nvSpPr>
          <p:cNvPr id="8" name="TextBox 7"/>
          <p:cNvSpPr txBox="1"/>
          <p:nvPr/>
        </p:nvSpPr>
        <p:spPr>
          <a:xfrm>
            <a:off x="5376333" y="979959"/>
            <a:ext cx="3696229" cy="1037324"/>
          </a:xfrm>
          <a:prstGeom prst="rect">
            <a:avLst/>
          </a:prstGeom>
          <a:noFill/>
        </p:spPr>
        <p:txBody>
          <a:bodyPr wrap="square" lIns="112892" tIns="56446" rIns="112892" bIns="56446" rtlCol="0">
            <a:spAutoFit/>
          </a:bodyPr>
          <a:lstStyle/>
          <a:p>
            <a:r>
              <a:rPr lang="en-US" sz="3000" dirty="0">
                <a:latin typeface="Franklin Gothic Heavy" pitchFamily="34" charset="0"/>
              </a:rPr>
              <a:t>Knowledge is Free! Happy Surfing!</a:t>
            </a:r>
          </a:p>
        </p:txBody>
      </p:sp>
    </p:spTree>
    <p:extLst>
      <p:ext uri="{BB962C8B-B14F-4D97-AF65-F5344CB8AC3E}">
        <p14:creationId xmlns:p14="http://schemas.microsoft.com/office/powerpoint/2010/main" xmlns="" val="3335470172"/>
      </p:ext>
    </p:extLst>
  </p:cSld>
  <p:clrMapOvr>
    <a:masterClrMapping/>
  </p:clrMapOvr>
  <p:transition spd="slow" advTm="12187">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dirty="0" smtClean="0"/>
              <a:t>Five</a:t>
            </a:r>
            <a:r>
              <a:rPr lang="en-IN" sz="4400" b="0" i="0" u="none" strike="noStrike" cap="none" dirty="0" smtClean="0">
                <a:solidFill>
                  <a:srgbClr val="000000"/>
                </a:solidFill>
                <a:latin typeface="Arial"/>
                <a:ea typeface="Arial"/>
                <a:cs typeface="Arial"/>
                <a:sym typeface="Arial"/>
              </a:rPr>
              <a:t> </a:t>
            </a:r>
            <a:r>
              <a:rPr lang="en-IN" sz="4400" b="0" i="0" u="none" strike="noStrike" cap="none" dirty="0">
                <a:solidFill>
                  <a:srgbClr val="000000"/>
                </a:solidFill>
                <a:latin typeface="Arial"/>
                <a:ea typeface="Arial"/>
                <a:cs typeface="Arial"/>
                <a:sym typeface="Arial"/>
              </a:rPr>
              <a:t>V's of Big Data</a:t>
            </a:r>
          </a:p>
        </p:txBody>
      </p:sp>
      <p:sp>
        <p:nvSpPr>
          <p:cNvPr id="73" name="Shape 73"/>
          <p:cNvSpPr txBox="1"/>
          <p:nvPr/>
        </p:nvSpPr>
        <p:spPr>
          <a:xfrm>
            <a:off x="504000" y="1769040"/>
            <a:ext cx="9071640" cy="438444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endParaRPr lang="en-IN" sz="3200" b="0" i="0"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721401" y="1780445"/>
            <a:ext cx="6636837" cy="49821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i="0" u="none" strike="noStrike" cap="none" dirty="0">
                <a:solidFill>
                  <a:srgbClr val="000000"/>
                </a:solidFill>
                <a:latin typeface="Arial"/>
                <a:ea typeface="Arial"/>
                <a:cs typeface="Arial"/>
                <a:sym typeface="Arial"/>
              </a:rPr>
              <a:t>HADOOP</a:t>
            </a:r>
          </a:p>
        </p:txBody>
      </p:sp>
      <p:sp>
        <p:nvSpPr>
          <p:cNvPr id="79" name="Shape 79"/>
          <p:cNvSpPr txBox="1"/>
          <p:nvPr/>
        </p:nvSpPr>
        <p:spPr>
          <a:xfrm>
            <a:off x="504000" y="1769040"/>
            <a:ext cx="9071640" cy="4384440"/>
          </a:xfrm>
          <a:prstGeom prst="rect">
            <a:avLst/>
          </a:prstGeom>
          <a:noFill/>
          <a:ln>
            <a:noFill/>
          </a:ln>
        </p:spPr>
        <p:txBody>
          <a:bodyPr lIns="0" tIns="0" rIns="0" bIns="0" anchor="t" anchorCtr="0">
            <a:noAutofit/>
          </a:bodyPr>
          <a:lstStyle/>
          <a:p>
            <a:pPr lvl="0">
              <a:lnSpc>
                <a:spcPct val="150000"/>
              </a:lnSpc>
              <a:buSzPct val="25000"/>
            </a:pPr>
            <a:r>
              <a:rPr lang="en-US" sz="1800" dirty="0" smtClean="0"/>
              <a:t>Apache </a:t>
            </a:r>
            <a:r>
              <a:rPr lang="en-US" sz="1800" dirty="0"/>
              <a:t>Hadoop </a:t>
            </a:r>
            <a:r>
              <a:rPr lang="en-US" sz="1800" dirty="0" smtClean="0"/>
              <a:t>is </a:t>
            </a:r>
            <a:r>
              <a:rPr lang="en-US" sz="1800" dirty="0"/>
              <a:t>an open-source software framework used for distributed storage and processing of big data sets using the MapReduce programming model. It consists of computer clusters built from commodity hardware. All the modules in Hadoop are designed with a fundamental assumption that hardware failures are common occurrences and should be automatically handled by the </a:t>
            </a:r>
            <a:r>
              <a:rPr lang="en-US" sz="1800" dirty="0" smtClean="0"/>
              <a:t>framework. I</a:t>
            </a:r>
            <a:r>
              <a:rPr lang="en-IN" sz="1800" b="0" strike="noStrike" dirty="0" smtClean="0">
                <a:solidFill>
                  <a:srgbClr val="000000"/>
                </a:solidFill>
                <a:latin typeface="Arial"/>
                <a:ea typeface="Arial"/>
                <a:cs typeface="Arial"/>
                <a:sym typeface="Arial"/>
              </a:rPr>
              <a:t>t </a:t>
            </a:r>
            <a:r>
              <a:rPr lang="en-IN" sz="1800" b="0" strike="noStrike" dirty="0">
                <a:solidFill>
                  <a:srgbClr val="000000"/>
                </a:solidFill>
                <a:latin typeface="Arial"/>
                <a:ea typeface="Arial"/>
                <a:cs typeface="Arial"/>
                <a:sym typeface="Arial"/>
              </a:rPr>
              <a:t>is part of the Apache project sponsored by the Apache Software Foundation</a:t>
            </a:r>
            <a:r>
              <a:rPr lang="en-IN" sz="1800" b="0" strike="noStrike" dirty="0" smtClean="0">
                <a:solidFill>
                  <a:srgbClr val="000000"/>
                </a:solidFill>
                <a:latin typeface="Arial"/>
                <a:ea typeface="Arial"/>
                <a:cs typeface="Arial"/>
                <a:sym typeface="Arial"/>
              </a:rPr>
              <a:t>.</a:t>
            </a:r>
          </a:p>
          <a:p>
            <a:pPr lvl="0">
              <a:lnSpc>
                <a:spcPct val="150000"/>
              </a:lnSpc>
              <a:buSzPct val="25000"/>
            </a:pPr>
            <a:endParaRPr lang="en-IN" sz="1800" b="0" strike="noStrike" dirty="0">
              <a:solidFill>
                <a:srgbClr val="000000"/>
              </a:solidFill>
              <a:latin typeface="Arial"/>
              <a:ea typeface="Arial"/>
              <a:cs typeface="Arial"/>
              <a:sym typeface="Arial"/>
            </a:endParaRPr>
          </a:p>
          <a:p>
            <a:pPr lvl="0">
              <a:lnSpc>
                <a:spcPct val="150000"/>
              </a:lnSpc>
              <a:buSzPct val="25000"/>
            </a:pPr>
            <a:r>
              <a:rPr lang="en-US" sz="1800" dirty="0" smtClean="0"/>
              <a:t>Apache Hadoop </a:t>
            </a:r>
            <a:r>
              <a:rPr lang="en-US" sz="1800" dirty="0"/>
              <a:t>MapReduce and HDFS components were inspired by Google papers on their MapReduce and Google File System.</a:t>
            </a:r>
            <a:r>
              <a:rPr lang="en-IN" sz="1800" b="0" strike="noStrike" dirty="0" smtClean="0">
                <a:solidFill>
                  <a:srgbClr val="000000"/>
                </a:solidFill>
                <a:latin typeface="Arial"/>
                <a:ea typeface="Arial"/>
                <a:cs typeface="Arial"/>
                <a:sym typeface="Arial"/>
              </a:rPr>
              <a:t>he  </a:t>
            </a:r>
            <a:r>
              <a:rPr lang="en-IN" sz="1800" b="0" strike="noStrike" dirty="0">
                <a:solidFill>
                  <a:srgbClr val="000000"/>
                </a:solidFill>
                <a:latin typeface="Arial"/>
                <a:ea typeface="Arial"/>
                <a:cs typeface="Arial"/>
                <a:sym typeface="Arial"/>
              </a:rPr>
              <a:t>processing part  is called  MapReduce programming model.</a:t>
            </a:r>
          </a:p>
          <a:p>
            <a:pPr marL="0" marR="0" lvl="0" indent="0" algn="l" rtl="0">
              <a:spcBef>
                <a:spcPts val="0"/>
              </a:spcBef>
              <a:buSzPct val="25000"/>
              <a:buNone/>
            </a:pPr>
            <a:r>
              <a:rPr lang="en-IN" sz="1800" b="0" strike="noStrike" dirty="0">
                <a:solidFill>
                  <a:srgbClr val="000000"/>
                </a:solidFill>
                <a:latin typeface="Arial"/>
                <a:ea typeface="Arial"/>
                <a:cs typeface="Arial"/>
                <a:sym typeface="Arial"/>
              </a:rPr>
              <a:t> </a:t>
            </a:r>
            <a:endParaRPr lang="en-IN" sz="1800" b="0" strike="noStrike" dirty="0" smtClean="0">
              <a:solidFill>
                <a:srgbClr val="000000"/>
              </a:solidFill>
              <a:latin typeface="Arial"/>
              <a:ea typeface="Arial"/>
              <a:cs typeface="Arial"/>
              <a:sym typeface="Arial"/>
            </a:endParaRPr>
          </a:p>
          <a:p>
            <a:pPr marL="0" marR="0" lvl="0" indent="0" algn="l" rtl="0">
              <a:spcBef>
                <a:spcPts val="0"/>
              </a:spcBef>
              <a:buSzPct val="25000"/>
              <a:buNone/>
            </a:pPr>
            <a:endParaRPr lang="en-IN" sz="1800" dirty="0"/>
          </a:p>
          <a:p>
            <a:pPr marL="0" marR="0" lvl="0" indent="0" algn="l" rtl="0">
              <a:spcBef>
                <a:spcPts val="0"/>
              </a:spcBef>
              <a:buSzPct val="25000"/>
              <a:buNone/>
            </a:pPr>
            <a:endParaRPr lang="en-IN" sz="1800" b="0" strike="noStrik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a:t>
            </a:r>
            <a:r>
              <a:rPr lang="en-US" sz="2800" dirty="0" smtClean="0"/>
              <a:t>pache </a:t>
            </a:r>
            <a:r>
              <a:rPr lang="en-US" sz="2800" dirty="0"/>
              <a:t>Hadoop framework </a:t>
            </a:r>
            <a:r>
              <a:rPr lang="en-US" sz="2800" dirty="0" smtClean="0"/>
              <a:t>modules and ecosystem.</a:t>
            </a:r>
            <a:endParaRPr lang="en-US" sz="2800" dirty="0"/>
          </a:p>
        </p:txBody>
      </p:sp>
      <p:sp>
        <p:nvSpPr>
          <p:cNvPr id="3" name="Text Placeholder 2"/>
          <p:cNvSpPr>
            <a:spLocks noGrp="1"/>
          </p:cNvSpPr>
          <p:nvPr>
            <p:ph type="body" idx="1"/>
          </p:nvPr>
        </p:nvSpPr>
        <p:spPr/>
        <p:txBody>
          <a:bodyPr/>
          <a:lstStyle/>
          <a:p>
            <a:pPr marL="285750" indent="-285750">
              <a:buFont typeface="Wingdings" panose="05000000000000000000" pitchFamily="2" charset="2"/>
              <a:buChar char="q"/>
            </a:pPr>
            <a:r>
              <a:rPr lang="en-US" dirty="0"/>
              <a:t>Hadoop Common – contains libraries and utilities needed by other Hadoop </a:t>
            </a:r>
            <a:r>
              <a:rPr lang="en-US" dirty="0" smtClean="0"/>
              <a:t>modules.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a:t>Hadoop Distributed File System (HDFS) – a distributed file-system that stores data on commodity machines, providing very high aggregate bandwidth across the </a:t>
            </a:r>
            <a:r>
              <a:rPr lang="en-US" dirty="0" smtClean="0"/>
              <a:t>cluster.</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a:t>Hadoop YARN – a resource-management platform responsible for managing computing resources in clusters and using them for scheduling of users' </a:t>
            </a:r>
            <a:r>
              <a:rPr lang="en-US" dirty="0" smtClean="0"/>
              <a:t>applications.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US" dirty="0"/>
              <a:t>Hadoop MapReduce – an implementation of the MapReduce programming model for large scale data processing</a:t>
            </a:r>
            <a:r>
              <a:rPr lang="en-US" dirty="0" smtClean="0"/>
              <a:t>.</a:t>
            </a:r>
          </a:p>
          <a:p>
            <a:endParaRPr lang="en-IN" dirty="0" smtClean="0"/>
          </a:p>
          <a:p>
            <a:endParaRPr lang="en-IN" dirty="0" smtClean="0"/>
          </a:p>
          <a:p>
            <a:r>
              <a:rPr lang="en-IN" dirty="0" smtClean="0"/>
              <a:t>It’s ecosystem consists of projects such as: </a:t>
            </a:r>
            <a:r>
              <a:rPr lang="en-US" dirty="0"/>
              <a:t>Apache Pig, Apache Hive, Apache </a:t>
            </a:r>
            <a:r>
              <a:rPr lang="en-US" dirty="0" err="1"/>
              <a:t>HBase</a:t>
            </a:r>
            <a:r>
              <a:rPr lang="en-US" dirty="0"/>
              <a:t>, Apache Phoenix, Apache Spark, Apache </a:t>
            </a:r>
            <a:r>
              <a:rPr lang="en-US" dirty="0" smtClean="0"/>
              <a:t>Zookeeper, </a:t>
            </a:r>
            <a:r>
              <a:rPr lang="en-US" dirty="0" err="1"/>
              <a:t>Cloudera</a:t>
            </a:r>
            <a:r>
              <a:rPr lang="en-US" dirty="0"/>
              <a:t> Impala, Apache Flume, Apache Sqoop, Apache </a:t>
            </a:r>
            <a:r>
              <a:rPr lang="en-US" dirty="0" err="1"/>
              <a:t>Oozie</a:t>
            </a:r>
            <a:r>
              <a:rPr lang="en-US" dirty="0"/>
              <a:t>, and Apache </a:t>
            </a:r>
            <a:r>
              <a:rPr lang="en-US" dirty="0" smtClean="0"/>
              <a:t>Storm</a:t>
            </a:r>
            <a:r>
              <a:rPr lang="en-IN" dirty="0"/>
              <a:t>.</a:t>
            </a:r>
          </a:p>
          <a:p>
            <a:endParaRPr lang="en-US" dirty="0"/>
          </a:p>
        </p:txBody>
      </p:sp>
    </p:spTree>
    <p:extLst>
      <p:ext uri="{BB962C8B-B14F-4D97-AF65-F5344CB8AC3E}">
        <p14:creationId xmlns:p14="http://schemas.microsoft.com/office/powerpoint/2010/main" xmlns="" val="138157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strike="noStrike">
                <a:solidFill>
                  <a:srgbClr val="000000"/>
                </a:solidFill>
                <a:latin typeface="Arial"/>
                <a:ea typeface="Arial"/>
                <a:cs typeface="Arial"/>
                <a:sym typeface="Arial"/>
              </a:rPr>
              <a:t>ADVANTAGES OF HADOOP</a:t>
            </a:r>
          </a:p>
        </p:txBody>
      </p:sp>
      <p:sp>
        <p:nvSpPr>
          <p:cNvPr id="85" name="Shape 85"/>
          <p:cNvSpPr txBox="1"/>
          <p:nvPr/>
        </p:nvSpPr>
        <p:spPr>
          <a:xfrm>
            <a:off x="-494621" y="3175235"/>
            <a:ext cx="9071640" cy="438444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endParaRPr lang="en-IN" sz="3200" b="0" strike="noStrik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403648" y="1185527"/>
            <a:ext cx="8979486" cy="6265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strike="noStrike">
                <a:solidFill>
                  <a:srgbClr val="000000"/>
                </a:solidFill>
                <a:latin typeface="Arial"/>
                <a:ea typeface="Arial"/>
                <a:cs typeface="Arial"/>
                <a:sym typeface="Arial"/>
              </a:rPr>
              <a:t>H1B APPLICATIONS</a:t>
            </a:r>
          </a:p>
        </p:txBody>
      </p:sp>
      <p:sp>
        <p:nvSpPr>
          <p:cNvPr id="97" name="Shape 97"/>
          <p:cNvSpPr txBox="1"/>
          <p:nvPr/>
        </p:nvSpPr>
        <p:spPr>
          <a:xfrm>
            <a:off x="504000" y="1769040"/>
            <a:ext cx="9071640" cy="326016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r>
              <a:rPr lang="en-IN" sz="2800" b="0" strike="noStrike" dirty="0">
                <a:solidFill>
                  <a:srgbClr val="000000"/>
                </a:solidFill>
                <a:latin typeface="Arial"/>
                <a:ea typeface="Arial"/>
                <a:cs typeface="Arial"/>
                <a:sym typeface="Arial"/>
              </a:rPr>
              <a:t>The H-1B is a non-immigrant visa in the United States under the Immigration and Nationality Act, section 101(a)(17)(H). </a:t>
            </a:r>
            <a:endParaRPr lang="en-IN" sz="2800" b="0" strike="noStrike" dirty="0" smtClean="0">
              <a:solidFill>
                <a:srgbClr val="000000"/>
              </a:solidFill>
              <a:latin typeface="Arial"/>
              <a:ea typeface="Arial"/>
              <a:cs typeface="Arial"/>
              <a:sym typeface="Arial"/>
            </a:endParaRPr>
          </a:p>
          <a:p>
            <a:pPr marL="432000" marR="0" lvl="0" indent="-330400" algn="l" rtl="0">
              <a:spcBef>
                <a:spcPts val="0"/>
              </a:spcBef>
              <a:buClr>
                <a:srgbClr val="000000"/>
              </a:buClr>
              <a:buSzPct val="45000"/>
              <a:buFont typeface="Noto Sans Symbols"/>
              <a:buChar char="●"/>
            </a:pPr>
            <a:endParaRPr lang="en-IN" sz="2800" dirty="0"/>
          </a:p>
          <a:p>
            <a:pPr marL="432000" marR="0" lvl="0" indent="-330400" algn="l" rtl="0">
              <a:spcBef>
                <a:spcPts val="0"/>
              </a:spcBef>
              <a:buClr>
                <a:srgbClr val="000000"/>
              </a:buClr>
              <a:buSzPct val="45000"/>
              <a:buFont typeface="Noto Sans Symbols"/>
              <a:buChar char="●"/>
            </a:pPr>
            <a:endParaRPr lang="en-IN" sz="2800" b="0" strike="noStrike" dirty="0">
              <a:solidFill>
                <a:srgbClr val="000000"/>
              </a:solidFill>
              <a:latin typeface="Arial"/>
              <a:ea typeface="Arial"/>
              <a:cs typeface="Arial"/>
              <a:sym typeface="Arial"/>
            </a:endParaRPr>
          </a:p>
          <a:p>
            <a:pPr marL="432000" marR="0" lvl="0" indent="-330400" algn="l" rtl="0">
              <a:spcBef>
                <a:spcPts val="0"/>
              </a:spcBef>
              <a:buClr>
                <a:srgbClr val="000000"/>
              </a:buClr>
              <a:buSzPct val="45000"/>
              <a:buFont typeface="Noto Sans Symbols"/>
              <a:buChar char="●"/>
            </a:pPr>
            <a:r>
              <a:rPr lang="en-IN" sz="2800" b="0" strike="noStrike" dirty="0">
                <a:solidFill>
                  <a:srgbClr val="000000"/>
                </a:solidFill>
                <a:latin typeface="Arial"/>
                <a:ea typeface="Arial"/>
                <a:cs typeface="Arial"/>
                <a:sym typeface="Arial"/>
              </a:rPr>
              <a:t>It allows U.S. employers to temporarily employ foreign workers in specialty occupations</a:t>
            </a:r>
            <a:r>
              <a:rPr lang="en-IN" sz="2800" b="0" strike="noStrike" dirty="0" smtClean="0">
                <a:solidFill>
                  <a:srgbClr val="000000"/>
                </a:solidFill>
                <a:latin typeface="Arial"/>
                <a:ea typeface="Arial"/>
                <a:cs typeface="Arial"/>
                <a:sym typeface="Arial"/>
              </a:rPr>
              <a:t>.</a:t>
            </a:r>
            <a:endParaRPr lang="en-IN" sz="2800" b="0" strike="noStrike" dirty="0">
              <a:solidFill>
                <a:srgbClr val="000000"/>
              </a:solidFill>
              <a:latin typeface="Arial"/>
              <a:ea typeface="Arial"/>
              <a:cs typeface="Arial"/>
              <a:sym typeface="Arial"/>
            </a:endParaRPr>
          </a:p>
        </p:txBody>
      </p:sp>
      <p:pic>
        <p:nvPicPr>
          <p:cNvPr id="3" name="Picture 2"/>
          <p:cNvPicPr>
            <a:picLocks noChangeAspect="1"/>
          </p:cNvPicPr>
          <p:nvPr/>
        </p:nvPicPr>
        <p:blipFill rotWithShape="1">
          <a:blip r:embed="rId3"/>
          <a:srcRect r="2567" b="11200"/>
          <a:stretch/>
        </p:blipFill>
        <p:spPr>
          <a:xfrm>
            <a:off x="2756999" y="4833102"/>
            <a:ext cx="4565642" cy="22895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strike="noStrike">
                <a:solidFill>
                  <a:srgbClr val="000000"/>
                </a:solidFill>
                <a:latin typeface="Arial"/>
                <a:ea typeface="Arial"/>
                <a:cs typeface="Arial"/>
                <a:sym typeface="Arial"/>
              </a:rPr>
              <a:t>WHY H1B APPLICATIONS ?</a:t>
            </a:r>
          </a:p>
        </p:txBody>
      </p:sp>
      <p:sp>
        <p:nvSpPr>
          <p:cNvPr id="103" name="Shape 103"/>
          <p:cNvSpPr txBox="1"/>
          <p:nvPr/>
        </p:nvSpPr>
        <p:spPr>
          <a:xfrm>
            <a:off x="504000" y="1769040"/>
            <a:ext cx="9071640" cy="438444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Lot of Indian IT giants are having offices at USA.</a:t>
            </a:r>
          </a:p>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New government policies have created a stir in the immigrant hiring section.</a:t>
            </a:r>
          </a:p>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Majority of immigrants working for IT sectors are from India, China.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504000" y="301319"/>
            <a:ext cx="9071640" cy="126216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4400" b="0" strike="noStrike">
                <a:solidFill>
                  <a:srgbClr val="000000"/>
                </a:solidFill>
                <a:latin typeface="Arial"/>
                <a:ea typeface="Arial"/>
                <a:cs typeface="Arial"/>
                <a:sym typeface="Arial"/>
              </a:rPr>
              <a:t>TECHNOLOGIES USED</a:t>
            </a:r>
          </a:p>
        </p:txBody>
      </p:sp>
      <p:sp>
        <p:nvSpPr>
          <p:cNvPr id="109" name="Shape 109"/>
          <p:cNvSpPr txBox="1"/>
          <p:nvPr/>
        </p:nvSpPr>
        <p:spPr>
          <a:xfrm>
            <a:off x="504000" y="1769040"/>
            <a:ext cx="9071640" cy="438444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Hadoop MapReduce in java</a:t>
            </a:r>
          </a:p>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Pig Latin scripts</a:t>
            </a:r>
          </a:p>
          <a:p>
            <a:pPr marL="432000" marR="0" lvl="0" indent="-330400" algn="l" rtl="0">
              <a:spcBef>
                <a:spcPts val="0"/>
              </a:spcBef>
              <a:buClr>
                <a:srgbClr val="000000"/>
              </a:buClr>
              <a:buSzPct val="45000"/>
              <a:buFont typeface="Noto Sans Symbols"/>
              <a:buChar char="●"/>
            </a:pPr>
            <a:r>
              <a:rPr lang="en-IN" sz="3200" b="0" strike="noStrike">
                <a:solidFill>
                  <a:srgbClr val="000000"/>
                </a:solidFill>
                <a:latin typeface="Arial"/>
                <a:ea typeface="Arial"/>
                <a:cs typeface="Arial"/>
                <a:sym typeface="Arial"/>
              </a:rPr>
              <a:t>Hive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1665</Words>
  <Application>Microsoft Office PowerPoint</Application>
  <PresentationFormat>Custom</PresentationFormat>
  <Paragraphs>281</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Apache Hadoop framework modules and ecosystem.</vt:lpstr>
      <vt:lpstr>Slide 6</vt:lpstr>
      <vt:lpstr>Slide 7</vt:lpstr>
      <vt:lpstr>Slide 8</vt:lpstr>
      <vt:lpstr>Slide 9</vt:lpstr>
      <vt:lpstr>Slide 10</vt:lpstr>
      <vt:lpstr>Why Hive?</vt:lpstr>
      <vt:lpstr>Slide 12</vt:lpstr>
      <vt:lpstr>Flow Of Project</vt:lpstr>
      <vt:lpstr>Questions that were answered after performing analysis.</vt:lpstr>
      <vt:lpstr>Slide 15</vt:lpstr>
      <vt:lpstr>Sample codes and output.</vt:lpstr>
      <vt:lpstr>Slide 17</vt:lpstr>
      <vt:lpstr>Slide 18</vt:lpstr>
      <vt:lpstr>Slide 19</vt:lpstr>
      <vt:lpstr>Slide 20</vt:lpstr>
      <vt:lpstr>Slide 21</vt:lpstr>
      <vt:lpstr>Slide 22</vt:lpstr>
      <vt:lpstr>Slide 23</vt:lpstr>
      <vt:lpstr>Slide 24</vt:lpstr>
      <vt:lpstr>Using Sqoop to load data into RDBMS(MySQL)</vt:lpstr>
      <vt:lpstr>CODE REPOSITORY</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ADITYAMOHAN K V</dc:creator>
  <cp:lastModifiedBy>Kishan</cp:lastModifiedBy>
  <cp:revision>27</cp:revision>
  <dcterms:modified xsi:type="dcterms:W3CDTF">2018-01-21T21:48:06Z</dcterms:modified>
</cp:coreProperties>
</file>