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1" r:id="rId3"/>
    <p:sldId id="263" r:id="rId4"/>
    <p:sldId id="264" r:id="rId5"/>
    <p:sldId id="273" r:id="rId6"/>
    <p:sldId id="265" r:id="rId7"/>
    <p:sldId id="272" r:id="rId8"/>
    <p:sldId id="266" r:id="rId9"/>
    <p:sldId id="269" r:id="rId10"/>
    <p:sldId id="267" r:id="rId11"/>
    <p:sldId id="274" r:id="rId12"/>
    <p:sldId id="275" r:id="rId13"/>
    <p:sldId id="277" r:id="rId14"/>
    <p:sldId id="276" r:id="rId15"/>
    <p:sldId id="268" r:id="rId16"/>
    <p:sldId id="270"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5CB41-DD99-4255-B2B0-B3B0EB8FE79F}" type="datetimeFigureOut">
              <a:rPr lang="en-IN" smtClean="0"/>
              <a:t>16-03-2025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8F7B4-3546-43B9-A4EA-563185DD933E}" type="slidenum">
              <a:rPr lang="en-IN" smtClean="0"/>
              <a:t>‹#›</a:t>
            </a:fld>
            <a:endParaRPr lang="en-IN"/>
          </a:p>
        </p:txBody>
      </p:sp>
    </p:spTree>
    <p:extLst>
      <p:ext uri="{BB962C8B-B14F-4D97-AF65-F5344CB8AC3E}">
        <p14:creationId xmlns:p14="http://schemas.microsoft.com/office/powerpoint/2010/main" val="26808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98F7B4-3546-43B9-A4EA-563185DD933E}" type="slidenum">
              <a:rPr lang="en-IN" smtClean="0"/>
              <a:t>5</a:t>
            </a:fld>
            <a:endParaRPr lang="en-IN"/>
          </a:p>
        </p:txBody>
      </p:sp>
    </p:spTree>
    <p:extLst>
      <p:ext uri="{BB962C8B-B14F-4D97-AF65-F5344CB8AC3E}">
        <p14:creationId xmlns:p14="http://schemas.microsoft.com/office/powerpoint/2010/main" val="135185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16-03-2025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4A532EF-68DE-4F55-93CF-62427C2ADE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27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828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75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175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3F54F-FCBF-4A69-9342-353902D6E375}" type="datetimeFigureOut">
              <a:rPr lang="en-IN" smtClean="0"/>
              <a:t>16-03-2025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2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3F54F-FCBF-4A69-9342-353902D6E375}"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06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3F54F-FCBF-4A69-9342-353902D6E375}" type="datetimeFigureOut">
              <a:rPr lang="en-IN" smtClean="0"/>
              <a:t>16-03-2025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A532EF-68DE-4F55-93CF-62427C2ADE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8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3F54F-FCBF-4A69-9342-353902D6E375}" type="datetimeFigureOut">
              <a:rPr lang="en-IN" smtClean="0"/>
              <a:t>16-03-2025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532EF-68DE-4F55-93CF-62427C2ADE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414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3F54F-FCBF-4A69-9342-353902D6E375}" type="datetimeFigureOut">
              <a:rPr lang="en-IN" smtClean="0"/>
              <a:t>16-03-2025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A532EF-68DE-4F55-93CF-62427C2ADEDD}" type="slidenum">
              <a:rPr lang="en-IN" smtClean="0"/>
              <a:t>‹#›</a:t>
            </a:fld>
            <a:endParaRPr lang="en-IN"/>
          </a:p>
        </p:txBody>
      </p:sp>
    </p:spTree>
    <p:extLst>
      <p:ext uri="{BB962C8B-B14F-4D97-AF65-F5344CB8AC3E}">
        <p14:creationId xmlns:p14="http://schemas.microsoft.com/office/powerpoint/2010/main" val="409446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F3F54F-FCBF-4A69-9342-353902D6E375}" type="datetimeFigureOut">
              <a:rPr lang="en-IN" smtClean="0"/>
              <a:t>16-03-2025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33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F3F54F-FCBF-4A69-9342-353902D6E375}" type="datetimeFigureOut">
              <a:rPr lang="en-IN" smtClean="0"/>
              <a:t>16-03-2025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93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F3F54F-FCBF-4A69-9342-353902D6E375}" type="datetimeFigureOut">
              <a:rPr lang="en-IN" smtClean="0"/>
              <a:t>16-03-2025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A532EF-68DE-4F55-93CF-62427C2ADE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530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AA17E0B0-42C0-6F04-71C3-CB9065767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 y="167149"/>
            <a:ext cx="10776155" cy="210410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01DE3E7-281E-B360-0048-05A43048775C}"/>
              </a:ext>
            </a:extLst>
          </p:cNvPr>
          <p:cNvSpPr txBox="1"/>
          <p:nvPr/>
        </p:nvSpPr>
        <p:spPr>
          <a:xfrm>
            <a:off x="9073652" y="1791636"/>
            <a:ext cx="2915268" cy="523220"/>
          </a:xfrm>
          <a:prstGeom prst="rect">
            <a:avLst/>
          </a:prstGeom>
          <a:noFill/>
        </p:spPr>
        <p:txBody>
          <a:bodyPr wrap="square" rtlCol="0">
            <a:spAutoFit/>
          </a:bodyPr>
          <a:lstStyle/>
          <a:p>
            <a:r>
              <a:rPr lang="en-IN" b="1" dirty="0">
                <a:solidFill>
                  <a:schemeClr val="bg1"/>
                </a:solidFill>
                <a:latin typeface="times new roman" panose="02020603050405020304" pitchFamily="18" charset="0"/>
              </a:rPr>
              <a:t>HR:-</a:t>
            </a:r>
            <a:r>
              <a:rPr lang="en-IN" b="1" i="0" dirty="0">
                <a:solidFill>
                  <a:schemeClr val="bg1"/>
                </a:solidFill>
                <a:effectLst/>
                <a:latin typeface="times new roman" panose="02020603050405020304" pitchFamily="18" charset="0"/>
              </a:rPr>
              <a:t> </a:t>
            </a:r>
            <a:r>
              <a:rPr lang="en-IN" sz="2800" b="1" i="0" dirty="0">
                <a:solidFill>
                  <a:schemeClr val="bg1"/>
                </a:solidFill>
                <a:effectLst/>
                <a:latin typeface="times new roman" panose="02020603050405020304" pitchFamily="18" charset="0"/>
              </a:rPr>
              <a:t>Suhasini k</a:t>
            </a:r>
            <a:endParaRPr lang="en-IN" dirty="0">
              <a:solidFill>
                <a:schemeClr val="bg1"/>
              </a:solidFill>
            </a:endParaRPr>
          </a:p>
        </p:txBody>
      </p:sp>
      <p:sp>
        <p:nvSpPr>
          <p:cNvPr id="12" name="TextBox 11">
            <a:extLst>
              <a:ext uri="{FF2B5EF4-FFF2-40B4-BE49-F238E27FC236}">
                <a16:creationId xmlns:a16="http://schemas.microsoft.com/office/drawing/2014/main" id="{3B6D8535-7B0F-C0FF-01B9-EEEDBBDCF46E}"/>
              </a:ext>
            </a:extLst>
          </p:cNvPr>
          <p:cNvSpPr txBox="1"/>
          <p:nvPr/>
        </p:nvSpPr>
        <p:spPr>
          <a:xfrm>
            <a:off x="2343765" y="3001986"/>
            <a:ext cx="2313036" cy="507831"/>
          </a:xfrm>
          <a:prstGeom prst="rect">
            <a:avLst/>
          </a:prstGeom>
          <a:noFill/>
        </p:spPr>
        <p:txBody>
          <a:bodyPr wrap="square">
            <a:spAutoFit/>
          </a:bodyPr>
          <a:lstStyle/>
          <a:p>
            <a:pPr algn="ctr">
              <a:spcAft>
                <a:spcPts val="600"/>
              </a:spcAft>
            </a:pPr>
            <a:r>
              <a:rPr lang="en-IN" sz="1050" b="1" i="0" dirty="0">
                <a:solidFill>
                  <a:srgbClr val="0A1015"/>
                </a:solidFill>
                <a:effectLst/>
                <a:latin typeface="Roboto" panose="02000000000000000000" pitchFamily="2" charset="0"/>
              </a:rPr>
              <a:t>Name : Sakshi Yadav</a:t>
            </a:r>
            <a:endParaRPr lang="en-IN" sz="1050" b="1" i="0" dirty="0">
              <a:solidFill>
                <a:srgbClr val="0A1015"/>
              </a:solidFill>
              <a:effectLst/>
              <a:latin typeface="var(--h6-font-family)"/>
            </a:endParaRPr>
          </a:p>
          <a:p>
            <a:pPr algn="ctr">
              <a:spcAft>
                <a:spcPts val="600"/>
              </a:spcAft>
            </a:pPr>
            <a:r>
              <a:rPr lang="en-IN" sz="1050" b="1" i="0" dirty="0">
                <a:solidFill>
                  <a:srgbClr val="0A1015"/>
                </a:solidFill>
                <a:effectLst/>
                <a:latin typeface="Roboto" panose="02000000000000000000" pitchFamily="2" charset="0"/>
              </a:rPr>
              <a:t>DESIGNATION : WEB DEVELOPER</a:t>
            </a:r>
            <a:endParaRPr lang="en-IN" sz="1050" b="1" i="0" dirty="0">
              <a:solidFill>
                <a:srgbClr val="0A1015"/>
              </a:solidFill>
              <a:effectLst/>
              <a:latin typeface="var(--body-small-font-family)"/>
            </a:endParaRPr>
          </a:p>
        </p:txBody>
      </p:sp>
      <p:sp>
        <p:nvSpPr>
          <p:cNvPr id="14" name="TextBox 13">
            <a:extLst>
              <a:ext uri="{FF2B5EF4-FFF2-40B4-BE49-F238E27FC236}">
                <a16:creationId xmlns:a16="http://schemas.microsoft.com/office/drawing/2014/main" id="{CEE9A9A3-73E0-D753-193D-B24341F25F58}"/>
              </a:ext>
            </a:extLst>
          </p:cNvPr>
          <p:cNvSpPr txBox="1"/>
          <p:nvPr/>
        </p:nvSpPr>
        <p:spPr>
          <a:xfrm>
            <a:off x="4581831" y="2994292"/>
            <a:ext cx="2399071" cy="507831"/>
          </a:xfrm>
          <a:prstGeom prst="rect">
            <a:avLst/>
          </a:prstGeom>
          <a:noFill/>
        </p:spPr>
        <p:txBody>
          <a:bodyPr wrap="square">
            <a:spAutoFit/>
          </a:bodyPr>
          <a:lstStyle/>
          <a:p>
            <a:pPr algn="ctr">
              <a:spcAft>
                <a:spcPts val="600"/>
              </a:spcAft>
            </a:pPr>
            <a:r>
              <a:rPr lang="en-IN" sz="1050" b="1" dirty="0">
                <a:solidFill>
                  <a:srgbClr val="0A1015"/>
                </a:solidFill>
                <a:effectLst/>
                <a:latin typeface="Roboto" panose="02000000000000000000" pitchFamily="2" charset="0"/>
              </a:rPr>
              <a:t>Name : Mansi Patil</a:t>
            </a:r>
            <a:endParaRPr lang="en-IN" sz="1050" b="1" dirty="0">
              <a:solidFill>
                <a:srgbClr val="0A1015"/>
              </a:solidFill>
              <a:effectLst/>
              <a:latin typeface="var(--h6-font-family)"/>
            </a:endParaRPr>
          </a:p>
          <a:p>
            <a:pPr algn="ctr">
              <a:spcAft>
                <a:spcPts val="600"/>
              </a:spcAft>
            </a:pPr>
            <a:r>
              <a:rPr lang="en-IN" sz="1050" b="1" dirty="0">
                <a:solidFill>
                  <a:srgbClr val="0A1015"/>
                </a:solidFill>
                <a:effectLst/>
                <a:latin typeface="Roboto" panose="02000000000000000000" pitchFamily="2" charset="0"/>
              </a:rPr>
              <a:t>DESIGNATION : WEB  DEVELOPER</a:t>
            </a:r>
            <a:endParaRPr lang="en-IN" sz="1050" b="1" dirty="0">
              <a:solidFill>
                <a:srgbClr val="0A1015"/>
              </a:solidFill>
              <a:effectLst/>
              <a:latin typeface="var(--body-small-font-family)"/>
            </a:endParaRPr>
          </a:p>
        </p:txBody>
      </p:sp>
      <p:sp>
        <p:nvSpPr>
          <p:cNvPr id="15" name="TextBox 14">
            <a:extLst>
              <a:ext uri="{FF2B5EF4-FFF2-40B4-BE49-F238E27FC236}">
                <a16:creationId xmlns:a16="http://schemas.microsoft.com/office/drawing/2014/main" id="{47716B39-D62A-CF5D-D4D0-B4E0FA2487F5}"/>
              </a:ext>
            </a:extLst>
          </p:cNvPr>
          <p:cNvSpPr txBox="1"/>
          <p:nvPr/>
        </p:nvSpPr>
        <p:spPr>
          <a:xfrm>
            <a:off x="3755923" y="3682172"/>
            <a:ext cx="4798142" cy="523220"/>
          </a:xfrm>
          <a:prstGeom prst="rect">
            <a:avLst/>
          </a:prstGeom>
          <a:noFill/>
        </p:spPr>
        <p:txBody>
          <a:bodyPr wrap="square" rtlCol="0">
            <a:spAutoFit/>
          </a:bodyPr>
          <a:lstStyle/>
          <a:p>
            <a:pPr algn="ctr"/>
            <a:r>
              <a:rPr lang="en-IN" sz="2800" u="sng" dirty="0">
                <a:solidFill>
                  <a:schemeClr val="accent1"/>
                </a:solidFill>
              </a:rPr>
              <a:t>TEAM MEMBERS</a:t>
            </a:r>
          </a:p>
        </p:txBody>
      </p:sp>
      <p:sp>
        <p:nvSpPr>
          <p:cNvPr id="2" name="TextBox 1">
            <a:extLst>
              <a:ext uri="{FF2B5EF4-FFF2-40B4-BE49-F238E27FC236}">
                <a16:creationId xmlns:a16="http://schemas.microsoft.com/office/drawing/2014/main" id="{7B6D5F31-72A6-66C7-0671-C33CF934013B}"/>
              </a:ext>
            </a:extLst>
          </p:cNvPr>
          <p:cNvSpPr txBox="1"/>
          <p:nvPr/>
        </p:nvSpPr>
        <p:spPr>
          <a:xfrm>
            <a:off x="771830" y="4377747"/>
            <a:ext cx="2728453" cy="523220"/>
          </a:xfrm>
          <a:prstGeom prst="rect">
            <a:avLst/>
          </a:prstGeom>
          <a:noFill/>
        </p:spPr>
        <p:txBody>
          <a:bodyPr wrap="square" rtlCol="0">
            <a:spAutoFit/>
          </a:bodyPr>
          <a:lstStyle/>
          <a:p>
            <a:r>
              <a:rPr lang="en-IN" sz="2800" dirty="0"/>
              <a:t>Abhishek </a:t>
            </a:r>
            <a:r>
              <a:rPr lang="en-IN" sz="2800" dirty="0" err="1"/>
              <a:t>Shintre</a:t>
            </a:r>
            <a:endParaRPr lang="en-IN" sz="2800" dirty="0"/>
          </a:p>
        </p:txBody>
      </p:sp>
      <p:sp>
        <p:nvSpPr>
          <p:cNvPr id="3" name="TextBox 2">
            <a:extLst>
              <a:ext uri="{FF2B5EF4-FFF2-40B4-BE49-F238E27FC236}">
                <a16:creationId xmlns:a16="http://schemas.microsoft.com/office/drawing/2014/main" id="{45A2B324-B8EC-1018-CDCA-61068344BB39}"/>
              </a:ext>
            </a:extLst>
          </p:cNvPr>
          <p:cNvSpPr txBox="1"/>
          <p:nvPr/>
        </p:nvSpPr>
        <p:spPr>
          <a:xfrm>
            <a:off x="3696929" y="4377747"/>
            <a:ext cx="2458065" cy="523220"/>
          </a:xfrm>
          <a:prstGeom prst="rect">
            <a:avLst/>
          </a:prstGeom>
          <a:noFill/>
        </p:spPr>
        <p:txBody>
          <a:bodyPr wrap="square" rtlCol="0">
            <a:spAutoFit/>
          </a:bodyPr>
          <a:lstStyle/>
          <a:p>
            <a:r>
              <a:rPr lang="en-IN" sz="2800" dirty="0"/>
              <a:t>Dinesh </a:t>
            </a:r>
            <a:r>
              <a:rPr lang="en-IN" sz="2800" dirty="0" err="1"/>
              <a:t>Jadage</a:t>
            </a:r>
            <a:r>
              <a:rPr lang="en-IN" sz="2800" dirty="0"/>
              <a:t> </a:t>
            </a:r>
          </a:p>
        </p:txBody>
      </p:sp>
      <p:sp>
        <p:nvSpPr>
          <p:cNvPr id="4" name="TextBox 3">
            <a:extLst>
              <a:ext uri="{FF2B5EF4-FFF2-40B4-BE49-F238E27FC236}">
                <a16:creationId xmlns:a16="http://schemas.microsoft.com/office/drawing/2014/main" id="{CB50CC1D-397E-EDD0-4E3A-F5A56FF05265}"/>
              </a:ext>
            </a:extLst>
          </p:cNvPr>
          <p:cNvSpPr txBox="1"/>
          <p:nvPr/>
        </p:nvSpPr>
        <p:spPr>
          <a:xfrm>
            <a:off x="6489290" y="4377747"/>
            <a:ext cx="2584362" cy="523220"/>
          </a:xfrm>
          <a:prstGeom prst="rect">
            <a:avLst/>
          </a:prstGeom>
          <a:noFill/>
        </p:spPr>
        <p:txBody>
          <a:bodyPr wrap="none" rtlCol="0">
            <a:spAutoFit/>
          </a:bodyPr>
          <a:lstStyle/>
          <a:p>
            <a:r>
              <a:rPr lang="en-IN" sz="2800" dirty="0"/>
              <a:t>Kishan </a:t>
            </a:r>
            <a:r>
              <a:rPr lang="en-IN" sz="2800" dirty="0" err="1"/>
              <a:t>Mangsule</a:t>
            </a:r>
            <a:endParaRPr lang="en-IN" sz="2800" dirty="0"/>
          </a:p>
        </p:txBody>
      </p:sp>
      <p:sp>
        <p:nvSpPr>
          <p:cNvPr id="7" name="TextBox 6">
            <a:extLst>
              <a:ext uri="{FF2B5EF4-FFF2-40B4-BE49-F238E27FC236}">
                <a16:creationId xmlns:a16="http://schemas.microsoft.com/office/drawing/2014/main" id="{3AA75C67-CE73-10A6-AF78-A36F1B11F5C1}"/>
              </a:ext>
            </a:extLst>
          </p:cNvPr>
          <p:cNvSpPr txBox="1"/>
          <p:nvPr/>
        </p:nvSpPr>
        <p:spPr>
          <a:xfrm>
            <a:off x="9339124" y="4377747"/>
            <a:ext cx="2213780" cy="523220"/>
          </a:xfrm>
          <a:prstGeom prst="rect">
            <a:avLst/>
          </a:prstGeom>
          <a:noFill/>
        </p:spPr>
        <p:txBody>
          <a:bodyPr wrap="square" rtlCol="0">
            <a:spAutoFit/>
          </a:bodyPr>
          <a:lstStyle/>
          <a:p>
            <a:r>
              <a:rPr lang="en-IN" sz="2800" dirty="0"/>
              <a:t>Ishwar Gandh</a:t>
            </a:r>
          </a:p>
        </p:txBody>
      </p:sp>
      <p:sp>
        <p:nvSpPr>
          <p:cNvPr id="9" name="TextBox 8">
            <a:extLst>
              <a:ext uri="{FF2B5EF4-FFF2-40B4-BE49-F238E27FC236}">
                <a16:creationId xmlns:a16="http://schemas.microsoft.com/office/drawing/2014/main" id="{A33A9F5B-AD47-161F-ECB3-93971E9A5265}"/>
              </a:ext>
            </a:extLst>
          </p:cNvPr>
          <p:cNvSpPr txBox="1"/>
          <p:nvPr/>
        </p:nvSpPr>
        <p:spPr>
          <a:xfrm>
            <a:off x="3401024" y="2445337"/>
            <a:ext cx="2399071" cy="338554"/>
          </a:xfrm>
          <a:prstGeom prst="rect">
            <a:avLst/>
          </a:prstGeom>
          <a:noFill/>
        </p:spPr>
        <p:txBody>
          <a:bodyPr wrap="square" rtlCol="0">
            <a:spAutoFit/>
          </a:bodyPr>
          <a:lstStyle/>
          <a:p>
            <a:r>
              <a:rPr lang="en-IN" sz="1600" dirty="0">
                <a:solidFill>
                  <a:schemeClr val="accent5"/>
                </a:solidFill>
              </a:rPr>
              <a:t>Teaching Staf Members</a:t>
            </a:r>
          </a:p>
        </p:txBody>
      </p:sp>
      <p:sp>
        <p:nvSpPr>
          <p:cNvPr id="10" name="Rectangle 9">
            <a:extLst>
              <a:ext uri="{FF2B5EF4-FFF2-40B4-BE49-F238E27FC236}">
                <a16:creationId xmlns:a16="http://schemas.microsoft.com/office/drawing/2014/main" id="{4C703252-7E88-5D02-4698-7E67E378CF3C}"/>
              </a:ext>
            </a:extLst>
          </p:cNvPr>
          <p:cNvSpPr/>
          <p:nvPr/>
        </p:nvSpPr>
        <p:spPr>
          <a:xfrm>
            <a:off x="771830" y="4377747"/>
            <a:ext cx="10712247" cy="50783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D384E592-CD53-3200-5D70-DE1FDAE413BB}"/>
              </a:ext>
            </a:extLst>
          </p:cNvPr>
          <p:cNvCxnSpPr>
            <a:cxnSpLocks/>
          </p:cNvCxnSpPr>
          <p:nvPr/>
        </p:nvCxnSpPr>
        <p:spPr>
          <a:xfrm flipV="1">
            <a:off x="3500283" y="4377747"/>
            <a:ext cx="0" cy="507831"/>
          </a:xfrm>
          <a:prstGeom prst="line">
            <a:avLst/>
          </a:prstGeom>
          <a:ln/>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53F1AF3C-00E1-524E-72D6-A7CB6400F1A6}"/>
              </a:ext>
            </a:extLst>
          </p:cNvPr>
          <p:cNvCxnSpPr>
            <a:cxnSpLocks/>
          </p:cNvCxnSpPr>
          <p:nvPr/>
        </p:nvCxnSpPr>
        <p:spPr>
          <a:xfrm flipV="1">
            <a:off x="6150077" y="4377747"/>
            <a:ext cx="0" cy="507831"/>
          </a:xfrm>
          <a:prstGeom prst="line">
            <a:avLst/>
          </a:prstGeom>
          <a:ln/>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C6C4B9A1-3274-F862-7B4A-B9674A80ABAD}"/>
              </a:ext>
            </a:extLst>
          </p:cNvPr>
          <p:cNvCxnSpPr>
            <a:cxnSpLocks/>
          </p:cNvCxnSpPr>
          <p:nvPr/>
        </p:nvCxnSpPr>
        <p:spPr>
          <a:xfrm flipV="1">
            <a:off x="9198076" y="4377747"/>
            <a:ext cx="0" cy="507831"/>
          </a:xfrm>
          <a:prstGeom prst="line">
            <a:avLst/>
          </a:prstGeom>
          <a:ln/>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3EA64811-F75D-C9C0-685B-7797DFA5E6D4}"/>
              </a:ext>
            </a:extLst>
          </p:cNvPr>
          <p:cNvSpPr txBox="1"/>
          <p:nvPr/>
        </p:nvSpPr>
        <p:spPr>
          <a:xfrm>
            <a:off x="1750142" y="1876984"/>
            <a:ext cx="3146323" cy="369332"/>
          </a:xfrm>
          <a:prstGeom prst="rect">
            <a:avLst/>
          </a:prstGeom>
          <a:noFill/>
        </p:spPr>
        <p:txBody>
          <a:bodyPr wrap="square" rtlCol="0">
            <a:spAutoFit/>
          </a:bodyPr>
          <a:lstStyle/>
          <a:p>
            <a:r>
              <a:rPr lang="en-IN" dirty="0">
                <a:solidFill>
                  <a:schemeClr val="bg1"/>
                </a:solidFill>
              </a:rPr>
              <a:t>Founder - Raghavendra </a:t>
            </a:r>
            <a:r>
              <a:rPr lang="en-IN" dirty="0" err="1">
                <a:solidFill>
                  <a:schemeClr val="bg1"/>
                </a:solidFill>
              </a:rPr>
              <a:t>Katgall</a:t>
            </a:r>
            <a:r>
              <a:rPr lang="en-IN" dirty="0">
                <a:solidFill>
                  <a:schemeClr val="bg1"/>
                </a:solidFill>
              </a:rPr>
              <a:t> </a:t>
            </a:r>
          </a:p>
        </p:txBody>
      </p:sp>
      <p:sp>
        <p:nvSpPr>
          <p:cNvPr id="22" name="TextBox 21">
            <a:extLst>
              <a:ext uri="{FF2B5EF4-FFF2-40B4-BE49-F238E27FC236}">
                <a16:creationId xmlns:a16="http://schemas.microsoft.com/office/drawing/2014/main" id="{35815C88-BF21-009C-B6F9-A27433441139}"/>
              </a:ext>
            </a:extLst>
          </p:cNvPr>
          <p:cNvSpPr txBox="1"/>
          <p:nvPr/>
        </p:nvSpPr>
        <p:spPr>
          <a:xfrm>
            <a:off x="8190271" y="2815721"/>
            <a:ext cx="3893574" cy="400110"/>
          </a:xfrm>
          <a:prstGeom prst="rect">
            <a:avLst/>
          </a:prstGeom>
          <a:noFill/>
        </p:spPr>
        <p:txBody>
          <a:bodyPr wrap="square">
            <a:spAutoFit/>
          </a:bodyPr>
          <a:lstStyle/>
          <a:p>
            <a:pPr algn="ctr">
              <a:spcAft>
                <a:spcPts val="600"/>
              </a:spcAft>
            </a:pPr>
            <a:r>
              <a:rPr lang="en-IN" sz="2000" b="1" dirty="0">
                <a:solidFill>
                  <a:srgbClr val="0A1015"/>
                </a:solidFill>
                <a:effectLst/>
                <a:latin typeface="Roboto" panose="02000000000000000000" pitchFamily="2" charset="0"/>
              </a:rPr>
              <a:t>Name : Anoop Desai </a:t>
            </a:r>
            <a:endParaRPr lang="en-IN" sz="2000" b="1" dirty="0">
              <a:solidFill>
                <a:srgbClr val="0A1015"/>
              </a:solidFill>
              <a:effectLst/>
              <a:latin typeface="var(--h6-font-family)"/>
            </a:endParaRPr>
          </a:p>
        </p:txBody>
      </p:sp>
      <p:sp>
        <p:nvSpPr>
          <p:cNvPr id="24" name="TextBox 23">
            <a:extLst>
              <a:ext uri="{FF2B5EF4-FFF2-40B4-BE49-F238E27FC236}">
                <a16:creationId xmlns:a16="http://schemas.microsoft.com/office/drawing/2014/main" id="{74B293FF-8463-A24D-F468-E0AB5686F3D4}"/>
              </a:ext>
            </a:extLst>
          </p:cNvPr>
          <p:cNvSpPr txBox="1"/>
          <p:nvPr/>
        </p:nvSpPr>
        <p:spPr>
          <a:xfrm>
            <a:off x="9198076" y="2422296"/>
            <a:ext cx="2149812" cy="400110"/>
          </a:xfrm>
          <a:prstGeom prst="rect">
            <a:avLst/>
          </a:prstGeom>
          <a:noFill/>
        </p:spPr>
        <p:txBody>
          <a:bodyPr wrap="square">
            <a:spAutoFit/>
          </a:bodyPr>
          <a:lstStyle/>
          <a:p>
            <a:r>
              <a:rPr lang="en-IN" sz="2000" dirty="0">
                <a:solidFill>
                  <a:schemeClr val="accent5">
                    <a:lumMod val="75000"/>
                  </a:schemeClr>
                </a:solidFill>
              </a:rPr>
              <a:t>Head of </a:t>
            </a:r>
            <a:r>
              <a:rPr lang="en-IN" dirty="0">
                <a:solidFill>
                  <a:schemeClr val="accent5">
                    <a:lumMod val="75000"/>
                  </a:schemeClr>
                </a:solidFill>
              </a:rPr>
              <a:t>Technology</a:t>
            </a:r>
            <a:endParaRPr lang="en-IN" sz="2000" dirty="0">
              <a:solidFill>
                <a:schemeClr val="accent5">
                  <a:lumMod val="75000"/>
                </a:schemeClr>
              </a:solidFill>
            </a:endParaRPr>
          </a:p>
        </p:txBody>
      </p:sp>
      <p:sp>
        <p:nvSpPr>
          <p:cNvPr id="25" name="Rectangle 24">
            <a:extLst>
              <a:ext uri="{FF2B5EF4-FFF2-40B4-BE49-F238E27FC236}">
                <a16:creationId xmlns:a16="http://schemas.microsoft.com/office/drawing/2014/main" id="{B4FB12FE-2BA4-35FB-D33E-46A6ACCBEF0D}"/>
              </a:ext>
            </a:extLst>
          </p:cNvPr>
          <p:cNvSpPr/>
          <p:nvPr/>
        </p:nvSpPr>
        <p:spPr>
          <a:xfrm>
            <a:off x="3421626" y="2473330"/>
            <a:ext cx="2299812" cy="26426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32F4E8C7-E890-0212-5DBF-6B9F181E2FBD}"/>
              </a:ext>
            </a:extLst>
          </p:cNvPr>
          <p:cNvSpPr/>
          <p:nvPr/>
        </p:nvSpPr>
        <p:spPr>
          <a:xfrm>
            <a:off x="9198077" y="2426365"/>
            <a:ext cx="2149812" cy="3457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1492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1C7C-937F-CEB6-594D-7CDE42F38816}"/>
              </a:ext>
            </a:extLst>
          </p:cNvPr>
          <p:cNvSpPr>
            <a:spLocks noGrp="1"/>
          </p:cNvSpPr>
          <p:nvPr>
            <p:ph type="title"/>
          </p:nvPr>
        </p:nvSpPr>
        <p:spPr>
          <a:xfrm>
            <a:off x="1380932" y="1319486"/>
            <a:ext cx="7107957" cy="587401"/>
          </a:xfrm>
        </p:spPr>
        <p:txBody>
          <a:bodyPr/>
          <a:lstStyle/>
          <a:p>
            <a:r>
              <a:rPr lang="en-IN" dirty="0">
                <a:solidFill>
                  <a:schemeClr val="accent4"/>
                </a:solidFill>
              </a:rPr>
              <a:t>Benefits </a:t>
            </a:r>
          </a:p>
        </p:txBody>
      </p:sp>
      <p:sp>
        <p:nvSpPr>
          <p:cNvPr id="5" name="Rectangle 2">
            <a:extLst>
              <a:ext uri="{FF2B5EF4-FFF2-40B4-BE49-F238E27FC236}">
                <a16:creationId xmlns:a16="http://schemas.microsoft.com/office/drawing/2014/main" id="{CCB0259D-362C-D931-3B21-49961329D770}"/>
              </a:ext>
            </a:extLst>
          </p:cNvPr>
          <p:cNvSpPr>
            <a:spLocks noChangeArrowheads="1"/>
          </p:cNvSpPr>
          <p:nvPr/>
        </p:nvSpPr>
        <p:spPr bwMode="auto">
          <a:xfrm>
            <a:off x="1380932" y="2020751"/>
            <a:ext cx="96571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Improved Patient Care</a:t>
            </a:r>
            <a:r>
              <a:rPr lang="en-US" dirty="0"/>
              <a:t>– Ensures timely medical attention and treatment.</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Better Resource Management</a:t>
            </a:r>
            <a:r>
              <a:rPr lang="en-US" b="1" dirty="0"/>
              <a:t>-</a:t>
            </a:r>
            <a:r>
              <a:rPr lang="en-US" dirty="0"/>
              <a:t>Helps in managing medical staff, equipment, and hospital resources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Financial Efficiency</a:t>
            </a:r>
            <a:r>
              <a:rPr lang="en-US" b="1" dirty="0"/>
              <a:t>-</a:t>
            </a:r>
            <a:r>
              <a:rPr lang="en-US" dirty="0"/>
              <a:t>Streamlines billing and insurance claims 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Data-Driven Decision Making</a:t>
            </a:r>
            <a:r>
              <a:rPr lang="en-US" b="1" dirty="0"/>
              <a:t>-</a:t>
            </a:r>
            <a:r>
              <a:rPr lang="en-US" dirty="0"/>
              <a:t>Enables real-time data collection for 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Enhanced Patient Experience</a:t>
            </a:r>
            <a:r>
              <a:rPr lang="en-US" b="1" dirty="0"/>
              <a:t>-</a:t>
            </a:r>
            <a:r>
              <a:rPr lang="en-US" dirty="0"/>
              <a:t>Offers faster service and personalized treatment plans.</a:t>
            </a:r>
          </a:p>
        </p:txBody>
      </p:sp>
      <p:pic>
        <p:nvPicPr>
          <p:cNvPr id="6" name="Picture 5">
            <a:extLst>
              <a:ext uri="{FF2B5EF4-FFF2-40B4-BE49-F238E27FC236}">
                <a16:creationId xmlns:a16="http://schemas.microsoft.com/office/drawing/2014/main" id="{5B08980F-DF62-6216-D484-42B5639258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Tree>
    <p:extLst>
      <p:ext uri="{BB962C8B-B14F-4D97-AF65-F5344CB8AC3E}">
        <p14:creationId xmlns:p14="http://schemas.microsoft.com/office/powerpoint/2010/main" val="271675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C143-C5BB-7FCC-6EA9-053169D2A8C9}"/>
              </a:ext>
            </a:extLst>
          </p:cNvPr>
          <p:cNvSpPr>
            <a:spLocks noGrp="1"/>
          </p:cNvSpPr>
          <p:nvPr>
            <p:ph type="title"/>
          </p:nvPr>
        </p:nvSpPr>
        <p:spPr>
          <a:xfrm>
            <a:off x="1295916" y="752305"/>
            <a:ext cx="9603275" cy="1049235"/>
          </a:xfrm>
        </p:spPr>
        <p:txBody>
          <a:bodyPr>
            <a:normAutofit/>
          </a:bodyPr>
          <a:lstStyle/>
          <a:p>
            <a:r>
              <a:rPr lang="en-IN" dirty="0">
                <a:solidFill>
                  <a:srgbClr val="00B0F0"/>
                </a:solidFill>
              </a:rPr>
              <a:t>Sign up or </a:t>
            </a:r>
            <a:r>
              <a:rPr lang="en-IN" dirty="0">
                <a:solidFill>
                  <a:schemeClr val="accent1"/>
                </a:solidFill>
              </a:rPr>
              <a:t>register page for 							ADMIN,DOCTOR,PATEINT</a:t>
            </a:r>
          </a:p>
        </p:txBody>
      </p:sp>
      <p:pic>
        <p:nvPicPr>
          <p:cNvPr id="6" name="Picture 5">
            <a:extLst>
              <a:ext uri="{FF2B5EF4-FFF2-40B4-BE49-F238E27FC236}">
                <a16:creationId xmlns:a16="http://schemas.microsoft.com/office/drawing/2014/main" id="{52D2D35C-8B42-DC11-7301-EDAF6FDC28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9191" y="203008"/>
            <a:ext cx="1029575" cy="1598532"/>
          </a:xfrm>
          <a:prstGeom prst="rect">
            <a:avLst/>
          </a:prstGeom>
        </p:spPr>
      </p:pic>
      <p:pic>
        <p:nvPicPr>
          <p:cNvPr id="4" name="Picture 3">
            <a:extLst>
              <a:ext uri="{FF2B5EF4-FFF2-40B4-BE49-F238E27FC236}">
                <a16:creationId xmlns:a16="http://schemas.microsoft.com/office/drawing/2014/main" id="{BBC9EC08-D615-168E-9D93-704008BBC224}"/>
              </a:ext>
            </a:extLst>
          </p:cNvPr>
          <p:cNvPicPr>
            <a:picLocks noChangeAspect="1"/>
          </p:cNvPicPr>
          <p:nvPr/>
        </p:nvPicPr>
        <p:blipFill>
          <a:blip r:embed="rId3"/>
          <a:stretch>
            <a:fillRect/>
          </a:stretch>
        </p:blipFill>
        <p:spPr>
          <a:xfrm>
            <a:off x="1417320" y="1943904"/>
            <a:ext cx="7748016" cy="3967899"/>
          </a:xfrm>
          <a:prstGeom prst="rect">
            <a:avLst/>
          </a:prstGeom>
        </p:spPr>
      </p:pic>
    </p:spTree>
    <p:extLst>
      <p:ext uri="{BB962C8B-B14F-4D97-AF65-F5344CB8AC3E}">
        <p14:creationId xmlns:p14="http://schemas.microsoft.com/office/powerpoint/2010/main" val="223540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4DB5-9282-7DB8-4B7B-3E212B5F5ACF}"/>
              </a:ext>
            </a:extLst>
          </p:cNvPr>
          <p:cNvSpPr>
            <a:spLocks noGrp="1"/>
          </p:cNvSpPr>
          <p:nvPr>
            <p:ph type="title"/>
          </p:nvPr>
        </p:nvSpPr>
        <p:spPr>
          <a:xfrm>
            <a:off x="1294362" y="1367937"/>
            <a:ext cx="9603275" cy="1049235"/>
          </a:xfrm>
        </p:spPr>
        <p:txBody>
          <a:bodyPr/>
          <a:lstStyle/>
          <a:p>
            <a:r>
              <a:rPr lang="en-IN" dirty="0">
                <a:solidFill>
                  <a:srgbClr val="00B0F0"/>
                </a:solidFill>
              </a:rPr>
              <a:t>Appointment booking </a:t>
            </a:r>
            <a:br>
              <a:rPr lang="en-IN" dirty="0"/>
            </a:br>
            <a:endParaRPr lang="en-IN" dirty="0"/>
          </a:p>
        </p:txBody>
      </p:sp>
      <p:pic>
        <p:nvPicPr>
          <p:cNvPr id="4" name="Picture 3">
            <a:extLst>
              <a:ext uri="{FF2B5EF4-FFF2-40B4-BE49-F238E27FC236}">
                <a16:creationId xmlns:a16="http://schemas.microsoft.com/office/drawing/2014/main" id="{F25AB23C-F1E9-B4F3-EB85-5061CB7EA32E}"/>
              </a:ext>
            </a:extLst>
          </p:cNvPr>
          <p:cNvPicPr>
            <a:picLocks noChangeAspect="1"/>
          </p:cNvPicPr>
          <p:nvPr/>
        </p:nvPicPr>
        <p:blipFill>
          <a:blip r:embed="rId2"/>
          <a:stretch>
            <a:fillRect/>
          </a:stretch>
        </p:blipFill>
        <p:spPr>
          <a:xfrm>
            <a:off x="1294362" y="1892554"/>
            <a:ext cx="8351520" cy="4169918"/>
          </a:xfrm>
          <a:prstGeom prst="rect">
            <a:avLst/>
          </a:prstGeom>
        </p:spPr>
      </p:pic>
    </p:spTree>
    <p:extLst>
      <p:ext uri="{BB962C8B-B14F-4D97-AF65-F5344CB8AC3E}">
        <p14:creationId xmlns:p14="http://schemas.microsoft.com/office/powerpoint/2010/main" val="383993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5A24-EA67-DD05-ED97-D6977C241332}"/>
              </a:ext>
            </a:extLst>
          </p:cNvPr>
          <p:cNvSpPr>
            <a:spLocks noGrp="1"/>
          </p:cNvSpPr>
          <p:nvPr>
            <p:ph type="title"/>
          </p:nvPr>
        </p:nvSpPr>
        <p:spPr>
          <a:xfrm>
            <a:off x="1377688" y="1377173"/>
            <a:ext cx="9603275" cy="1049235"/>
          </a:xfrm>
        </p:spPr>
        <p:txBody>
          <a:bodyPr/>
          <a:lstStyle/>
          <a:p>
            <a:r>
              <a:rPr lang="en-IN" dirty="0">
                <a:solidFill>
                  <a:srgbClr val="00B0F0"/>
                </a:solidFill>
              </a:rPr>
              <a:t>ADMIN dashboard</a:t>
            </a:r>
          </a:p>
        </p:txBody>
      </p:sp>
      <p:pic>
        <p:nvPicPr>
          <p:cNvPr id="5" name="Picture 4">
            <a:extLst>
              <a:ext uri="{FF2B5EF4-FFF2-40B4-BE49-F238E27FC236}">
                <a16:creationId xmlns:a16="http://schemas.microsoft.com/office/drawing/2014/main" id="{E5EA2479-AB4A-FDBB-66D6-B205EA6CB0C4}"/>
              </a:ext>
            </a:extLst>
          </p:cNvPr>
          <p:cNvPicPr>
            <a:picLocks noChangeAspect="1"/>
          </p:cNvPicPr>
          <p:nvPr/>
        </p:nvPicPr>
        <p:blipFill>
          <a:blip r:embed="rId2"/>
          <a:stretch>
            <a:fillRect/>
          </a:stretch>
        </p:blipFill>
        <p:spPr>
          <a:xfrm>
            <a:off x="1377688" y="1901790"/>
            <a:ext cx="7936984" cy="4179605"/>
          </a:xfrm>
          <a:prstGeom prst="rect">
            <a:avLst/>
          </a:prstGeom>
        </p:spPr>
      </p:pic>
    </p:spTree>
    <p:extLst>
      <p:ext uri="{BB962C8B-B14F-4D97-AF65-F5344CB8AC3E}">
        <p14:creationId xmlns:p14="http://schemas.microsoft.com/office/powerpoint/2010/main" val="12664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1B75-5B57-9BA2-E4C3-187B7E040D97}"/>
              </a:ext>
            </a:extLst>
          </p:cNvPr>
          <p:cNvSpPr>
            <a:spLocks noGrp="1"/>
          </p:cNvSpPr>
          <p:nvPr>
            <p:ph type="title"/>
          </p:nvPr>
        </p:nvSpPr>
        <p:spPr>
          <a:xfrm>
            <a:off x="1368451" y="1386410"/>
            <a:ext cx="9603275" cy="1049235"/>
          </a:xfrm>
        </p:spPr>
        <p:txBody>
          <a:bodyPr/>
          <a:lstStyle/>
          <a:p>
            <a:r>
              <a:rPr lang="en-IN" dirty="0">
                <a:solidFill>
                  <a:srgbClr val="00B0F0"/>
                </a:solidFill>
              </a:rPr>
              <a:t>Doctor dashboard</a:t>
            </a:r>
          </a:p>
        </p:txBody>
      </p:sp>
      <p:pic>
        <p:nvPicPr>
          <p:cNvPr id="5" name="Picture 4">
            <a:extLst>
              <a:ext uri="{FF2B5EF4-FFF2-40B4-BE49-F238E27FC236}">
                <a16:creationId xmlns:a16="http://schemas.microsoft.com/office/drawing/2014/main" id="{FB194D98-826D-02CC-8F6D-E5080E7E9BE0}"/>
              </a:ext>
            </a:extLst>
          </p:cNvPr>
          <p:cNvPicPr>
            <a:picLocks noChangeAspect="1"/>
          </p:cNvPicPr>
          <p:nvPr/>
        </p:nvPicPr>
        <p:blipFill>
          <a:blip r:embed="rId2"/>
          <a:stretch>
            <a:fillRect/>
          </a:stretch>
        </p:blipFill>
        <p:spPr>
          <a:xfrm>
            <a:off x="1481328" y="1911027"/>
            <a:ext cx="8031480" cy="4142153"/>
          </a:xfrm>
          <a:prstGeom prst="rect">
            <a:avLst/>
          </a:prstGeom>
        </p:spPr>
      </p:pic>
    </p:spTree>
    <p:extLst>
      <p:ext uri="{BB962C8B-B14F-4D97-AF65-F5344CB8AC3E}">
        <p14:creationId xmlns:p14="http://schemas.microsoft.com/office/powerpoint/2010/main" val="290159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3B61-ACE6-36C7-C455-BE63C229E7AB}"/>
              </a:ext>
            </a:extLst>
          </p:cNvPr>
          <p:cNvSpPr>
            <a:spLocks noGrp="1"/>
          </p:cNvSpPr>
          <p:nvPr>
            <p:ph type="title"/>
          </p:nvPr>
        </p:nvSpPr>
        <p:spPr/>
        <p:txBody>
          <a:bodyPr/>
          <a:lstStyle/>
          <a:p>
            <a:r>
              <a:rPr lang="en-IN" dirty="0">
                <a:solidFill>
                  <a:schemeClr val="accent2"/>
                </a:solidFill>
              </a:rPr>
              <a:t>Future scope </a:t>
            </a:r>
            <a:r>
              <a:rPr lang="en-IN" dirty="0">
                <a:solidFill>
                  <a:schemeClr val="accent4"/>
                </a:solidFill>
              </a:rPr>
              <a:t>for hospital management </a:t>
            </a:r>
          </a:p>
        </p:txBody>
      </p:sp>
      <p:pic>
        <p:nvPicPr>
          <p:cNvPr id="4" name="Picture 3">
            <a:extLst>
              <a:ext uri="{FF2B5EF4-FFF2-40B4-BE49-F238E27FC236}">
                <a16:creationId xmlns:a16="http://schemas.microsoft.com/office/drawing/2014/main" id="{087B0BC6-0B90-DA3C-43CE-135554228D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
        <p:nvSpPr>
          <p:cNvPr id="6" name="Rectangle 2">
            <a:extLst>
              <a:ext uri="{FF2B5EF4-FFF2-40B4-BE49-F238E27FC236}">
                <a16:creationId xmlns:a16="http://schemas.microsoft.com/office/drawing/2014/main" id="{904889D7-FA37-1A78-BA83-5042BF1D104E}"/>
              </a:ext>
            </a:extLst>
          </p:cNvPr>
          <p:cNvSpPr>
            <a:spLocks noChangeArrowheads="1"/>
          </p:cNvSpPr>
          <p:nvPr/>
        </p:nvSpPr>
        <p:spPr bwMode="auto">
          <a:xfrm>
            <a:off x="1658137" y="2274838"/>
            <a:ext cx="90322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Tech in care:</a:t>
            </a:r>
            <a:r>
              <a:rPr kumimoji="0" lang="en-US" altLang="en-US" sz="2400" b="0" i="0" u="none" strike="noStrike" cap="none" normalizeH="0" baseline="0" dirty="0">
                <a:ln>
                  <a:noFill/>
                </a:ln>
                <a:solidFill>
                  <a:schemeClr val="tx1"/>
                </a:solidFill>
                <a:effectLst/>
                <a:latin typeface="Arial" panose="020B0604020202020204" pitchFamily="34" charset="0"/>
              </a:rPr>
              <a:t> Using new tools to help patients.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for health:</a:t>
            </a:r>
            <a:r>
              <a:rPr kumimoji="0" lang="en-US" altLang="en-US" sz="2400" b="0" i="0" u="none" strike="noStrike" cap="none" normalizeH="0" baseline="0" dirty="0">
                <a:ln>
                  <a:noFill/>
                </a:ln>
                <a:solidFill>
                  <a:schemeClr val="tx1"/>
                </a:solidFill>
                <a:effectLst/>
                <a:latin typeface="Arial" panose="020B0604020202020204" pitchFamily="34" charset="0"/>
              </a:rPr>
              <a:t> Using information to make better choices.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 for you:</a:t>
            </a:r>
            <a:r>
              <a:rPr kumimoji="0" lang="en-US" altLang="en-US" sz="2400" b="0" i="0" u="none" strike="noStrike" cap="none" normalizeH="0" baseline="0" dirty="0">
                <a:ln>
                  <a:noFill/>
                </a:ln>
                <a:solidFill>
                  <a:schemeClr val="tx1"/>
                </a:solidFill>
                <a:effectLst/>
                <a:latin typeface="Arial" panose="020B0604020202020204" pitchFamily="34" charset="0"/>
              </a:rPr>
              <a:t> providing treatment to individual needs.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Stay healthy:</a:t>
            </a:r>
            <a:r>
              <a:rPr kumimoji="0" lang="en-US" altLang="en-US" sz="2400" b="0" i="0" u="none" strike="noStrike" cap="none" normalizeH="0" baseline="0" dirty="0">
                <a:ln>
                  <a:noFill/>
                </a:ln>
                <a:solidFill>
                  <a:schemeClr val="tx1"/>
                </a:solidFill>
                <a:effectLst/>
                <a:latin typeface="Arial" panose="020B0604020202020204" pitchFamily="34" charset="0"/>
              </a:rPr>
              <a:t> Stopping problems before they start </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If we knew.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 for all:</a:t>
            </a:r>
            <a:r>
              <a:rPr kumimoji="0" lang="en-US" altLang="en-US" sz="2400" b="0" i="0" u="none" strike="noStrike" cap="none" normalizeH="0" baseline="0" dirty="0">
                <a:ln>
                  <a:noFill/>
                </a:ln>
                <a:solidFill>
                  <a:schemeClr val="tx1"/>
                </a:solidFill>
                <a:effectLst/>
                <a:latin typeface="Arial" panose="020B0604020202020204" pitchFamily="34" charset="0"/>
              </a:rPr>
              <a:t> Making sure everyone can get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67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6A26-EC00-3B34-A4CE-50B25812C1B1}"/>
              </a:ext>
            </a:extLst>
          </p:cNvPr>
          <p:cNvSpPr>
            <a:spLocks noGrp="1"/>
          </p:cNvSpPr>
          <p:nvPr>
            <p:ph type="title"/>
          </p:nvPr>
        </p:nvSpPr>
        <p:spPr/>
        <p:txBody>
          <a:bodyPr/>
          <a:lstStyle/>
          <a:p>
            <a:r>
              <a:rPr lang="en-IN" dirty="0">
                <a:solidFill>
                  <a:schemeClr val="accent2"/>
                </a:solidFill>
              </a:rPr>
              <a:t>Conclusion</a:t>
            </a:r>
          </a:p>
        </p:txBody>
      </p:sp>
      <p:sp>
        <p:nvSpPr>
          <p:cNvPr id="3" name="Rectangle 1">
            <a:extLst>
              <a:ext uri="{FF2B5EF4-FFF2-40B4-BE49-F238E27FC236}">
                <a16:creationId xmlns:a16="http://schemas.microsoft.com/office/drawing/2014/main" id="{A4160699-D2AA-9113-F124-05B11F07C957}"/>
              </a:ext>
            </a:extLst>
          </p:cNvPr>
          <p:cNvSpPr>
            <a:spLocks noChangeArrowheads="1"/>
          </p:cNvSpPr>
          <p:nvPr/>
        </p:nvSpPr>
        <p:spPr bwMode="auto">
          <a:xfrm>
            <a:off x="1217402" y="2045931"/>
            <a:ext cx="97571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IN" sz="2400" dirty="0"/>
              <a:t>To sum up, running a hospital well is really important. It means making sure patients get good care, using new ideas, and always trying to do better. When hospitals are managed right, everyone gets healthier and our communities are stronger. We hope every individual patients should be cured.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82F3DFBA-29AE-E40A-49AD-C6447C4D81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Tree>
    <p:extLst>
      <p:ext uri="{BB962C8B-B14F-4D97-AF65-F5344CB8AC3E}">
        <p14:creationId xmlns:p14="http://schemas.microsoft.com/office/powerpoint/2010/main" val="365796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rsive Thank You Font-Bilder: Stock-Fotos &amp; -Videos. | Adobe Stock">
            <a:extLst>
              <a:ext uri="{FF2B5EF4-FFF2-40B4-BE49-F238E27FC236}">
                <a16:creationId xmlns:a16="http://schemas.microsoft.com/office/drawing/2014/main" id="{5BC1FFE9-7E53-BEC8-273F-B79D649A6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13532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BF5AB5F-AA3E-2FCA-A81C-54AB3835A7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Tree>
    <p:extLst>
      <p:ext uri="{BB962C8B-B14F-4D97-AF65-F5344CB8AC3E}">
        <p14:creationId xmlns:p14="http://schemas.microsoft.com/office/powerpoint/2010/main" val="230528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AFC0-815B-7137-F2AD-2D3D8ABD681E}"/>
              </a:ext>
            </a:extLst>
          </p:cNvPr>
          <p:cNvSpPr>
            <a:spLocks noGrp="1"/>
          </p:cNvSpPr>
          <p:nvPr>
            <p:ph type="title"/>
          </p:nvPr>
        </p:nvSpPr>
        <p:spPr>
          <a:xfrm>
            <a:off x="1484333" y="2624175"/>
            <a:ext cx="9603275" cy="1049235"/>
          </a:xfrm>
        </p:spPr>
        <p:txBody>
          <a:bodyPr>
            <a:normAutofit fontScale="90000"/>
          </a:bodyPr>
          <a:lstStyle/>
          <a:p>
            <a:r>
              <a:rPr lang="en-IN" sz="4000" dirty="0">
                <a:solidFill>
                  <a:schemeClr val="accent4"/>
                </a:solidFill>
              </a:rPr>
              <a:t>Presentation</a:t>
            </a:r>
            <a:br>
              <a:rPr lang="en-IN" sz="4000" dirty="0">
                <a:solidFill>
                  <a:schemeClr val="accent4"/>
                </a:solidFill>
              </a:rPr>
            </a:br>
            <a:r>
              <a:rPr lang="en-IN" sz="4000" dirty="0">
                <a:solidFill>
                  <a:schemeClr val="accent4"/>
                </a:solidFill>
              </a:rPr>
              <a:t>			for</a:t>
            </a:r>
            <a:br>
              <a:rPr lang="en-IN" sz="4000" dirty="0">
                <a:solidFill>
                  <a:schemeClr val="accent4"/>
                </a:solidFill>
              </a:rPr>
            </a:br>
            <a:r>
              <a:rPr lang="en-IN" sz="4000" dirty="0">
                <a:solidFill>
                  <a:schemeClr val="accent4"/>
                </a:solidFill>
              </a:rPr>
              <a:t>				 </a:t>
            </a:r>
            <a:r>
              <a:rPr lang="en-IN" sz="4000" dirty="0">
                <a:solidFill>
                  <a:schemeClr val="accent3">
                    <a:lumMod val="75000"/>
                  </a:schemeClr>
                </a:solidFill>
              </a:rPr>
              <a:t>hospital management</a:t>
            </a:r>
          </a:p>
        </p:txBody>
      </p:sp>
      <p:pic>
        <p:nvPicPr>
          <p:cNvPr id="4" name="Picture 3">
            <a:extLst>
              <a:ext uri="{FF2B5EF4-FFF2-40B4-BE49-F238E27FC236}">
                <a16:creationId xmlns:a16="http://schemas.microsoft.com/office/drawing/2014/main" id="{088C81C9-7550-7541-2E04-A001C250A6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160" y="93748"/>
            <a:ext cx="1029575" cy="1598532"/>
          </a:xfrm>
          <a:prstGeom prst="rect">
            <a:avLst/>
          </a:prstGeom>
        </p:spPr>
      </p:pic>
    </p:spTree>
    <p:extLst>
      <p:ext uri="{BB962C8B-B14F-4D97-AF65-F5344CB8AC3E}">
        <p14:creationId xmlns:p14="http://schemas.microsoft.com/office/powerpoint/2010/main" val="388710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E3B8-7902-F7D3-355C-64B1694EC6E2}"/>
              </a:ext>
            </a:extLst>
          </p:cNvPr>
          <p:cNvSpPr>
            <a:spLocks noGrp="1"/>
          </p:cNvSpPr>
          <p:nvPr>
            <p:ph type="title"/>
          </p:nvPr>
        </p:nvSpPr>
        <p:spPr>
          <a:xfrm>
            <a:off x="1148167" y="1179355"/>
            <a:ext cx="3311866" cy="717757"/>
          </a:xfrm>
        </p:spPr>
        <p:txBody>
          <a:bodyPr>
            <a:normAutofit/>
          </a:bodyPr>
          <a:lstStyle/>
          <a:p>
            <a:r>
              <a:rPr lang="en-IN" sz="4400" dirty="0"/>
              <a:t>Contents</a:t>
            </a:r>
          </a:p>
        </p:txBody>
      </p:sp>
      <p:pic>
        <p:nvPicPr>
          <p:cNvPr id="7" name="Picture 6">
            <a:extLst>
              <a:ext uri="{FF2B5EF4-FFF2-40B4-BE49-F238E27FC236}">
                <a16:creationId xmlns:a16="http://schemas.microsoft.com/office/drawing/2014/main" id="{33F2EAD2-62CA-5A96-5ABE-17A3D4A017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32160" y="93748"/>
            <a:ext cx="1029575" cy="1598532"/>
          </a:xfrm>
          <a:prstGeom prst="rect">
            <a:avLst/>
          </a:prstGeom>
        </p:spPr>
      </p:pic>
      <p:sp>
        <p:nvSpPr>
          <p:cNvPr id="3" name="TextBox 2">
            <a:extLst>
              <a:ext uri="{FF2B5EF4-FFF2-40B4-BE49-F238E27FC236}">
                <a16:creationId xmlns:a16="http://schemas.microsoft.com/office/drawing/2014/main" id="{A63AF26C-3ECD-9692-BD7D-E629F8F8CFCC}"/>
              </a:ext>
            </a:extLst>
          </p:cNvPr>
          <p:cNvSpPr txBox="1"/>
          <p:nvPr/>
        </p:nvSpPr>
        <p:spPr>
          <a:xfrm>
            <a:off x="1082351" y="1903446"/>
            <a:ext cx="568234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OBJECTIVES </a:t>
            </a:r>
          </a:p>
          <a:p>
            <a:pPr marL="285750" indent="-285750">
              <a:buFont typeface="Arial" panose="020B0604020202020204" pitchFamily="34" charset="0"/>
              <a:buChar char="•"/>
            </a:pPr>
            <a:r>
              <a:rPr lang="en-IN" sz="1800" dirty="0"/>
              <a:t>HARDWARE AND SOFTWARE REQUIREMENTS </a:t>
            </a:r>
            <a:endParaRPr lang="en-IN" dirty="0"/>
          </a:p>
          <a:p>
            <a:pPr marL="285750" indent="-285750">
              <a:buFont typeface="Arial" panose="020B0604020202020204" pitchFamily="34" charset="0"/>
              <a:buChar char="•"/>
            </a:pPr>
            <a:r>
              <a:rPr lang="en-IN" dirty="0"/>
              <a:t>TECHNOLOGIES AND LANGUAGES </a:t>
            </a:r>
          </a:p>
          <a:p>
            <a:pPr marL="285750" indent="-285750">
              <a:buFont typeface="Arial" panose="020B0604020202020204" pitchFamily="34" charset="0"/>
              <a:buChar char="•"/>
            </a:pPr>
            <a:r>
              <a:rPr lang="en-IN" dirty="0"/>
              <a:t>DATA FLOW DIAGRAM  </a:t>
            </a:r>
          </a:p>
          <a:p>
            <a:pPr marL="285750" indent="-285750">
              <a:buFont typeface="Arial" panose="020B0604020202020204" pitchFamily="34" charset="0"/>
              <a:buChar char="•"/>
            </a:pPr>
            <a:r>
              <a:rPr lang="en-IN" dirty="0"/>
              <a:t>ERD DIAGRAM</a:t>
            </a:r>
          </a:p>
          <a:p>
            <a:pPr marL="285750" indent="-285750">
              <a:buFont typeface="Arial" panose="020B0604020202020204" pitchFamily="34" charset="0"/>
              <a:buChar char="•"/>
            </a:pPr>
            <a:r>
              <a:rPr lang="en-IN" dirty="0"/>
              <a:t>BENEFITS</a:t>
            </a:r>
          </a:p>
          <a:p>
            <a:pPr marL="285750" indent="-285750">
              <a:buFont typeface="Arial" panose="020B0604020202020204" pitchFamily="34" charset="0"/>
              <a:buChar char="•"/>
            </a:pPr>
            <a:r>
              <a:rPr lang="en-IN" dirty="0"/>
              <a:t>SCREENSHOTS OF PROJECT</a:t>
            </a:r>
          </a:p>
          <a:p>
            <a:pPr marL="285750" indent="-285750">
              <a:buFont typeface="Arial" panose="020B0604020202020204" pitchFamily="34" charset="0"/>
              <a:buChar char="•"/>
            </a:pPr>
            <a:r>
              <a:rPr lang="en-IN" dirty="0"/>
              <a:t>FUTURESCOPE</a:t>
            </a:r>
          </a:p>
          <a:p>
            <a:pPr marL="285750" indent="-285750">
              <a:buFont typeface="Arial" panose="020B0604020202020204" pitchFamily="34" charset="0"/>
              <a:buChar char="•"/>
            </a:pPr>
            <a:r>
              <a:rPr lang="en-IN" dirty="0"/>
              <a:t>CONCLUSION </a:t>
            </a:r>
          </a:p>
          <a:p>
            <a:endParaRPr lang="en-IN" dirty="0">
              <a:solidFill>
                <a:schemeClr val="accent5"/>
              </a:solidFill>
            </a:endParaRPr>
          </a:p>
        </p:txBody>
      </p:sp>
    </p:spTree>
    <p:extLst>
      <p:ext uri="{BB962C8B-B14F-4D97-AF65-F5344CB8AC3E}">
        <p14:creationId xmlns:p14="http://schemas.microsoft.com/office/powerpoint/2010/main" val="79555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C253-CA29-C0C3-137C-B964ADCD54E5}"/>
              </a:ext>
            </a:extLst>
          </p:cNvPr>
          <p:cNvSpPr>
            <a:spLocks noGrp="1"/>
          </p:cNvSpPr>
          <p:nvPr>
            <p:ph type="title"/>
          </p:nvPr>
        </p:nvSpPr>
        <p:spPr>
          <a:xfrm>
            <a:off x="4209765" y="1050325"/>
            <a:ext cx="3772469" cy="571997"/>
          </a:xfrm>
        </p:spPr>
        <p:txBody>
          <a:bodyPr>
            <a:noAutofit/>
          </a:bodyPr>
          <a:lstStyle/>
          <a:p>
            <a:r>
              <a:rPr lang="en-US" sz="3600" dirty="0">
                <a:solidFill>
                  <a:schemeClr val="accent4"/>
                </a:solidFill>
              </a:rPr>
              <a:t>INTRODUCTION </a:t>
            </a:r>
            <a:endParaRPr lang="en-IN" sz="3600" dirty="0">
              <a:solidFill>
                <a:schemeClr val="accent4"/>
              </a:solidFill>
            </a:endParaRPr>
          </a:p>
        </p:txBody>
      </p:sp>
      <p:pic>
        <p:nvPicPr>
          <p:cNvPr id="5" name="Picture 4">
            <a:extLst>
              <a:ext uri="{FF2B5EF4-FFF2-40B4-BE49-F238E27FC236}">
                <a16:creationId xmlns:a16="http://schemas.microsoft.com/office/drawing/2014/main" id="{E333994F-9CFB-6FD1-E308-07F98E852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
        <p:nvSpPr>
          <p:cNvPr id="11" name="TextBox 10">
            <a:extLst>
              <a:ext uri="{FF2B5EF4-FFF2-40B4-BE49-F238E27FC236}">
                <a16:creationId xmlns:a16="http://schemas.microsoft.com/office/drawing/2014/main" id="{B6DE6986-9119-5623-773C-35D9F640CDD8}"/>
              </a:ext>
            </a:extLst>
          </p:cNvPr>
          <p:cNvSpPr txBox="1"/>
          <p:nvPr/>
        </p:nvSpPr>
        <p:spPr>
          <a:xfrm>
            <a:off x="1446245" y="2286000"/>
            <a:ext cx="9755155" cy="2739211"/>
          </a:xfrm>
          <a:prstGeom prst="rect">
            <a:avLst/>
          </a:prstGeom>
          <a:noFill/>
        </p:spPr>
        <p:txBody>
          <a:bodyPr wrap="square" rtlCol="0">
            <a:spAutoFit/>
          </a:bodyPr>
          <a:lstStyle/>
          <a:p>
            <a:r>
              <a:rPr lang="en-IN" sz="2400" b="1" dirty="0"/>
              <a:t>Good hospital management is key to providing excellent healthcare.</a:t>
            </a:r>
            <a:r>
              <a:rPr lang="en-IN" sz="2400" dirty="0"/>
              <a:t> It means running things smoothly, using resources wisely, and </a:t>
            </a:r>
            <a:r>
              <a:rPr lang="en-IN" sz="2800" dirty="0"/>
              <a:t>always</a:t>
            </a:r>
            <a:r>
              <a:rPr lang="en-IN" sz="2400" dirty="0"/>
              <a:t> putting patients first. Today, we'll talk about how hospitals can be managed effectively to improve the health of our communities. </a:t>
            </a:r>
            <a:r>
              <a:rPr lang="en-IN" sz="2400" b="1" dirty="0"/>
              <a:t>We'll explore how strong leadership and smart planning can lead to better patient outcomes. Ultimately, our focus is on building a healthcare system that everyone can rely on.</a:t>
            </a:r>
            <a:endParaRPr lang="en-IN" sz="2400" dirty="0"/>
          </a:p>
        </p:txBody>
      </p:sp>
    </p:spTree>
    <p:extLst>
      <p:ext uri="{BB962C8B-B14F-4D97-AF65-F5344CB8AC3E}">
        <p14:creationId xmlns:p14="http://schemas.microsoft.com/office/powerpoint/2010/main" val="163260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10FA-6AEE-3DA6-6866-C33759E74DFC}"/>
              </a:ext>
            </a:extLst>
          </p:cNvPr>
          <p:cNvSpPr>
            <a:spLocks noGrp="1"/>
          </p:cNvSpPr>
          <p:nvPr>
            <p:ph type="title"/>
          </p:nvPr>
        </p:nvSpPr>
        <p:spPr/>
        <p:txBody>
          <a:bodyPr>
            <a:normAutofit/>
          </a:bodyPr>
          <a:lstStyle/>
          <a:p>
            <a:r>
              <a:rPr lang="en-IN" dirty="0">
                <a:solidFill>
                  <a:schemeClr val="accent1"/>
                </a:solidFill>
              </a:rPr>
              <a:t>OBJECTIVES OF </a:t>
            </a:r>
            <a:br>
              <a:rPr lang="en-IN" dirty="0">
                <a:solidFill>
                  <a:schemeClr val="accent1"/>
                </a:solidFill>
              </a:rPr>
            </a:br>
            <a:r>
              <a:rPr lang="en-IN" dirty="0">
                <a:solidFill>
                  <a:schemeClr val="accent1"/>
                </a:solidFill>
              </a:rPr>
              <a:t>		</a:t>
            </a:r>
            <a:r>
              <a:rPr lang="en-IN" dirty="0">
                <a:solidFill>
                  <a:schemeClr val="accent3">
                    <a:lumMod val="75000"/>
                  </a:schemeClr>
                </a:solidFill>
              </a:rPr>
              <a:t>Hospital management System</a:t>
            </a:r>
            <a:endParaRPr lang="en-IN" sz="4400" dirty="0">
              <a:solidFill>
                <a:schemeClr val="accent3">
                  <a:lumMod val="75000"/>
                </a:schemeClr>
              </a:solidFill>
            </a:endParaRPr>
          </a:p>
        </p:txBody>
      </p:sp>
      <p:pic>
        <p:nvPicPr>
          <p:cNvPr id="4" name="Picture 3">
            <a:extLst>
              <a:ext uri="{FF2B5EF4-FFF2-40B4-BE49-F238E27FC236}">
                <a16:creationId xmlns:a16="http://schemas.microsoft.com/office/drawing/2014/main" id="{92F397C6-8F06-EB23-7E47-0F23735A8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6900" y="175299"/>
            <a:ext cx="1029575" cy="1598532"/>
          </a:xfrm>
          <a:prstGeom prst="rect">
            <a:avLst/>
          </a:prstGeom>
        </p:spPr>
      </p:pic>
      <p:sp>
        <p:nvSpPr>
          <p:cNvPr id="5" name="Rectangle 1">
            <a:extLst>
              <a:ext uri="{FF2B5EF4-FFF2-40B4-BE49-F238E27FC236}">
                <a16:creationId xmlns:a16="http://schemas.microsoft.com/office/drawing/2014/main" id="{0824474F-CF52-9575-9D55-BB8ACC806C03}"/>
              </a:ext>
            </a:extLst>
          </p:cNvPr>
          <p:cNvSpPr>
            <a:spLocks noChangeArrowheads="1"/>
          </p:cNvSpPr>
          <p:nvPr/>
        </p:nvSpPr>
        <p:spPr bwMode="auto">
          <a:xfrm>
            <a:off x="825124" y="3312712"/>
            <a:ext cx="10856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6F12E7D-77D5-4062-3F00-73D3673A980A}"/>
              </a:ext>
            </a:extLst>
          </p:cNvPr>
          <p:cNvSpPr>
            <a:spLocks noChangeArrowheads="1"/>
          </p:cNvSpPr>
          <p:nvPr/>
        </p:nvSpPr>
        <p:spPr bwMode="auto">
          <a:xfrm>
            <a:off x="1367790" y="2163914"/>
            <a:ext cx="88011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One Patient Record:</a:t>
            </a:r>
            <a:r>
              <a:rPr kumimoji="0" lang="en-US" altLang="en-US" sz="2400" b="0" i="0" u="none" strike="noStrike" cap="none" normalizeH="0" baseline="0" dirty="0">
                <a:ln>
                  <a:noFill/>
                </a:ln>
                <a:solidFill>
                  <a:schemeClr val="tx1"/>
                </a:solidFill>
                <a:effectLst/>
                <a:latin typeface="Arial" panose="020B0604020202020204" pitchFamily="34" charset="0"/>
              </a:rPr>
              <a:t> Securely store all patient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Fast Communication:</a:t>
            </a:r>
            <a:r>
              <a:rPr kumimoji="0" lang="en-US" altLang="en-US" sz="2400" b="0" i="0" u="none" strike="noStrike" cap="none" normalizeH="0" baseline="0" dirty="0">
                <a:ln>
                  <a:noFill/>
                </a:ln>
                <a:solidFill>
                  <a:schemeClr val="tx1"/>
                </a:solidFill>
                <a:effectLst/>
                <a:latin typeface="Arial" panose="020B0604020202020204" pitchFamily="34" charset="0"/>
              </a:rPr>
              <a:t> Share info quickly.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 Resources Smart:</a:t>
            </a:r>
            <a:r>
              <a:rPr kumimoji="0" lang="en-US" altLang="en-US" sz="2400" b="0" i="0" u="none" strike="noStrike" cap="none" normalizeH="0" baseline="0" dirty="0">
                <a:ln>
                  <a:noFill/>
                </a:ln>
                <a:solidFill>
                  <a:schemeClr val="tx1"/>
                </a:solidFill>
                <a:effectLst/>
                <a:latin typeface="Arial" panose="020B0604020202020204" pitchFamily="34" charset="0"/>
              </a:rPr>
              <a:t> Avoid waste.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Get Data Reports:</a:t>
            </a:r>
            <a:r>
              <a:rPr kumimoji="0" lang="en-US" altLang="en-US" sz="2400" b="0" i="0" u="none" strike="noStrike" cap="none" normalizeH="0" baseline="0" dirty="0">
                <a:ln>
                  <a:noFill/>
                </a:ln>
                <a:solidFill>
                  <a:schemeClr val="tx1"/>
                </a:solidFill>
                <a:effectLst/>
                <a:latin typeface="Arial" panose="020B0604020202020204" pitchFamily="34" charset="0"/>
              </a:rPr>
              <a:t> Make better choices. </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Patient Care:</a:t>
            </a:r>
            <a:r>
              <a:rPr kumimoji="0" lang="en-US" altLang="en-US" sz="2400" b="0" i="0" u="none" strike="noStrike" cap="none" normalizeH="0" baseline="0" dirty="0">
                <a:ln>
                  <a:noFill/>
                </a:ln>
                <a:solidFill>
                  <a:schemeClr val="tx1"/>
                </a:solidFill>
                <a:effectLst/>
                <a:latin typeface="Arial" panose="020B0604020202020204" pitchFamily="34" charset="0"/>
              </a:rPr>
              <a:t> Improve patient experience. </a:t>
            </a:r>
          </a:p>
        </p:txBody>
      </p:sp>
    </p:spTree>
    <p:extLst>
      <p:ext uri="{BB962C8B-B14F-4D97-AF65-F5344CB8AC3E}">
        <p14:creationId xmlns:p14="http://schemas.microsoft.com/office/powerpoint/2010/main" val="199314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9276-9B1C-B251-24F5-14F93D136572}"/>
              </a:ext>
            </a:extLst>
          </p:cNvPr>
          <p:cNvSpPr>
            <a:spLocks noGrp="1"/>
          </p:cNvSpPr>
          <p:nvPr>
            <p:ph type="title"/>
          </p:nvPr>
        </p:nvSpPr>
        <p:spPr/>
        <p:txBody>
          <a:bodyPr>
            <a:normAutofit fontScale="90000"/>
          </a:bodyPr>
          <a:lstStyle/>
          <a:p>
            <a:r>
              <a:rPr lang="en-IN" sz="3200" dirty="0">
                <a:solidFill>
                  <a:schemeClr val="accent2"/>
                </a:solidFill>
              </a:rPr>
              <a:t>Hardware and software </a:t>
            </a:r>
            <a:br>
              <a:rPr lang="en-IN" sz="3200" dirty="0">
                <a:solidFill>
                  <a:schemeClr val="accent2"/>
                </a:solidFill>
              </a:rPr>
            </a:br>
            <a:r>
              <a:rPr lang="en-IN" sz="3200" dirty="0">
                <a:solidFill>
                  <a:schemeClr val="accent2"/>
                </a:solidFill>
              </a:rPr>
              <a:t>                                                 </a:t>
            </a:r>
            <a:r>
              <a:rPr lang="en-IN" sz="3200" dirty="0">
                <a:solidFill>
                  <a:schemeClr val="accent4"/>
                </a:solidFill>
              </a:rPr>
              <a:t>requirements</a:t>
            </a:r>
            <a:br>
              <a:rPr lang="en-IN" sz="3200" dirty="0">
                <a:solidFill>
                  <a:schemeClr val="accent2"/>
                </a:solidFill>
              </a:rPr>
            </a:br>
            <a:endParaRPr lang="en-IN" dirty="0">
              <a:solidFill>
                <a:schemeClr val="accent2"/>
              </a:solidFill>
            </a:endParaRPr>
          </a:p>
        </p:txBody>
      </p:sp>
      <p:pic>
        <p:nvPicPr>
          <p:cNvPr id="3" name="Picture 2">
            <a:extLst>
              <a:ext uri="{FF2B5EF4-FFF2-40B4-BE49-F238E27FC236}">
                <a16:creationId xmlns:a16="http://schemas.microsoft.com/office/drawing/2014/main" id="{C7A5F5DE-B716-57D5-9B2D-AD6486BDD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500" y="166063"/>
            <a:ext cx="1029575" cy="1598532"/>
          </a:xfrm>
          <a:prstGeom prst="rect">
            <a:avLst/>
          </a:prstGeom>
        </p:spPr>
      </p:pic>
      <p:sp>
        <p:nvSpPr>
          <p:cNvPr id="4" name="TextBox 3">
            <a:extLst>
              <a:ext uri="{FF2B5EF4-FFF2-40B4-BE49-F238E27FC236}">
                <a16:creationId xmlns:a16="http://schemas.microsoft.com/office/drawing/2014/main" id="{EB4F3CED-8266-C67A-DAFA-2DC580B0C4C2}"/>
              </a:ext>
            </a:extLst>
          </p:cNvPr>
          <p:cNvSpPr txBox="1"/>
          <p:nvPr/>
        </p:nvSpPr>
        <p:spPr>
          <a:xfrm>
            <a:off x="1451579" y="2033669"/>
            <a:ext cx="9820274" cy="3477875"/>
          </a:xfrm>
          <a:prstGeom prst="rect">
            <a:avLst/>
          </a:prstGeom>
          <a:noFill/>
        </p:spPr>
        <p:txBody>
          <a:bodyPr wrap="square" rtlCol="0">
            <a:spAutoFit/>
          </a:bodyPr>
          <a:lstStyle/>
          <a:p>
            <a:r>
              <a:rPr lang="en-IN" sz="2000" b="1" dirty="0">
                <a:solidFill>
                  <a:schemeClr val="accent2"/>
                </a:solidFill>
              </a:rPr>
              <a:t>Hardware</a:t>
            </a:r>
            <a:r>
              <a:rPr lang="en-IN" sz="2000" b="1" dirty="0">
                <a:solidFill>
                  <a:schemeClr val="accent5"/>
                </a:solidFill>
              </a:rPr>
              <a:t>:</a:t>
            </a:r>
            <a:endParaRPr lang="en-IN" sz="2000" dirty="0">
              <a:solidFill>
                <a:schemeClr val="accent5"/>
              </a:solidFill>
            </a:endParaRPr>
          </a:p>
          <a:p>
            <a:pPr>
              <a:buFont typeface="Arial" panose="020B0604020202020204" pitchFamily="34" charset="0"/>
              <a:buChar char="•"/>
            </a:pPr>
            <a:r>
              <a:rPr lang="en-IN" sz="2000" dirty="0"/>
              <a:t> </a:t>
            </a:r>
            <a:r>
              <a:rPr lang="en-US" sz="2000" dirty="0"/>
              <a:t>Processor: Intel Core i5 or higher (AMD Ryzen 5 or higher)</a:t>
            </a:r>
          </a:p>
          <a:p>
            <a:pPr>
              <a:buFont typeface="Arial" panose="020B0604020202020204" pitchFamily="34" charset="0"/>
              <a:buChar char="•"/>
            </a:pPr>
            <a:r>
              <a:rPr lang="en-IN" sz="2000" dirty="0"/>
              <a:t>RAM: Minimum 8GB (16GB recommended for smooth development)</a:t>
            </a:r>
          </a:p>
          <a:p>
            <a:pPr>
              <a:buFont typeface="Arial" panose="020B0604020202020204" pitchFamily="34" charset="0"/>
              <a:buChar char="•"/>
            </a:pPr>
            <a:r>
              <a:rPr lang="en-IN" sz="2000" dirty="0"/>
              <a:t>Storage: Minimum 256GB SSD (512GB SSD recommended for faster performance)</a:t>
            </a:r>
          </a:p>
          <a:p>
            <a:pPr>
              <a:buFont typeface="Arial" panose="020B0604020202020204" pitchFamily="34" charset="0"/>
              <a:buChar char="•"/>
            </a:pPr>
            <a:r>
              <a:rPr lang="en-IN" sz="2000" dirty="0"/>
              <a:t>Graphics Card: Integrated GPU (Dedicated GPU optional for better performance)</a:t>
            </a:r>
          </a:p>
          <a:p>
            <a:pPr>
              <a:buFont typeface="Arial" panose="020B0604020202020204" pitchFamily="34" charset="0"/>
              <a:buChar char="•"/>
            </a:pPr>
            <a:r>
              <a:rPr lang="en-IN" sz="2000" dirty="0"/>
              <a:t>Internet Connection: Stable broadband connection for API calls and dependencies</a:t>
            </a:r>
          </a:p>
          <a:p>
            <a:r>
              <a:rPr lang="en-IN" sz="2000" b="1" dirty="0">
                <a:solidFill>
                  <a:schemeClr val="accent2"/>
                </a:solidFill>
              </a:rPr>
              <a:t>Software:</a:t>
            </a:r>
          </a:p>
          <a:p>
            <a:pPr marL="342900" indent="-342900">
              <a:buFont typeface="Arial" panose="020B0604020202020204" pitchFamily="34" charset="0"/>
              <a:buChar char="•"/>
            </a:pPr>
            <a:r>
              <a:rPr lang="en-US" sz="2000" dirty="0">
                <a:solidFill>
                  <a:schemeClr val="tx1">
                    <a:lumMod val="95000"/>
                    <a:lumOff val="5000"/>
                  </a:schemeClr>
                </a:solidFill>
              </a:rPr>
              <a:t>Operating System: Windows 10/11, macOS, or Linux.</a:t>
            </a:r>
          </a:p>
          <a:p>
            <a:pPr marL="342900" indent="-342900">
              <a:buFont typeface="Arial" panose="020B0604020202020204" pitchFamily="34" charset="0"/>
              <a:buChar char="•"/>
            </a:pPr>
            <a:r>
              <a:rPr lang="en-IN" sz="2000" dirty="0">
                <a:solidFill>
                  <a:schemeClr val="tx1">
                    <a:lumMod val="95000"/>
                    <a:lumOff val="5000"/>
                  </a:schemeClr>
                </a:solidFill>
              </a:rPr>
              <a:t>Code Editor: VS Code (Recommended).</a:t>
            </a:r>
          </a:p>
          <a:p>
            <a:pPr marL="342900" indent="-342900">
              <a:buFont typeface="Arial" panose="020B0604020202020204" pitchFamily="34" charset="0"/>
              <a:buChar char="•"/>
            </a:pPr>
            <a:r>
              <a:rPr lang="en-IN" sz="2000" dirty="0">
                <a:solidFill>
                  <a:schemeClr val="tx1">
                    <a:lumMod val="95000"/>
                    <a:lumOff val="5000"/>
                  </a:schemeClr>
                </a:solidFill>
              </a:rPr>
              <a:t>Database: MongoDB.</a:t>
            </a:r>
          </a:p>
          <a:p>
            <a:pPr marL="342900" indent="-342900">
              <a:buFont typeface="Arial" panose="020B0604020202020204" pitchFamily="34" charset="0"/>
              <a:buChar char="•"/>
            </a:pPr>
            <a:r>
              <a:rPr lang="en-US" sz="2000" dirty="0">
                <a:solidFill>
                  <a:schemeClr val="tx1">
                    <a:lumMod val="95000"/>
                    <a:lumOff val="5000"/>
                  </a:schemeClr>
                </a:solidFill>
              </a:rPr>
              <a:t>Browser: Google Chrome, Firefox (for testing and debugging)</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8189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878-2FC5-1D26-102A-1D50124AF6BB}"/>
              </a:ext>
            </a:extLst>
          </p:cNvPr>
          <p:cNvSpPr>
            <a:spLocks noGrp="1"/>
          </p:cNvSpPr>
          <p:nvPr>
            <p:ph type="title"/>
          </p:nvPr>
        </p:nvSpPr>
        <p:spPr/>
        <p:txBody>
          <a:bodyPr>
            <a:normAutofit/>
          </a:bodyPr>
          <a:lstStyle/>
          <a:p>
            <a:r>
              <a:rPr lang="en-IN" sz="3600" dirty="0">
                <a:solidFill>
                  <a:schemeClr val="accent5"/>
                </a:solidFill>
              </a:rPr>
              <a:t>Technologies AND LANGUAGES </a:t>
            </a:r>
          </a:p>
        </p:txBody>
      </p:sp>
      <p:sp>
        <p:nvSpPr>
          <p:cNvPr id="3" name="TextBox 2">
            <a:extLst>
              <a:ext uri="{FF2B5EF4-FFF2-40B4-BE49-F238E27FC236}">
                <a16:creationId xmlns:a16="http://schemas.microsoft.com/office/drawing/2014/main" id="{C73A0F4E-8057-EF90-3B69-49FD844FFDE5}"/>
              </a:ext>
            </a:extLst>
          </p:cNvPr>
          <p:cNvSpPr txBox="1"/>
          <p:nvPr/>
        </p:nvSpPr>
        <p:spPr>
          <a:xfrm>
            <a:off x="1645920" y="1975104"/>
            <a:ext cx="7516368" cy="1292662"/>
          </a:xfrm>
          <a:prstGeom prst="rect">
            <a:avLst/>
          </a:prstGeom>
          <a:noFill/>
        </p:spPr>
        <p:txBody>
          <a:bodyPr wrap="square" rtlCol="0">
            <a:spAutoFit/>
          </a:bodyPr>
          <a:lstStyle/>
          <a:p>
            <a:r>
              <a:rPr lang="en-IN" sz="2400" dirty="0">
                <a:solidFill>
                  <a:schemeClr val="accent3"/>
                </a:solidFill>
              </a:rPr>
              <a:t>FORNTEND </a:t>
            </a:r>
          </a:p>
          <a:p>
            <a:pPr marL="285750" indent="-285750">
              <a:buFont typeface="Arial" panose="020B0604020202020204" pitchFamily="34" charset="0"/>
              <a:buChar char="•"/>
            </a:pPr>
            <a:r>
              <a:rPr lang="en-IN" dirty="0"/>
              <a:t>REACT</a:t>
            </a:r>
          </a:p>
          <a:p>
            <a:pPr marL="285750" indent="-285750">
              <a:buFont typeface="Arial" panose="020B0604020202020204" pitchFamily="34" charset="0"/>
              <a:buChar char="•"/>
            </a:pPr>
            <a:r>
              <a:rPr lang="en-IN" dirty="0"/>
              <a:t>JAVASCRIPT</a:t>
            </a:r>
          </a:p>
          <a:p>
            <a:pPr marL="285750" indent="-285750">
              <a:buFont typeface="Arial" panose="020B0604020202020204" pitchFamily="34" charset="0"/>
              <a:buChar char="•"/>
            </a:pPr>
            <a:r>
              <a:rPr lang="en-IN" dirty="0"/>
              <a:t>CSS</a:t>
            </a:r>
          </a:p>
        </p:txBody>
      </p:sp>
      <p:sp>
        <p:nvSpPr>
          <p:cNvPr id="4" name="TextBox 3">
            <a:extLst>
              <a:ext uri="{FF2B5EF4-FFF2-40B4-BE49-F238E27FC236}">
                <a16:creationId xmlns:a16="http://schemas.microsoft.com/office/drawing/2014/main" id="{3A9F3855-AF63-6346-FCF0-D317EA0F5FCD}"/>
              </a:ext>
            </a:extLst>
          </p:cNvPr>
          <p:cNvSpPr txBox="1"/>
          <p:nvPr/>
        </p:nvSpPr>
        <p:spPr>
          <a:xfrm>
            <a:off x="1645920" y="3805677"/>
            <a:ext cx="6592824" cy="1292662"/>
          </a:xfrm>
          <a:prstGeom prst="rect">
            <a:avLst/>
          </a:prstGeom>
          <a:noFill/>
        </p:spPr>
        <p:txBody>
          <a:bodyPr wrap="square" rtlCol="0">
            <a:spAutoFit/>
          </a:bodyPr>
          <a:lstStyle/>
          <a:p>
            <a:r>
              <a:rPr lang="en-IN" sz="2400" dirty="0">
                <a:solidFill>
                  <a:schemeClr val="accent3"/>
                </a:solidFill>
              </a:rPr>
              <a:t>BACKEND</a:t>
            </a:r>
          </a:p>
          <a:p>
            <a:pPr marL="285750" indent="-285750">
              <a:buFont typeface="Arial" panose="020B0604020202020204" pitchFamily="34" charset="0"/>
              <a:buChar char="•"/>
            </a:pPr>
            <a:r>
              <a:rPr lang="en-IN" dirty="0"/>
              <a:t>MONGODB</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r>
              <a:rPr lang="en-IN" dirty="0"/>
              <a:t>React</a:t>
            </a:r>
          </a:p>
        </p:txBody>
      </p:sp>
      <p:sp>
        <p:nvSpPr>
          <p:cNvPr id="5" name="TextBox 4">
            <a:extLst>
              <a:ext uri="{FF2B5EF4-FFF2-40B4-BE49-F238E27FC236}">
                <a16:creationId xmlns:a16="http://schemas.microsoft.com/office/drawing/2014/main" id="{D81DB36A-5FC4-0034-1CCF-2A8DD7DF0D43}"/>
              </a:ext>
            </a:extLst>
          </p:cNvPr>
          <p:cNvSpPr txBox="1"/>
          <p:nvPr/>
        </p:nvSpPr>
        <p:spPr>
          <a:xfrm>
            <a:off x="5876544" y="2228671"/>
            <a:ext cx="2606040" cy="1323439"/>
          </a:xfrm>
          <a:prstGeom prst="rect">
            <a:avLst/>
          </a:prstGeom>
          <a:noFill/>
        </p:spPr>
        <p:txBody>
          <a:bodyPr wrap="square" rtlCol="0">
            <a:spAutoFit/>
          </a:bodyPr>
          <a:lstStyle/>
          <a:p>
            <a:r>
              <a:rPr lang="en-IN" sz="2000" dirty="0">
                <a:solidFill>
                  <a:schemeClr val="accent4"/>
                </a:solidFill>
              </a:rPr>
              <a:t>IDE</a:t>
            </a:r>
          </a:p>
          <a:p>
            <a:pPr marL="285750" indent="-285750">
              <a:buFont typeface="Arial" panose="020B0604020202020204" pitchFamily="34" charset="0"/>
              <a:buChar char="•"/>
            </a:pPr>
            <a:r>
              <a:rPr lang="en-IN" sz="2000" dirty="0" err="1"/>
              <a:t>Vscode</a:t>
            </a:r>
            <a:endParaRPr lang="en-IN" sz="2000" dirty="0"/>
          </a:p>
          <a:p>
            <a:pPr marL="285750" indent="-285750">
              <a:buFont typeface="Arial" panose="020B0604020202020204" pitchFamily="34" charset="0"/>
              <a:buChar char="•"/>
            </a:pPr>
            <a:r>
              <a:rPr lang="en-IN" sz="2000" dirty="0"/>
              <a:t>Notepad</a:t>
            </a:r>
          </a:p>
          <a:p>
            <a:endParaRPr lang="en-IN" sz="2000" dirty="0">
              <a:solidFill>
                <a:schemeClr val="accent4"/>
              </a:solidFill>
            </a:endParaRPr>
          </a:p>
        </p:txBody>
      </p:sp>
      <p:pic>
        <p:nvPicPr>
          <p:cNvPr id="6" name="Picture 5">
            <a:extLst>
              <a:ext uri="{FF2B5EF4-FFF2-40B4-BE49-F238E27FC236}">
                <a16:creationId xmlns:a16="http://schemas.microsoft.com/office/drawing/2014/main" id="{0D864003-8F5B-F909-0901-DA3CFF500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3082" y="166063"/>
            <a:ext cx="1029575" cy="1598532"/>
          </a:xfrm>
          <a:prstGeom prst="rect">
            <a:avLst/>
          </a:prstGeom>
        </p:spPr>
      </p:pic>
    </p:spTree>
    <p:extLst>
      <p:ext uri="{BB962C8B-B14F-4D97-AF65-F5344CB8AC3E}">
        <p14:creationId xmlns:p14="http://schemas.microsoft.com/office/powerpoint/2010/main" val="31484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673E-8462-259E-61DD-C80A88C62748}"/>
              </a:ext>
            </a:extLst>
          </p:cNvPr>
          <p:cNvSpPr>
            <a:spLocks noGrp="1"/>
          </p:cNvSpPr>
          <p:nvPr>
            <p:ph type="title"/>
          </p:nvPr>
        </p:nvSpPr>
        <p:spPr>
          <a:xfrm>
            <a:off x="1043731" y="715360"/>
            <a:ext cx="9603275" cy="1049235"/>
          </a:xfrm>
        </p:spPr>
        <p:txBody>
          <a:bodyPr>
            <a:normAutofit fontScale="90000"/>
          </a:bodyPr>
          <a:lstStyle/>
          <a:p>
            <a:r>
              <a:rPr lang="en-IN" dirty="0">
                <a:solidFill>
                  <a:schemeClr val="accent2"/>
                </a:solidFill>
              </a:rPr>
              <a:t>Data flow diagram </a:t>
            </a:r>
            <a:r>
              <a:rPr lang="en-IN" dirty="0">
                <a:solidFill>
                  <a:schemeClr val="accent4"/>
                </a:solidFill>
              </a:rPr>
              <a:t>of</a:t>
            </a:r>
            <a:br>
              <a:rPr lang="en-IN" dirty="0">
                <a:solidFill>
                  <a:schemeClr val="accent4"/>
                </a:solidFill>
              </a:rPr>
            </a:br>
            <a:r>
              <a:rPr lang="en-IN" sz="4400" dirty="0">
                <a:solidFill>
                  <a:schemeClr val="accent4"/>
                </a:solidFill>
              </a:rPr>
              <a:t>                         hospital management</a:t>
            </a:r>
            <a:br>
              <a:rPr lang="en-IN" sz="4400" dirty="0">
                <a:solidFill>
                  <a:schemeClr val="accent4"/>
                </a:solidFill>
              </a:rPr>
            </a:br>
            <a:endParaRPr lang="en-IN" sz="4400" dirty="0">
              <a:solidFill>
                <a:schemeClr val="accent4"/>
              </a:solidFill>
            </a:endParaRPr>
          </a:p>
        </p:txBody>
      </p:sp>
      <p:pic>
        <p:nvPicPr>
          <p:cNvPr id="9" name="Picture 8">
            <a:extLst>
              <a:ext uri="{FF2B5EF4-FFF2-40B4-BE49-F238E27FC236}">
                <a16:creationId xmlns:a16="http://schemas.microsoft.com/office/drawing/2014/main" id="{448010E3-989D-2F49-5839-66AC96B2DA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32920" y="166063"/>
            <a:ext cx="1029575" cy="1598532"/>
          </a:xfrm>
          <a:prstGeom prst="rect">
            <a:avLst/>
          </a:prstGeom>
        </p:spPr>
      </p:pic>
      <p:pic>
        <p:nvPicPr>
          <p:cNvPr id="11" name="Picture 10">
            <a:extLst>
              <a:ext uri="{FF2B5EF4-FFF2-40B4-BE49-F238E27FC236}">
                <a16:creationId xmlns:a16="http://schemas.microsoft.com/office/drawing/2014/main" id="{284C4EC9-10A7-2C63-2D97-F811ED01FF08}"/>
              </a:ext>
            </a:extLst>
          </p:cNvPr>
          <p:cNvPicPr>
            <a:picLocks noChangeAspect="1"/>
          </p:cNvPicPr>
          <p:nvPr/>
        </p:nvPicPr>
        <p:blipFill>
          <a:blip r:embed="rId3"/>
          <a:stretch>
            <a:fillRect/>
          </a:stretch>
        </p:blipFill>
        <p:spPr>
          <a:xfrm>
            <a:off x="1452699" y="1923176"/>
            <a:ext cx="8831843" cy="4086590"/>
          </a:xfrm>
          <a:prstGeom prst="rect">
            <a:avLst/>
          </a:prstGeom>
        </p:spPr>
      </p:pic>
    </p:spTree>
    <p:extLst>
      <p:ext uri="{BB962C8B-B14F-4D97-AF65-F5344CB8AC3E}">
        <p14:creationId xmlns:p14="http://schemas.microsoft.com/office/powerpoint/2010/main" val="301059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A732-8432-84DD-2BE7-4229198B551F}"/>
              </a:ext>
            </a:extLst>
          </p:cNvPr>
          <p:cNvSpPr>
            <a:spLocks noGrp="1"/>
          </p:cNvSpPr>
          <p:nvPr>
            <p:ph type="title"/>
          </p:nvPr>
        </p:nvSpPr>
        <p:spPr>
          <a:xfrm>
            <a:off x="320040" y="462780"/>
            <a:ext cx="9603275" cy="1049235"/>
          </a:xfrm>
        </p:spPr>
        <p:txBody>
          <a:bodyPr/>
          <a:lstStyle/>
          <a:p>
            <a:r>
              <a:rPr lang="en-US" dirty="0">
                <a:solidFill>
                  <a:schemeClr val="accent2"/>
                </a:solidFill>
              </a:rPr>
              <a:t>Er diagram </a:t>
            </a:r>
            <a:r>
              <a:rPr lang="en-US" dirty="0">
                <a:solidFill>
                  <a:schemeClr val="accent4"/>
                </a:solidFill>
              </a:rPr>
              <a:t>for hotel management.</a:t>
            </a:r>
            <a:endParaRPr lang="en-IN" dirty="0">
              <a:solidFill>
                <a:schemeClr val="accent4"/>
              </a:solidFill>
            </a:endParaRPr>
          </a:p>
        </p:txBody>
      </p:sp>
      <p:pic>
        <p:nvPicPr>
          <p:cNvPr id="7" name="Picture 6">
            <a:extLst>
              <a:ext uri="{FF2B5EF4-FFF2-40B4-BE49-F238E27FC236}">
                <a16:creationId xmlns:a16="http://schemas.microsoft.com/office/drawing/2014/main" id="{C8681B52-F46C-FC52-8F9F-F219DDE41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2695" y="33945"/>
            <a:ext cx="723452" cy="1123241"/>
          </a:xfrm>
          <a:prstGeom prst="rect">
            <a:avLst/>
          </a:prstGeom>
        </p:spPr>
      </p:pic>
      <p:pic>
        <p:nvPicPr>
          <p:cNvPr id="4" name="Picture 3">
            <a:extLst>
              <a:ext uri="{FF2B5EF4-FFF2-40B4-BE49-F238E27FC236}">
                <a16:creationId xmlns:a16="http://schemas.microsoft.com/office/drawing/2014/main" id="{72B7D5DA-9E98-FBCC-A4E6-8DF2C54FF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 y="1157186"/>
            <a:ext cx="11686032" cy="4932717"/>
          </a:xfrm>
          <a:prstGeom prst="rect">
            <a:avLst/>
          </a:prstGeom>
        </p:spPr>
      </p:pic>
    </p:spTree>
    <p:extLst>
      <p:ext uri="{BB962C8B-B14F-4D97-AF65-F5344CB8AC3E}">
        <p14:creationId xmlns:p14="http://schemas.microsoft.com/office/powerpoint/2010/main" val="1041826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564</TotalTime>
  <Words>544</Words>
  <Application>Microsoft Office PowerPoint</Application>
  <PresentationFormat>Widescreen</PresentationFormat>
  <Paragraphs>79</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Gill Sans MT</vt:lpstr>
      <vt:lpstr>Roboto</vt:lpstr>
      <vt:lpstr>times new roman</vt:lpstr>
      <vt:lpstr>var(--body-small-font-family)</vt:lpstr>
      <vt:lpstr>var(--h6-font-family)</vt:lpstr>
      <vt:lpstr>Gallery</vt:lpstr>
      <vt:lpstr>PowerPoint Presentation</vt:lpstr>
      <vt:lpstr>Presentation    for      hospital management</vt:lpstr>
      <vt:lpstr>Contents</vt:lpstr>
      <vt:lpstr>INTRODUCTION </vt:lpstr>
      <vt:lpstr>OBJECTIVES OF    Hospital management System</vt:lpstr>
      <vt:lpstr>Hardware and software                                                   requirements </vt:lpstr>
      <vt:lpstr>Technologies AND LANGUAGES </vt:lpstr>
      <vt:lpstr>Data flow diagram of                          hospital management </vt:lpstr>
      <vt:lpstr>Er diagram for hotel management.</vt:lpstr>
      <vt:lpstr>Benefits </vt:lpstr>
      <vt:lpstr>Sign up or register page for        ADMIN,DOCTOR,PATEINT</vt:lpstr>
      <vt:lpstr>Appointment booking  </vt:lpstr>
      <vt:lpstr>ADMIN dashboard</vt:lpstr>
      <vt:lpstr>Doctor dashboard</vt:lpstr>
      <vt:lpstr>Future scope for hospital management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Ishwar Gandh</dc:creator>
  <cp:lastModifiedBy>Kishan Mangasule</cp:lastModifiedBy>
  <cp:revision>22</cp:revision>
  <dcterms:created xsi:type="dcterms:W3CDTF">2025-01-18T21:32:38Z</dcterms:created>
  <dcterms:modified xsi:type="dcterms:W3CDTF">2025-03-16T10:05:28Z</dcterms:modified>
</cp:coreProperties>
</file>