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70" r:id="rId5"/>
    <p:sldId id="272" r:id="rId6"/>
    <p:sldId id="271" r:id="rId7"/>
    <p:sldId id="262" r:id="rId8"/>
    <p:sldId id="269" r:id="rId9"/>
    <p:sldId id="264" r:id="rId10"/>
    <p:sldId id="265" r:id="rId11"/>
    <p:sldId id="273" r:id="rId12"/>
    <p:sldId id="259" r:id="rId13"/>
    <p:sldId id="274" r:id="rId14"/>
    <p:sldId id="268" r:id="rId15"/>
    <p:sldId id="279" r:id="rId16"/>
    <p:sldId id="276" r:id="rId17"/>
    <p:sldId id="277" r:id="rId18"/>
    <p:sldId id="278" r:id="rId19"/>
    <p:sldId id="275" r:id="rId20"/>
    <p:sldId id="280" r:id="rId21"/>
    <p:sldId id="283" r:id="rId22"/>
    <p:sldId id="284" r:id="rId23"/>
    <p:sldId id="281" r:id="rId24"/>
    <p:sldId id="282" r:id="rId25"/>
    <p:sldId id="260" r:id="rId26"/>
    <p:sldId id="267" r:id="rId27"/>
    <p:sldId id="26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42620" autoAdjust="0"/>
  </p:normalViewPr>
  <p:slideViewPr>
    <p:cSldViewPr snapToGrid="0">
      <p:cViewPr varScale="1">
        <p:scale>
          <a:sx n="72" d="100"/>
          <a:sy n="72" d="100"/>
        </p:scale>
        <p:origin x="6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9197B-FA29-4F9E-8BFD-75C0902CCA5D}" type="datetimeFigureOut">
              <a:rPr lang="en-US" smtClean="0"/>
              <a:t>8/5/2016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9AF43-E250-4F4E-9076-4860D91CD4CE}" type="slidenum">
              <a:rPr lang="en-US" smtClean="0"/>
              <a:t>‹#›</a:t>
            </a:fld>
            <a:endParaRPr lang="en-US"/>
          </a:p>
        </p:txBody>
      </p:sp>
    </p:spTree>
    <p:extLst>
      <p:ext uri="{BB962C8B-B14F-4D97-AF65-F5344CB8AC3E}">
        <p14:creationId xmlns:p14="http://schemas.microsoft.com/office/powerpoint/2010/main" val="2231497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Good morning guys, hope everyone is having a good time at M3. My name is </a:t>
            </a:r>
            <a:r>
              <a:rPr lang="en-US" sz="1200" kern="1200" dirty="0" err="1">
                <a:solidFill>
                  <a:schemeClr val="tx1"/>
                </a:solidFill>
                <a:effectLst/>
                <a:latin typeface="+mn-lt"/>
                <a:ea typeface="+mn-ea"/>
                <a:cs typeface="+mn-cs"/>
              </a:rPr>
              <a:t>kishan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wanigasinghe</a:t>
            </a:r>
            <a:r>
              <a:rPr lang="en-US" sz="1200" kern="1200" dirty="0">
                <a:solidFill>
                  <a:schemeClr val="tx1"/>
                </a:solidFill>
                <a:effectLst/>
                <a:latin typeface="+mn-lt"/>
                <a:ea typeface="+mn-ea"/>
                <a:cs typeface="+mn-cs"/>
              </a:rPr>
              <a:t> and I go by Doctor K, </a:t>
            </a:r>
            <a:r>
              <a:rPr lang="en-US" sz="1200" kern="1200" dirty="0" err="1">
                <a:solidFill>
                  <a:schemeClr val="tx1"/>
                </a:solidFill>
                <a:effectLst/>
                <a:latin typeface="+mn-lt"/>
                <a:ea typeface="+mn-ea"/>
                <a:cs typeface="+mn-cs"/>
              </a:rPr>
              <a:t>KWub</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is my first M3 talk. So, apologies in advance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Also, I want to thank all the sponsors of this event, thank you for making this happen.</a:t>
            </a:r>
          </a:p>
        </p:txBody>
      </p:sp>
      <p:sp>
        <p:nvSpPr>
          <p:cNvPr id="4" name="Slide Number Placeholder 3"/>
          <p:cNvSpPr>
            <a:spLocks noGrp="1"/>
          </p:cNvSpPr>
          <p:nvPr>
            <p:ph type="sldNum" sz="quarter" idx="10"/>
          </p:nvPr>
        </p:nvSpPr>
        <p:spPr/>
        <p:txBody>
          <a:bodyPr/>
          <a:lstStyle/>
          <a:p>
            <a:fld id="{0219AF43-E250-4F4E-9076-4860D91CD4CE}" type="slidenum">
              <a:rPr lang="en-US" smtClean="0"/>
              <a:t>2</a:t>
            </a:fld>
            <a:endParaRPr lang="en-US"/>
          </a:p>
        </p:txBody>
      </p:sp>
    </p:spTree>
    <p:extLst>
      <p:ext uri="{BB962C8B-B14F-4D97-AF65-F5344CB8AC3E}">
        <p14:creationId xmlns:p14="http://schemas.microsoft.com/office/powerpoint/2010/main" val="3291004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u="none" strike="noStrike" dirty="0">
                <a:effectLst/>
              </a:rPr>
              <a:t>HTML attributes are a great functionality we have.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u="none" strike="noStrike"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u="none" strike="noStrike" dirty="0">
                <a:effectLst/>
              </a:rPr>
              <a:t>Using them will save us some time and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u="none" strike="noStrike" dirty="0">
                <a:effectLst/>
              </a:rPr>
              <a:t>maybe we’ll manage to end up with clean </a:t>
            </a:r>
            <a:r>
              <a:rPr lang="en-US" u="none" strike="noStrike" dirty="0" err="1">
                <a:effectLst/>
              </a:rPr>
              <a:t>css</a:t>
            </a:r>
            <a:r>
              <a:rPr lang="en-US" u="none" strike="noStrike" dirty="0">
                <a:effectLst/>
              </a:rPr>
              <a:t> and </a:t>
            </a:r>
            <a:r>
              <a:rPr lang="en-US" u="none" strike="noStrike" dirty="0" err="1">
                <a:effectLst/>
              </a:rPr>
              <a:t>javascript</a:t>
            </a:r>
            <a:r>
              <a:rPr lang="en-US" u="none" strike="noStrike" dirty="0">
                <a:effectLst/>
              </a:rPr>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u="none" strike="noStrike"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u="none" strike="noStrike" dirty="0">
                <a:effectLst/>
              </a:rPr>
              <a:t>Here I’m going to demo you couple of instances where we can effectively use html attributes.</a:t>
            </a:r>
          </a:p>
          <a:p>
            <a:endParaRPr lang="en-US" dirty="0"/>
          </a:p>
        </p:txBody>
      </p:sp>
      <p:sp>
        <p:nvSpPr>
          <p:cNvPr id="4" name="Slide Number Placeholder 3"/>
          <p:cNvSpPr>
            <a:spLocks noGrp="1"/>
          </p:cNvSpPr>
          <p:nvPr>
            <p:ph type="sldNum" sz="quarter" idx="10"/>
          </p:nvPr>
        </p:nvSpPr>
        <p:spPr/>
        <p:txBody>
          <a:bodyPr/>
          <a:lstStyle/>
          <a:p>
            <a:fld id="{0219AF43-E250-4F4E-9076-4860D91CD4CE}" type="slidenum">
              <a:rPr lang="en-US" smtClean="0"/>
              <a:t>14</a:t>
            </a:fld>
            <a:endParaRPr lang="en-US"/>
          </a:p>
        </p:txBody>
      </p:sp>
    </p:spTree>
    <p:extLst>
      <p:ext uri="{BB962C8B-B14F-4D97-AF65-F5344CB8AC3E}">
        <p14:creationId xmlns:p14="http://schemas.microsoft.com/office/powerpoint/2010/main" val="1366039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Flexbox is the new layout model for CSS.</a:t>
            </a:r>
          </a:p>
          <a:p>
            <a:pPr lvl="1"/>
            <a:r>
              <a:rPr lang="en-US" dirty="0"/>
              <a:t>○	Traditionally we used tables and later on we used the box model for our layouts</a:t>
            </a:r>
          </a:p>
          <a:p>
            <a:pPr lvl="1"/>
            <a:r>
              <a:rPr lang="en-US" dirty="0"/>
              <a:t>○	Each of these models had issues</a:t>
            </a:r>
          </a:p>
          <a:p>
            <a:pPr lvl="1"/>
            <a:endParaRPr lang="en-US" dirty="0"/>
          </a:p>
          <a:p>
            <a:pPr lvl="1"/>
            <a:r>
              <a:rPr lang="en-US" dirty="0"/>
              <a:t>○	Using tables caused unpredictable rendering issues unnecessary nesting and markup</a:t>
            </a:r>
          </a:p>
          <a:p>
            <a:pPr lvl="1"/>
            <a:r>
              <a:rPr lang="en-US" dirty="0"/>
              <a:t>○	Then box model was confusing and it didn’t do well few things like vertical centering, item positioning and stuff like that.</a:t>
            </a:r>
          </a:p>
          <a:p>
            <a:pPr lvl="1"/>
            <a:r>
              <a:rPr lang="en-US" dirty="0"/>
              <a:t>○	With flexbox we managed to overcome most of those issues. We get full control over the items and how they render.</a:t>
            </a:r>
          </a:p>
          <a:p>
            <a:pPr lvl="1"/>
            <a:endParaRPr lang="en-US" dirty="0"/>
          </a:p>
          <a:p>
            <a:pPr lvl="1"/>
            <a:r>
              <a:rPr lang="en-US" dirty="0"/>
              <a:t>○	Only drawback right now is the browser support, IE 11 is the only supported version. So if you don’t have to worry about that you might be in luck.</a:t>
            </a:r>
          </a:p>
          <a:p>
            <a:pPr lvl="1"/>
            <a:endParaRPr lang="en-US" dirty="0"/>
          </a:p>
          <a:p>
            <a:pPr lvl="1"/>
            <a:r>
              <a:rPr lang="en-US" dirty="0"/>
              <a:t>○	Personally, I think couple of the </a:t>
            </a:r>
            <a:r>
              <a:rPr lang="en-US" dirty="0" err="1"/>
              <a:t>koolest</a:t>
            </a:r>
            <a:r>
              <a:rPr lang="en-US" dirty="0"/>
              <a:t> things with flexbox are equal height columns item ordering. Before flexbox it was a very difficult to implement that.</a:t>
            </a:r>
          </a:p>
          <a:p>
            <a:pPr lvl="1"/>
            <a:r>
              <a:rPr lang="en-US" dirty="0"/>
              <a:t>○	Let’s get in to a demo to see few things we can do with flexbox</a:t>
            </a:r>
          </a:p>
        </p:txBody>
      </p:sp>
      <p:sp>
        <p:nvSpPr>
          <p:cNvPr id="4" name="Slide Number Placeholder 3"/>
          <p:cNvSpPr>
            <a:spLocks noGrp="1"/>
          </p:cNvSpPr>
          <p:nvPr>
            <p:ph type="sldNum" sz="quarter" idx="10"/>
          </p:nvPr>
        </p:nvSpPr>
        <p:spPr/>
        <p:txBody>
          <a:bodyPr/>
          <a:lstStyle/>
          <a:p>
            <a:fld id="{0219AF43-E250-4F4E-9076-4860D91CD4CE}" type="slidenum">
              <a:rPr lang="en-US" smtClean="0"/>
              <a:t>19</a:t>
            </a:fld>
            <a:endParaRPr lang="en-US"/>
          </a:p>
        </p:txBody>
      </p:sp>
    </p:spTree>
    <p:extLst>
      <p:ext uri="{BB962C8B-B14F-4D97-AF65-F5344CB8AC3E}">
        <p14:creationId xmlns:p14="http://schemas.microsoft.com/office/powerpoint/2010/main" val="3105412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u="none" strike="noStrike" dirty="0">
                <a:effectLst/>
              </a:rPr>
              <a:t>Next up we’re </a:t>
            </a:r>
            <a:r>
              <a:rPr lang="en-US" u="none" strike="noStrike" dirty="0" err="1">
                <a:effectLst/>
              </a:rPr>
              <a:t>gonna</a:t>
            </a:r>
            <a:r>
              <a:rPr lang="en-US" u="none" strike="noStrike" dirty="0">
                <a:effectLst/>
              </a:rPr>
              <a:t> talk about SASS. Syntactically Awesome Styling Sheets.</a:t>
            </a:r>
          </a:p>
          <a:p>
            <a:pPr lvl="1"/>
            <a:r>
              <a:rPr lang="en-US" u="none" strike="noStrike" dirty="0">
                <a:effectLst/>
              </a:rPr>
              <a:t>So, some of you might ask, why use SASS when I’m completely happy with the way I do my styling? </a:t>
            </a:r>
          </a:p>
          <a:p>
            <a:pPr lvl="1"/>
            <a:r>
              <a:rPr lang="en-US" u="none" strike="noStrike" dirty="0">
                <a:effectLst/>
              </a:rPr>
              <a:t>How about variables in my CSS, that’s what got me to use SASS.</a:t>
            </a:r>
          </a:p>
          <a:p>
            <a:pPr lvl="1"/>
            <a:endParaRPr lang="en-US" u="none" strike="noStrike" dirty="0">
              <a:effectLst/>
            </a:endParaRPr>
          </a:p>
          <a:p>
            <a:pPr lvl="1"/>
            <a:endParaRPr lang="en-US" u="none" strike="noStrike" dirty="0">
              <a:effectLst/>
            </a:endParaRPr>
          </a:p>
          <a:p>
            <a:pPr lvl="1"/>
            <a:endParaRPr lang="en-US" u="none" strike="noStrike" dirty="0">
              <a:effectLst/>
            </a:endParaRPr>
          </a:p>
          <a:p>
            <a:pPr lvl="1"/>
            <a:r>
              <a:rPr lang="en-US" u="none" strike="noStrike" dirty="0">
                <a:effectLst/>
              </a:rPr>
              <a:t>Traditionally if you have a color or something that get repeated over and over in your </a:t>
            </a:r>
            <a:r>
              <a:rPr lang="en-US" u="none" strike="noStrike" dirty="0" err="1">
                <a:effectLst/>
              </a:rPr>
              <a:t>css</a:t>
            </a:r>
            <a:r>
              <a:rPr lang="en-US" u="none" strike="noStrike" dirty="0">
                <a:effectLst/>
              </a:rPr>
              <a:t>, when you have to change that, it’s a pain.</a:t>
            </a:r>
          </a:p>
          <a:p>
            <a:pPr lvl="1"/>
            <a:r>
              <a:rPr lang="en-US" u="none" strike="noStrike" dirty="0">
                <a:effectLst/>
              </a:rPr>
              <a:t>But, with SASS, it’s just a one liner if you use a variable everywhere.</a:t>
            </a:r>
            <a:br>
              <a:rPr lang="en-US" u="none" strike="noStrike" dirty="0">
                <a:effectLst/>
              </a:rPr>
            </a:br>
            <a:endParaRPr lang="en-US" u="none" strike="noStrike" dirty="0">
              <a:effectLst/>
            </a:endParaRPr>
          </a:p>
          <a:p>
            <a:pPr lvl="1"/>
            <a:endParaRPr lang="en-US" u="none" strike="noStrike" dirty="0">
              <a:effectLst/>
            </a:endParaRPr>
          </a:p>
          <a:p>
            <a:pPr lvl="1"/>
            <a:endParaRPr lang="en-US" u="none" strike="noStrike" dirty="0">
              <a:effectLst/>
            </a:endParaRPr>
          </a:p>
          <a:p>
            <a:pPr lvl="1"/>
            <a:r>
              <a:rPr lang="en-US" u="none" strike="noStrike" dirty="0">
                <a:effectLst/>
              </a:rPr>
              <a:t>There are more features like that so let’s get into another demo</a:t>
            </a:r>
          </a:p>
          <a:p>
            <a:pPr lvl="1"/>
            <a:r>
              <a:rPr lang="en-US" u="none" strike="noStrike" dirty="0">
                <a:effectLst/>
              </a:rPr>
              <a:t>Let's talk about some other benefits of SASS as well, the following are some of the highlights,</a:t>
            </a:r>
          </a:p>
          <a:p>
            <a:pPr lvl="1"/>
            <a:endParaRPr lang="en-US" u="none" strike="noStrike" dirty="0">
              <a:effectLst/>
            </a:endParaRPr>
          </a:p>
          <a:p>
            <a:pPr lvl="2"/>
            <a:r>
              <a:rPr lang="en-US" u="none" strike="noStrike" dirty="0">
                <a:effectLst/>
              </a:rPr>
              <a:t>As I mentioned above, the reuse of code. This allows, easy maintenance and quicker updates.</a:t>
            </a:r>
          </a:p>
          <a:p>
            <a:pPr lvl="2"/>
            <a:r>
              <a:rPr lang="en-US" u="none" strike="noStrike" dirty="0">
                <a:effectLst/>
              </a:rPr>
              <a:t>Import other CSS files and create one CSS file at compile time. This helps to reduce the number of http calls to download </a:t>
            </a:r>
            <a:r>
              <a:rPr lang="en-US" u="none" strike="noStrike" dirty="0" err="1">
                <a:effectLst/>
              </a:rPr>
              <a:t>css</a:t>
            </a:r>
            <a:r>
              <a:rPr lang="en-US" u="none" strike="noStrike" dirty="0">
                <a:effectLst/>
              </a:rPr>
              <a:t> files.</a:t>
            </a:r>
          </a:p>
          <a:p>
            <a:pPr lvl="2"/>
            <a:endParaRPr lang="en-US" u="none" strike="noStrike" dirty="0">
              <a:effectLst/>
            </a:endParaRPr>
          </a:p>
          <a:p>
            <a:pPr lvl="2"/>
            <a:r>
              <a:rPr lang="en-US" u="none" strike="noStrike" dirty="0" err="1">
                <a:effectLst/>
              </a:rPr>
              <a:t>Mixins</a:t>
            </a:r>
            <a:r>
              <a:rPr lang="en-US" u="none" strike="noStrike" dirty="0">
                <a:effectLst/>
              </a:rPr>
              <a:t>, </a:t>
            </a:r>
            <a:r>
              <a:rPr lang="en-US" u="none" strike="noStrike" dirty="0" err="1">
                <a:effectLst/>
              </a:rPr>
              <a:t>mixins</a:t>
            </a:r>
            <a:r>
              <a:rPr lang="en-US" u="none" strike="noStrike" dirty="0">
                <a:effectLst/>
              </a:rPr>
              <a:t> are like smaller functions for styling. </a:t>
            </a:r>
          </a:p>
          <a:p>
            <a:pPr lvl="2"/>
            <a:endParaRPr lang="en-US" u="none" strike="noStrike" dirty="0">
              <a:effectLst/>
            </a:endParaRPr>
          </a:p>
          <a:p>
            <a:pPr lvl="1"/>
            <a:r>
              <a:rPr lang="en-US" u="none" strike="noStrike" dirty="0">
                <a:effectLst/>
              </a:rPr>
              <a:t>	Another great feature is the </a:t>
            </a:r>
            <a:r>
              <a:rPr lang="en-US" u="none" strike="noStrike" dirty="0" err="1">
                <a:effectLst/>
              </a:rPr>
              <a:t>operators.How</a:t>
            </a:r>
            <a:r>
              <a:rPr lang="en-US" u="none" strike="noStrike" dirty="0">
                <a:effectLst/>
              </a:rPr>
              <a:t> cool would it be if you could use if else statements in your </a:t>
            </a:r>
            <a:r>
              <a:rPr lang="en-US" u="none" strike="noStrike" dirty="0" err="1">
                <a:effectLst/>
              </a:rPr>
              <a:t>css</a:t>
            </a:r>
            <a:r>
              <a:rPr lang="en-US" u="none" strike="noStrike" dirty="0">
                <a:effectLst/>
              </a:rPr>
              <a:t>? Well, with SASS you can,</a:t>
            </a:r>
          </a:p>
          <a:p>
            <a:pPr lvl="2"/>
            <a:r>
              <a:rPr lang="en-US" u="none" strike="noStrike" dirty="0">
                <a:effectLst/>
              </a:rPr>
              <a:t>In this example, we have a if else statement that defines what SASS file needs to be imported depending on the value of site theme variable. </a:t>
            </a:r>
          </a:p>
        </p:txBody>
      </p:sp>
      <p:sp>
        <p:nvSpPr>
          <p:cNvPr id="4" name="Slide Number Placeholder 3"/>
          <p:cNvSpPr>
            <a:spLocks noGrp="1"/>
          </p:cNvSpPr>
          <p:nvPr>
            <p:ph type="sldNum" sz="quarter" idx="10"/>
          </p:nvPr>
        </p:nvSpPr>
        <p:spPr/>
        <p:txBody>
          <a:bodyPr/>
          <a:lstStyle/>
          <a:p>
            <a:fld id="{0219AF43-E250-4F4E-9076-4860D91CD4CE}" type="slidenum">
              <a:rPr lang="en-US" smtClean="0"/>
              <a:t>20</a:t>
            </a:fld>
            <a:endParaRPr lang="en-US"/>
          </a:p>
        </p:txBody>
      </p:sp>
    </p:spTree>
    <p:extLst>
      <p:ext uri="{BB962C8B-B14F-4D97-AF65-F5344CB8AC3E}">
        <p14:creationId xmlns:p14="http://schemas.microsoft.com/office/powerpoint/2010/main" val="374513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u="none" strike="noStrike" dirty="0">
                <a:effectLst/>
              </a:rPr>
              <a:t>Next up we’re </a:t>
            </a:r>
            <a:r>
              <a:rPr lang="en-US" u="none" strike="noStrike" dirty="0" err="1">
                <a:effectLst/>
              </a:rPr>
              <a:t>gonna</a:t>
            </a:r>
            <a:r>
              <a:rPr lang="en-US" u="none" strike="noStrike" dirty="0">
                <a:effectLst/>
              </a:rPr>
              <a:t> talk about SASS. Syntactically Awesome Styling Sheets.</a:t>
            </a:r>
          </a:p>
          <a:p>
            <a:pPr lvl="1"/>
            <a:r>
              <a:rPr lang="en-US" u="none" strike="noStrike" dirty="0">
                <a:effectLst/>
              </a:rPr>
              <a:t>So, some of you might ask, why use SASS when I’m completely happy with the way I do my styling? </a:t>
            </a:r>
          </a:p>
          <a:p>
            <a:pPr lvl="1"/>
            <a:r>
              <a:rPr lang="en-US" u="none" strike="noStrike" dirty="0">
                <a:effectLst/>
              </a:rPr>
              <a:t>How about variables in my CSS, that’s what got me to use SASS.</a:t>
            </a:r>
          </a:p>
          <a:p>
            <a:pPr lvl="1"/>
            <a:endParaRPr lang="en-US" u="none" strike="noStrike" dirty="0">
              <a:effectLst/>
            </a:endParaRPr>
          </a:p>
          <a:p>
            <a:pPr lvl="1"/>
            <a:endParaRPr lang="en-US" u="none" strike="noStrike" dirty="0">
              <a:effectLst/>
            </a:endParaRPr>
          </a:p>
          <a:p>
            <a:pPr lvl="1"/>
            <a:endParaRPr lang="en-US" u="none" strike="noStrike" dirty="0">
              <a:effectLst/>
            </a:endParaRPr>
          </a:p>
          <a:p>
            <a:pPr lvl="1"/>
            <a:r>
              <a:rPr lang="en-US" u="none" strike="noStrike" dirty="0">
                <a:effectLst/>
              </a:rPr>
              <a:t>Traditionally if you have a color or something that get repeated over and over in your </a:t>
            </a:r>
            <a:r>
              <a:rPr lang="en-US" u="none" strike="noStrike" dirty="0" err="1">
                <a:effectLst/>
              </a:rPr>
              <a:t>css</a:t>
            </a:r>
            <a:r>
              <a:rPr lang="en-US" u="none" strike="noStrike" dirty="0">
                <a:effectLst/>
              </a:rPr>
              <a:t>, when you have to change that, it’s a pain.</a:t>
            </a:r>
          </a:p>
          <a:p>
            <a:pPr lvl="1"/>
            <a:r>
              <a:rPr lang="en-US" u="none" strike="noStrike" dirty="0">
                <a:effectLst/>
              </a:rPr>
              <a:t>But, with SASS, it’s just a one liner if you use a variable everywhere.</a:t>
            </a:r>
            <a:br>
              <a:rPr lang="en-US" u="none" strike="noStrike" dirty="0">
                <a:effectLst/>
              </a:rPr>
            </a:br>
            <a:endParaRPr lang="en-US" u="none" strike="noStrike" dirty="0">
              <a:effectLst/>
            </a:endParaRPr>
          </a:p>
          <a:p>
            <a:pPr lvl="1"/>
            <a:endParaRPr lang="en-US" u="none" strike="noStrike" dirty="0">
              <a:effectLst/>
            </a:endParaRPr>
          </a:p>
          <a:p>
            <a:pPr lvl="1"/>
            <a:endParaRPr lang="en-US" u="none" strike="noStrike" dirty="0">
              <a:effectLst/>
            </a:endParaRPr>
          </a:p>
          <a:p>
            <a:pPr lvl="1"/>
            <a:r>
              <a:rPr lang="en-US" u="none" strike="noStrike" dirty="0">
                <a:effectLst/>
              </a:rPr>
              <a:t>There are more features like that so let’s get into another demo</a:t>
            </a:r>
          </a:p>
          <a:p>
            <a:pPr lvl="1"/>
            <a:r>
              <a:rPr lang="en-US" u="none" strike="noStrike" dirty="0">
                <a:effectLst/>
              </a:rPr>
              <a:t>Let's talk about some other benefits of SASS as well, the following are some of the highlights,</a:t>
            </a:r>
          </a:p>
          <a:p>
            <a:pPr lvl="1"/>
            <a:endParaRPr lang="en-US" u="none" strike="noStrike" dirty="0">
              <a:effectLst/>
            </a:endParaRPr>
          </a:p>
          <a:p>
            <a:pPr lvl="2"/>
            <a:r>
              <a:rPr lang="en-US" u="none" strike="noStrike" dirty="0">
                <a:effectLst/>
              </a:rPr>
              <a:t>As I mentioned above, the reuse of code. This allows, easy maintenance and quicker updates.</a:t>
            </a:r>
          </a:p>
          <a:p>
            <a:pPr lvl="2"/>
            <a:r>
              <a:rPr lang="en-US" u="none" strike="noStrike" dirty="0">
                <a:effectLst/>
              </a:rPr>
              <a:t>Import other CSS files and create one CSS file at compile time. This helps to reduce the number of http calls to download </a:t>
            </a:r>
            <a:r>
              <a:rPr lang="en-US" u="none" strike="noStrike" dirty="0" err="1">
                <a:effectLst/>
              </a:rPr>
              <a:t>css</a:t>
            </a:r>
            <a:r>
              <a:rPr lang="en-US" u="none" strike="noStrike" dirty="0">
                <a:effectLst/>
              </a:rPr>
              <a:t> files.</a:t>
            </a:r>
          </a:p>
          <a:p>
            <a:pPr lvl="2"/>
            <a:endParaRPr lang="en-US" u="none" strike="noStrike" dirty="0">
              <a:effectLst/>
            </a:endParaRPr>
          </a:p>
          <a:p>
            <a:pPr lvl="2"/>
            <a:r>
              <a:rPr lang="en-US" u="none" strike="noStrike" dirty="0" err="1">
                <a:effectLst/>
              </a:rPr>
              <a:t>Mixins</a:t>
            </a:r>
            <a:r>
              <a:rPr lang="en-US" u="none" strike="noStrike" dirty="0">
                <a:effectLst/>
              </a:rPr>
              <a:t>, </a:t>
            </a:r>
            <a:r>
              <a:rPr lang="en-US" u="none" strike="noStrike" dirty="0" err="1">
                <a:effectLst/>
              </a:rPr>
              <a:t>mixins</a:t>
            </a:r>
            <a:r>
              <a:rPr lang="en-US" u="none" strike="noStrike" dirty="0">
                <a:effectLst/>
              </a:rPr>
              <a:t> are like smaller functions for styling. </a:t>
            </a:r>
          </a:p>
          <a:p>
            <a:pPr lvl="2"/>
            <a:endParaRPr lang="en-US" u="none" strike="noStrike" dirty="0">
              <a:effectLst/>
            </a:endParaRPr>
          </a:p>
          <a:p>
            <a:pPr lvl="1"/>
            <a:r>
              <a:rPr lang="en-US" u="none" strike="noStrike" dirty="0">
                <a:effectLst/>
              </a:rPr>
              <a:t>	Another great feature is the </a:t>
            </a:r>
            <a:r>
              <a:rPr lang="en-US" u="none" strike="noStrike" dirty="0" err="1">
                <a:effectLst/>
              </a:rPr>
              <a:t>operators.How</a:t>
            </a:r>
            <a:r>
              <a:rPr lang="en-US" u="none" strike="noStrike" dirty="0">
                <a:effectLst/>
              </a:rPr>
              <a:t> cool would it be if you could use if else statements in your </a:t>
            </a:r>
            <a:r>
              <a:rPr lang="en-US" u="none" strike="noStrike" dirty="0" err="1">
                <a:effectLst/>
              </a:rPr>
              <a:t>css</a:t>
            </a:r>
            <a:r>
              <a:rPr lang="en-US" u="none" strike="noStrike" dirty="0">
                <a:effectLst/>
              </a:rPr>
              <a:t>? Well, with SASS you can,</a:t>
            </a:r>
          </a:p>
          <a:p>
            <a:pPr lvl="2"/>
            <a:r>
              <a:rPr lang="en-US" u="none" strike="noStrike" dirty="0">
                <a:effectLst/>
              </a:rPr>
              <a:t>In this example, we have a if else statement that defines what SASS file needs to be imported depending on the value of site theme variable. </a:t>
            </a:r>
          </a:p>
        </p:txBody>
      </p:sp>
      <p:sp>
        <p:nvSpPr>
          <p:cNvPr id="4" name="Slide Number Placeholder 3"/>
          <p:cNvSpPr>
            <a:spLocks noGrp="1"/>
          </p:cNvSpPr>
          <p:nvPr>
            <p:ph type="sldNum" sz="quarter" idx="10"/>
          </p:nvPr>
        </p:nvSpPr>
        <p:spPr/>
        <p:txBody>
          <a:bodyPr/>
          <a:lstStyle/>
          <a:p>
            <a:fld id="{0219AF43-E250-4F4E-9076-4860D91CD4CE}" type="slidenum">
              <a:rPr lang="en-US" smtClean="0"/>
              <a:t>21</a:t>
            </a:fld>
            <a:endParaRPr lang="en-US"/>
          </a:p>
        </p:txBody>
      </p:sp>
    </p:spTree>
    <p:extLst>
      <p:ext uri="{BB962C8B-B14F-4D97-AF65-F5344CB8AC3E}">
        <p14:creationId xmlns:p14="http://schemas.microsoft.com/office/powerpoint/2010/main" val="3721130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u="none" strike="noStrike" dirty="0">
                <a:effectLst/>
              </a:rPr>
              <a:t>Next up we’re </a:t>
            </a:r>
            <a:r>
              <a:rPr lang="en-US" u="none" strike="noStrike" dirty="0" err="1">
                <a:effectLst/>
              </a:rPr>
              <a:t>gonna</a:t>
            </a:r>
            <a:r>
              <a:rPr lang="en-US" u="none" strike="noStrike" dirty="0">
                <a:effectLst/>
              </a:rPr>
              <a:t> talk about SASS. Syntactically Awesome Styling Sheets.</a:t>
            </a:r>
          </a:p>
          <a:p>
            <a:pPr lvl="1"/>
            <a:r>
              <a:rPr lang="en-US" u="none" strike="noStrike" dirty="0">
                <a:effectLst/>
              </a:rPr>
              <a:t>So, some of you might ask, why use SASS when I’m completely happy with the way I do my styling? </a:t>
            </a:r>
          </a:p>
          <a:p>
            <a:pPr lvl="1"/>
            <a:r>
              <a:rPr lang="en-US" u="none" strike="noStrike" dirty="0">
                <a:effectLst/>
              </a:rPr>
              <a:t>How about variables in my CSS, that’s what got me to use SASS.</a:t>
            </a:r>
          </a:p>
          <a:p>
            <a:pPr lvl="1"/>
            <a:endParaRPr lang="en-US" u="none" strike="noStrike" dirty="0">
              <a:effectLst/>
            </a:endParaRPr>
          </a:p>
          <a:p>
            <a:pPr lvl="1"/>
            <a:endParaRPr lang="en-US" u="none" strike="noStrike" dirty="0">
              <a:effectLst/>
            </a:endParaRPr>
          </a:p>
          <a:p>
            <a:pPr lvl="1"/>
            <a:endParaRPr lang="en-US" u="none" strike="noStrike" dirty="0">
              <a:effectLst/>
            </a:endParaRPr>
          </a:p>
          <a:p>
            <a:pPr lvl="1"/>
            <a:r>
              <a:rPr lang="en-US" u="none" strike="noStrike" dirty="0">
                <a:effectLst/>
              </a:rPr>
              <a:t>Traditionally if you have a color or something that get repeated over and over in your </a:t>
            </a:r>
            <a:r>
              <a:rPr lang="en-US" u="none" strike="noStrike" dirty="0" err="1">
                <a:effectLst/>
              </a:rPr>
              <a:t>css</a:t>
            </a:r>
            <a:r>
              <a:rPr lang="en-US" u="none" strike="noStrike" dirty="0">
                <a:effectLst/>
              </a:rPr>
              <a:t>, when you have to change that, it’s a pain.</a:t>
            </a:r>
          </a:p>
          <a:p>
            <a:pPr lvl="1"/>
            <a:r>
              <a:rPr lang="en-US" u="none" strike="noStrike" dirty="0">
                <a:effectLst/>
              </a:rPr>
              <a:t>But, with SASS, it’s just a one liner if you use a variable everywhere.</a:t>
            </a:r>
            <a:br>
              <a:rPr lang="en-US" u="none" strike="noStrike" dirty="0">
                <a:effectLst/>
              </a:rPr>
            </a:br>
            <a:endParaRPr lang="en-US" u="none" strike="noStrike" dirty="0">
              <a:effectLst/>
            </a:endParaRPr>
          </a:p>
          <a:p>
            <a:pPr lvl="1"/>
            <a:endParaRPr lang="en-US" u="none" strike="noStrike" dirty="0">
              <a:effectLst/>
            </a:endParaRPr>
          </a:p>
          <a:p>
            <a:pPr lvl="1"/>
            <a:endParaRPr lang="en-US" u="none" strike="noStrike" dirty="0">
              <a:effectLst/>
            </a:endParaRPr>
          </a:p>
          <a:p>
            <a:pPr lvl="1"/>
            <a:r>
              <a:rPr lang="en-US" u="none" strike="noStrike" dirty="0">
                <a:effectLst/>
              </a:rPr>
              <a:t>There are more features like that so let’s get into another demo</a:t>
            </a:r>
          </a:p>
          <a:p>
            <a:pPr lvl="1"/>
            <a:r>
              <a:rPr lang="en-US" u="none" strike="noStrike" dirty="0">
                <a:effectLst/>
              </a:rPr>
              <a:t>Let's talk about some other benefits of SASS as well, the following are some of the highlights,</a:t>
            </a:r>
          </a:p>
          <a:p>
            <a:pPr lvl="1"/>
            <a:endParaRPr lang="en-US" u="none" strike="noStrike" dirty="0">
              <a:effectLst/>
            </a:endParaRPr>
          </a:p>
          <a:p>
            <a:pPr lvl="2"/>
            <a:r>
              <a:rPr lang="en-US" u="none" strike="noStrike" dirty="0">
                <a:effectLst/>
              </a:rPr>
              <a:t>As I mentioned above, the reuse of code. This allows, easy maintenance and quicker updates.</a:t>
            </a:r>
          </a:p>
          <a:p>
            <a:pPr lvl="2"/>
            <a:r>
              <a:rPr lang="en-US" u="none" strike="noStrike" dirty="0">
                <a:effectLst/>
              </a:rPr>
              <a:t>Import other CSS files and create one CSS file at compile time. This helps to reduce the number of http calls to download </a:t>
            </a:r>
            <a:r>
              <a:rPr lang="en-US" u="none" strike="noStrike" dirty="0" err="1">
                <a:effectLst/>
              </a:rPr>
              <a:t>css</a:t>
            </a:r>
            <a:r>
              <a:rPr lang="en-US" u="none" strike="noStrike" dirty="0">
                <a:effectLst/>
              </a:rPr>
              <a:t> files.</a:t>
            </a:r>
          </a:p>
          <a:p>
            <a:pPr lvl="2"/>
            <a:endParaRPr lang="en-US" u="none" strike="noStrike" dirty="0">
              <a:effectLst/>
            </a:endParaRPr>
          </a:p>
          <a:p>
            <a:pPr lvl="2"/>
            <a:r>
              <a:rPr lang="en-US" u="none" strike="noStrike" dirty="0" err="1">
                <a:effectLst/>
              </a:rPr>
              <a:t>Mixins</a:t>
            </a:r>
            <a:r>
              <a:rPr lang="en-US" u="none" strike="noStrike" dirty="0">
                <a:effectLst/>
              </a:rPr>
              <a:t>, </a:t>
            </a:r>
            <a:r>
              <a:rPr lang="en-US" u="none" strike="noStrike" dirty="0" err="1">
                <a:effectLst/>
              </a:rPr>
              <a:t>mixins</a:t>
            </a:r>
            <a:r>
              <a:rPr lang="en-US" u="none" strike="noStrike" dirty="0">
                <a:effectLst/>
              </a:rPr>
              <a:t> are like smaller functions for styling. </a:t>
            </a:r>
          </a:p>
          <a:p>
            <a:pPr lvl="2"/>
            <a:endParaRPr lang="en-US" u="none" strike="noStrike" dirty="0">
              <a:effectLst/>
            </a:endParaRPr>
          </a:p>
          <a:p>
            <a:pPr lvl="1"/>
            <a:r>
              <a:rPr lang="en-US" u="none" strike="noStrike" dirty="0">
                <a:effectLst/>
              </a:rPr>
              <a:t>	Another great feature is the </a:t>
            </a:r>
            <a:r>
              <a:rPr lang="en-US" u="none" strike="noStrike" dirty="0" err="1">
                <a:effectLst/>
              </a:rPr>
              <a:t>operators.How</a:t>
            </a:r>
            <a:r>
              <a:rPr lang="en-US" u="none" strike="noStrike" dirty="0">
                <a:effectLst/>
              </a:rPr>
              <a:t> cool would it be if you could use if else statements in your </a:t>
            </a:r>
            <a:r>
              <a:rPr lang="en-US" u="none" strike="noStrike" dirty="0" err="1">
                <a:effectLst/>
              </a:rPr>
              <a:t>css</a:t>
            </a:r>
            <a:r>
              <a:rPr lang="en-US" u="none" strike="noStrike" dirty="0">
                <a:effectLst/>
              </a:rPr>
              <a:t>? Well, with SASS you can,</a:t>
            </a:r>
          </a:p>
          <a:p>
            <a:pPr lvl="2"/>
            <a:r>
              <a:rPr lang="en-US" u="none" strike="noStrike" dirty="0">
                <a:effectLst/>
              </a:rPr>
              <a:t>In this example, we have a if else statement that defines what SASS file needs to be imported depending on the value of site theme variable. </a:t>
            </a:r>
          </a:p>
        </p:txBody>
      </p:sp>
      <p:sp>
        <p:nvSpPr>
          <p:cNvPr id="4" name="Slide Number Placeholder 3"/>
          <p:cNvSpPr>
            <a:spLocks noGrp="1"/>
          </p:cNvSpPr>
          <p:nvPr>
            <p:ph type="sldNum" sz="quarter" idx="10"/>
          </p:nvPr>
        </p:nvSpPr>
        <p:spPr/>
        <p:txBody>
          <a:bodyPr/>
          <a:lstStyle/>
          <a:p>
            <a:fld id="{0219AF43-E250-4F4E-9076-4860D91CD4CE}" type="slidenum">
              <a:rPr lang="en-US" smtClean="0"/>
              <a:t>22</a:t>
            </a:fld>
            <a:endParaRPr lang="en-US"/>
          </a:p>
        </p:txBody>
      </p:sp>
    </p:spTree>
    <p:extLst>
      <p:ext uri="{BB962C8B-B14F-4D97-AF65-F5344CB8AC3E}">
        <p14:creationId xmlns:p14="http://schemas.microsoft.com/office/powerpoint/2010/main" val="1471608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u="none" strike="noStrike" dirty="0">
                <a:effectLst/>
              </a:rPr>
              <a:t>So what is gulp, gulp is a task runner.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u="none" strike="noStrike"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u="none" strike="noStrike" dirty="0">
                <a:effectLst/>
              </a:rPr>
              <a:t>I’ve used a little bit of Gulp for couple of project and it has been a very useful tool to save time.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u="none" strike="noStrike"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u="none" strike="noStrike" dirty="0">
                <a:effectLst/>
              </a:rPr>
              <a:t>You’ll have to install node </a:t>
            </a:r>
            <a:r>
              <a:rPr lang="en-US" u="none" strike="noStrike" dirty="0" err="1">
                <a:effectLst/>
              </a:rPr>
              <a:t>js</a:t>
            </a:r>
            <a:r>
              <a:rPr lang="en-US" u="none" strike="noStrike" dirty="0">
                <a:effectLst/>
              </a:rPr>
              <a:t> on your computer as Gulp requires that.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219AF43-E250-4F4E-9076-4860D91CD4CE}" type="slidenum">
              <a:rPr lang="en-US" smtClean="0"/>
              <a:t>23</a:t>
            </a:fld>
            <a:endParaRPr lang="en-US"/>
          </a:p>
        </p:txBody>
      </p:sp>
    </p:spTree>
    <p:extLst>
      <p:ext uri="{BB962C8B-B14F-4D97-AF65-F5344CB8AC3E}">
        <p14:creationId xmlns:p14="http://schemas.microsoft.com/office/powerpoint/2010/main" val="4164973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Do you remember those browser prefixes that you have to add in certain cases? Well, gulp can do all that automatically for you. You just need to add that to the pipeline</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can install more plugins to do other things and add more functionality to your gulp file. If you don’t</a:t>
            </a:r>
            <a:r>
              <a:rPr lang="en-US" sz="1200" kern="1200" baseline="0" dirty="0">
                <a:solidFill>
                  <a:schemeClr val="tx1"/>
                </a:solidFill>
                <a:effectLst/>
                <a:latin typeface="+mn-lt"/>
                <a:ea typeface="+mn-ea"/>
                <a:cs typeface="+mn-cs"/>
              </a:rPr>
              <a:t> overkill it you should be fine.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I use gulp to compile SASS, minify CSS and JS.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So far I haven’t had another use, but who know, maybe in the future I’ll run into some more things to do with gulp</a:t>
            </a:r>
            <a:endParaRPr lang="en-US" dirty="0"/>
          </a:p>
        </p:txBody>
      </p:sp>
      <p:sp>
        <p:nvSpPr>
          <p:cNvPr id="4" name="Slide Number Placeholder 3"/>
          <p:cNvSpPr>
            <a:spLocks noGrp="1"/>
          </p:cNvSpPr>
          <p:nvPr>
            <p:ph type="sldNum" sz="quarter" idx="10"/>
          </p:nvPr>
        </p:nvSpPr>
        <p:spPr/>
        <p:txBody>
          <a:bodyPr/>
          <a:lstStyle/>
          <a:p>
            <a:fld id="{0219AF43-E250-4F4E-9076-4860D91CD4CE}" type="slidenum">
              <a:rPr lang="en-US" smtClean="0"/>
              <a:t>24</a:t>
            </a:fld>
            <a:endParaRPr lang="en-US"/>
          </a:p>
        </p:txBody>
      </p:sp>
    </p:spTree>
    <p:extLst>
      <p:ext uri="{BB962C8B-B14F-4D97-AF65-F5344CB8AC3E}">
        <p14:creationId xmlns:p14="http://schemas.microsoft.com/office/powerpoint/2010/main" val="462062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this is the last section of my talk. </a:t>
            </a:r>
            <a:r>
              <a:rPr lang="en-US" sz="1200" kern="1200" dirty="0" err="1">
                <a:solidFill>
                  <a:schemeClr val="tx1"/>
                </a:solidFill>
                <a:effectLst/>
                <a:latin typeface="+mn-lt"/>
                <a:ea typeface="+mn-ea"/>
                <a:cs typeface="+mn-cs"/>
              </a:rPr>
              <a:t>Im</a:t>
            </a:r>
            <a:r>
              <a:rPr lang="en-US" sz="1200" kern="1200" dirty="0">
                <a:solidFill>
                  <a:schemeClr val="tx1"/>
                </a:solidFill>
                <a:effectLst/>
                <a:latin typeface="+mn-lt"/>
                <a:ea typeface="+mn-ea"/>
                <a:cs typeface="+mn-cs"/>
              </a:rPr>
              <a:t> going to talk about few tools I use daily. These tools are small, but if </a:t>
            </a:r>
            <a:r>
              <a:rPr lang="en-US" sz="1200" kern="1200" dirty="0" err="1">
                <a:solidFill>
                  <a:schemeClr val="tx1"/>
                </a:solidFill>
                <a:effectLst/>
                <a:latin typeface="+mn-lt"/>
                <a:ea typeface="+mn-ea"/>
                <a:cs typeface="+mn-cs"/>
              </a:rPr>
              <a:t>im</a:t>
            </a:r>
            <a:r>
              <a:rPr lang="en-US" sz="1200" kern="1200" dirty="0">
                <a:solidFill>
                  <a:schemeClr val="tx1"/>
                </a:solidFill>
                <a:effectLst/>
                <a:latin typeface="+mn-lt"/>
                <a:ea typeface="+mn-ea"/>
                <a:cs typeface="+mn-cs"/>
              </a:rPr>
              <a:t> in a hurry, these are very useful.</a:t>
            </a:r>
            <a:endParaRPr lang="en-US" dirty="0"/>
          </a:p>
        </p:txBody>
      </p:sp>
      <p:sp>
        <p:nvSpPr>
          <p:cNvPr id="4" name="Slide Number Placeholder 3"/>
          <p:cNvSpPr>
            <a:spLocks noGrp="1"/>
          </p:cNvSpPr>
          <p:nvPr>
            <p:ph type="sldNum" sz="quarter" idx="10"/>
          </p:nvPr>
        </p:nvSpPr>
        <p:spPr/>
        <p:txBody>
          <a:bodyPr/>
          <a:lstStyle/>
          <a:p>
            <a:fld id="{0219AF43-E250-4F4E-9076-4860D91CD4CE}" type="slidenum">
              <a:rPr lang="en-US" smtClean="0"/>
              <a:t>25</a:t>
            </a:fld>
            <a:endParaRPr lang="en-US"/>
          </a:p>
        </p:txBody>
      </p:sp>
    </p:spTree>
    <p:extLst>
      <p:ext uri="{BB962C8B-B14F-4D97-AF65-F5344CB8AC3E}">
        <p14:creationId xmlns:p14="http://schemas.microsoft.com/office/powerpoint/2010/main" val="3515850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none" strike="noStrike" kern="1200" dirty="0" err="1">
                <a:solidFill>
                  <a:schemeClr val="tx1"/>
                </a:solidFill>
                <a:effectLst/>
                <a:latin typeface="+mn-lt"/>
                <a:ea typeface="+mn-ea"/>
                <a:cs typeface="+mn-cs"/>
              </a:rPr>
              <a:t>WhatFont</a:t>
            </a:r>
            <a:endParaRPr lang="en-US" sz="1200" b="1" u="none" strike="noStrike" kern="1200" dirty="0">
              <a:solidFill>
                <a:schemeClr val="tx1"/>
              </a:solidFill>
              <a:effectLst/>
              <a:latin typeface="+mn-lt"/>
              <a:ea typeface="+mn-ea"/>
              <a:cs typeface="+mn-cs"/>
            </a:endParaRPr>
          </a:p>
          <a:p>
            <a:pPr lvl="1"/>
            <a:r>
              <a:rPr lang="en-US" sz="1200" u="none" strike="noStrike" kern="1200" dirty="0" err="1">
                <a:solidFill>
                  <a:schemeClr val="tx1"/>
                </a:solidFill>
                <a:effectLst/>
                <a:latin typeface="+mn-lt"/>
                <a:ea typeface="+mn-ea"/>
                <a:cs typeface="+mn-cs"/>
              </a:rPr>
              <a:t>WhatFont</a:t>
            </a:r>
            <a:r>
              <a:rPr lang="en-US" sz="1200" u="none" strike="noStrike" kern="1200" dirty="0">
                <a:solidFill>
                  <a:schemeClr val="tx1"/>
                </a:solidFill>
                <a:effectLst/>
                <a:latin typeface="+mn-lt"/>
                <a:ea typeface="+mn-ea"/>
                <a:cs typeface="+mn-cs"/>
              </a:rPr>
              <a:t>, this is a tool that tells me what font styles are applied to a certain piece of text in a website. This is a handy tool when I want to figure out what </a:t>
            </a:r>
            <a:r>
              <a:rPr lang="en-US" sz="1200" u="none" strike="noStrike" kern="1200" dirty="0" err="1">
                <a:solidFill>
                  <a:schemeClr val="tx1"/>
                </a:solidFill>
                <a:effectLst/>
                <a:latin typeface="+mn-lt"/>
                <a:ea typeface="+mn-ea"/>
                <a:cs typeface="+mn-cs"/>
              </a:rPr>
              <a:t>kinda</a:t>
            </a:r>
            <a:r>
              <a:rPr lang="en-US" sz="1200" u="none" strike="noStrike" kern="1200" dirty="0">
                <a:solidFill>
                  <a:schemeClr val="tx1"/>
                </a:solidFill>
                <a:effectLst/>
                <a:latin typeface="+mn-lt"/>
                <a:ea typeface="+mn-ea"/>
                <a:cs typeface="+mn-cs"/>
              </a:rPr>
              <a:t> fonts and styles are applied to those fonts quickly. You just click at any piece of text and it there will be a pop up with all the info about that text.</a:t>
            </a:r>
          </a:p>
          <a:p>
            <a:pPr lvl="0"/>
            <a:r>
              <a:rPr lang="en-US" sz="1200" b="1" u="none" strike="noStrike" kern="1200" dirty="0" err="1">
                <a:solidFill>
                  <a:schemeClr val="tx1"/>
                </a:solidFill>
                <a:effectLst/>
                <a:latin typeface="+mn-lt"/>
                <a:ea typeface="+mn-ea"/>
                <a:cs typeface="+mn-cs"/>
              </a:rPr>
              <a:t>TintUI</a:t>
            </a:r>
            <a:r>
              <a:rPr lang="en-US" sz="1200" b="1" u="none" strike="noStrike" kern="1200" dirty="0">
                <a:solidFill>
                  <a:schemeClr val="tx1"/>
                </a:solidFill>
                <a:effectLst/>
                <a:latin typeface="+mn-lt"/>
                <a:ea typeface="+mn-ea"/>
                <a:cs typeface="+mn-cs"/>
              </a:rPr>
              <a:t>, Adobe Color Wheel, 0to255</a:t>
            </a:r>
          </a:p>
          <a:p>
            <a:pPr lvl="1"/>
            <a:r>
              <a:rPr lang="en-US" u="none" strike="noStrike" dirty="0">
                <a:effectLst/>
              </a:rPr>
              <a:t>These are some of the color </a:t>
            </a:r>
            <a:r>
              <a:rPr lang="en-US" u="none" strike="noStrike" dirty="0" err="1">
                <a:effectLst/>
              </a:rPr>
              <a:t>pallette</a:t>
            </a:r>
            <a:r>
              <a:rPr lang="en-US" u="none" strike="noStrike" dirty="0">
                <a:effectLst/>
              </a:rPr>
              <a:t> tools </a:t>
            </a:r>
            <a:r>
              <a:rPr lang="en-US" u="none" strike="noStrike" dirty="0" err="1">
                <a:effectLst/>
              </a:rPr>
              <a:t>i</a:t>
            </a:r>
            <a:r>
              <a:rPr lang="en-US" u="none" strike="noStrike" dirty="0">
                <a:effectLst/>
              </a:rPr>
              <a:t> use regularly. </a:t>
            </a:r>
            <a:r>
              <a:rPr lang="en-US" u="none" strike="noStrike" dirty="0" err="1">
                <a:effectLst/>
              </a:rPr>
              <a:t>TintUI</a:t>
            </a:r>
            <a:r>
              <a:rPr lang="en-US" u="none" strike="noStrike" dirty="0">
                <a:effectLst/>
              </a:rPr>
              <a:t> and 0to255 are two of my favorite website. </a:t>
            </a:r>
            <a:r>
              <a:rPr lang="en-US" u="none" strike="noStrike" dirty="0" err="1">
                <a:effectLst/>
              </a:rPr>
              <a:t>TintUI</a:t>
            </a:r>
            <a:r>
              <a:rPr lang="en-US" u="none" strike="noStrike" dirty="0">
                <a:effectLst/>
              </a:rPr>
              <a:t> have commonly used color palettes from different OSs and platforms. </a:t>
            </a:r>
          </a:p>
          <a:p>
            <a:pPr lvl="1"/>
            <a:r>
              <a:rPr lang="en-US" u="none" strike="noStrike" dirty="0">
                <a:effectLst/>
              </a:rPr>
              <a:t>0to255 is very useful when I have to find a different shade of a color. This will list down different shades from lightest to the darkest for any given color. This was helpful every time when </a:t>
            </a:r>
            <a:r>
              <a:rPr lang="en-US" u="none" strike="noStrike" dirty="0" err="1">
                <a:effectLst/>
              </a:rPr>
              <a:t>i</a:t>
            </a:r>
            <a:r>
              <a:rPr lang="en-US" u="none" strike="noStrike" dirty="0">
                <a:effectLst/>
              </a:rPr>
              <a:t> needed to do hover styling for components. One thing to note is that if you use SASS, it has built in functionality to get this done very easily. You just need to define how dark or light you want the color to be and it’ll return you those values.</a:t>
            </a:r>
          </a:p>
          <a:p>
            <a:pPr lvl="0"/>
            <a:r>
              <a:rPr lang="en-US" sz="1200" b="1" u="none" strike="noStrike" kern="1200" dirty="0">
                <a:solidFill>
                  <a:schemeClr val="tx1"/>
                </a:solidFill>
                <a:effectLst/>
                <a:latin typeface="+mn-lt"/>
                <a:ea typeface="+mn-ea"/>
                <a:cs typeface="+mn-cs"/>
              </a:rPr>
              <a:t>Google Fonts</a:t>
            </a:r>
          </a:p>
          <a:p>
            <a:pPr lvl="1"/>
            <a:r>
              <a:rPr lang="en-US" u="none" strike="noStrike" dirty="0">
                <a:effectLst/>
              </a:rPr>
              <a:t>If you take a look at most modern website, they have some </a:t>
            </a:r>
            <a:r>
              <a:rPr lang="en-US" u="none" strike="noStrike" dirty="0" err="1">
                <a:effectLst/>
              </a:rPr>
              <a:t>kinda</a:t>
            </a:r>
            <a:r>
              <a:rPr lang="en-US" u="none" strike="noStrike" dirty="0">
                <a:effectLst/>
              </a:rPr>
              <a:t> custom web font built into them. How do </a:t>
            </a:r>
            <a:r>
              <a:rPr lang="en-US" u="none" strike="noStrike" dirty="0" err="1">
                <a:effectLst/>
              </a:rPr>
              <a:t>i</a:t>
            </a:r>
            <a:r>
              <a:rPr lang="en-US" u="none" strike="noStrike" dirty="0">
                <a:effectLst/>
              </a:rPr>
              <a:t> know? I use </a:t>
            </a:r>
            <a:r>
              <a:rPr lang="en-US" u="none" strike="noStrike" dirty="0" err="1">
                <a:effectLst/>
              </a:rPr>
              <a:t>WhatFont</a:t>
            </a:r>
            <a:r>
              <a:rPr lang="en-US" u="none" strike="noStrike" dirty="0">
                <a:effectLst/>
              </a:rPr>
              <a:t> </a:t>
            </a:r>
            <a:r>
              <a:rPr lang="en-US" u="none" strike="noStrike" dirty="0" err="1">
                <a:effectLst/>
              </a:rPr>
              <a:t>hahaha</a:t>
            </a:r>
            <a:endParaRPr lang="en-US" u="none" strike="noStrike" dirty="0">
              <a:effectLst/>
            </a:endParaRPr>
          </a:p>
          <a:p>
            <a:pPr lvl="1"/>
            <a:r>
              <a:rPr lang="en-US" u="none" strike="noStrike" dirty="0">
                <a:effectLst/>
              </a:rPr>
              <a:t>Google Fonts is a great source of CDN for web fonts. With this you </a:t>
            </a:r>
            <a:r>
              <a:rPr lang="en-US" u="none" strike="noStrike" dirty="0" err="1">
                <a:effectLst/>
              </a:rPr>
              <a:t>dont</a:t>
            </a:r>
            <a:r>
              <a:rPr lang="en-US" u="none" strike="noStrike" dirty="0">
                <a:effectLst/>
              </a:rPr>
              <a:t> have to host your own fonts, you can let google handle all that for you. These days, my favorites are Open Sans and Droid Sans. Seems to look really nice when I have them as my font family for websites.</a:t>
            </a:r>
          </a:p>
          <a:p>
            <a:pPr lvl="1"/>
            <a:r>
              <a:rPr lang="en-US" u="none" strike="noStrike" dirty="0">
                <a:effectLst/>
              </a:rPr>
              <a:t>To you google fonts, you just select the font and the variations you need, select the </a:t>
            </a:r>
            <a:r>
              <a:rPr lang="en-US" u="none" strike="noStrike" dirty="0" err="1">
                <a:effectLst/>
              </a:rPr>
              <a:t>url</a:t>
            </a:r>
            <a:r>
              <a:rPr lang="en-US" u="none" strike="noStrike" dirty="0">
                <a:effectLst/>
              </a:rPr>
              <a:t> and add it to your html, then you use that font family. Just like, 3 steps, you have custom fonts.</a:t>
            </a:r>
          </a:p>
          <a:p>
            <a:pPr lvl="0"/>
            <a:r>
              <a:rPr lang="en-US" sz="1200" b="1" u="none" strike="noStrike" kern="1200" dirty="0" err="1">
                <a:solidFill>
                  <a:schemeClr val="tx1"/>
                </a:solidFill>
                <a:effectLst/>
                <a:latin typeface="+mn-lt"/>
                <a:ea typeface="+mn-ea"/>
                <a:cs typeface="+mn-cs"/>
              </a:rPr>
              <a:t>FontAwesme</a:t>
            </a:r>
            <a:r>
              <a:rPr lang="en-US" sz="1200" b="1" u="none" strike="noStrike" kern="1200" dirty="0">
                <a:solidFill>
                  <a:schemeClr val="tx1"/>
                </a:solidFill>
                <a:effectLst/>
                <a:latin typeface="+mn-lt"/>
                <a:ea typeface="+mn-ea"/>
                <a:cs typeface="+mn-cs"/>
              </a:rPr>
              <a:t>, </a:t>
            </a:r>
            <a:r>
              <a:rPr lang="en-US" sz="1200" b="1" u="none" strike="noStrike" kern="1200" dirty="0" err="1">
                <a:solidFill>
                  <a:schemeClr val="tx1"/>
                </a:solidFill>
                <a:effectLst/>
                <a:latin typeface="+mn-lt"/>
                <a:ea typeface="+mn-ea"/>
                <a:cs typeface="+mn-cs"/>
              </a:rPr>
              <a:t>Fontello</a:t>
            </a:r>
            <a:endParaRPr lang="en-US" sz="1200" b="1" u="none" strike="noStrike" kern="1200" dirty="0">
              <a:solidFill>
                <a:schemeClr val="tx1"/>
              </a:solidFill>
              <a:effectLst/>
              <a:latin typeface="+mn-lt"/>
              <a:ea typeface="+mn-ea"/>
              <a:cs typeface="+mn-cs"/>
            </a:endParaRPr>
          </a:p>
          <a:p>
            <a:pPr lvl="1"/>
            <a:r>
              <a:rPr lang="en-US" u="none" strike="noStrike" dirty="0">
                <a:effectLst/>
              </a:rPr>
              <a:t>So do you remember those old days when you need to have icons you had to add pictures to you page? Not any more. With CSS font icons you just need to add the class to any element that you need to have an icon. </a:t>
            </a:r>
          </a:p>
          <a:p>
            <a:pPr lvl="1"/>
            <a:r>
              <a:rPr lang="en-US" u="none" strike="noStrike" dirty="0">
                <a:effectLst/>
              </a:rPr>
              <a:t>Font icons gives you the flexibility of changing the colors and resize them without getting your icons pixelated. </a:t>
            </a:r>
          </a:p>
          <a:p>
            <a:pPr lvl="1"/>
            <a:r>
              <a:rPr lang="en-US" u="none" strike="noStrike" dirty="0">
                <a:effectLst/>
              </a:rPr>
              <a:t>Font Awesome and </a:t>
            </a:r>
            <a:r>
              <a:rPr lang="en-US" u="none" strike="noStrike" dirty="0" err="1">
                <a:effectLst/>
              </a:rPr>
              <a:t>Fontello</a:t>
            </a:r>
            <a:r>
              <a:rPr lang="en-US" u="none" strike="noStrike" dirty="0">
                <a:effectLst/>
              </a:rPr>
              <a:t> are two of my favorite font icon sites. </a:t>
            </a:r>
            <a:r>
              <a:rPr lang="en-US" u="none" strike="noStrike" dirty="0" err="1">
                <a:effectLst/>
              </a:rPr>
              <a:t>FontAwesome</a:t>
            </a:r>
            <a:r>
              <a:rPr lang="en-US" u="none" strike="noStrike" dirty="0">
                <a:effectLst/>
              </a:rPr>
              <a:t> has more icons and </a:t>
            </a:r>
            <a:r>
              <a:rPr lang="en-US" u="none" strike="noStrike" dirty="0" err="1">
                <a:effectLst/>
              </a:rPr>
              <a:t>Fontello</a:t>
            </a:r>
            <a:r>
              <a:rPr lang="en-US" u="none" strike="noStrike" dirty="0">
                <a:effectLst/>
              </a:rPr>
              <a:t> had multiple types of font icons.</a:t>
            </a:r>
          </a:p>
          <a:p>
            <a:pPr lvl="1"/>
            <a:r>
              <a:rPr lang="en-US" u="none" strike="noStrike" dirty="0">
                <a:effectLst/>
              </a:rPr>
              <a:t>All and all both very good source if you want have font icons in your site.</a:t>
            </a:r>
          </a:p>
          <a:p>
            <a:pPr lvl="0"/>
            <a:r>
              <a:rPr lang="en-US" sz="1200" b="1" u="none" strike="noStrike" kern="1200" dirty="0">
                <a:solidFill>
                  <a:schemeClr val="tx1"/>
                </a:solidFill>
                <a:effectLst/>
                <a:latin typeface="+mn-lt"/>
                <a:ea typeface="+mn-ea"/>
                <a:cs typeface="+mn-cs"/>
              </a:rPr>
              <a:t>Animate.css</a:t>
            </a:r>
          </a:p>
          <a:p>
            <a:pPr lvl="1"/>
            <a:r>
              <a:rPr lang="en-US" u="none" strike="noStrike" dirty="0">
                <a:effectLst/>
              </a:rPr>
              <a:t>The lastly I want to talk about animations. With CSS 3 you </a:t>
            </a:r>
            <a:r>
              <a:rPr lang="en-US" u="none" strike="noStrike" dirty="0" err="1">
                <a:effectLst/>
              </a:rPr>
              <a:t>dont</a:t>
            </a:r>
            <a:r>
              <a:rPr lang="en-US" u="none" strike="noStrike" dirty="0">
                <a:effectLst/>
              </a:rPr>
              <a:t> need to use JQuery to animate your elements. You can define animations in your </a:t>
            </a:r>
            <a:r>
              <a:rPr lang="en-US" u="none" strike="noStrike" dirty="0" err="1">
                <a:effectLst/>
              </a:rPr>
              <a:t>css</a:t>
            </a:r>
            <a:r>
              <a:rPr lang="en-US" u="none" strike="noStrike" dirty="0">
                <a:effectLst/>
              </a:rPr>
              <a:t>. </a:t>
            </a:r>
          </a:p>
          <a:p>
            <a:pPr lvl="1"/>
            <a:r>
              <a:rPr lang="en-US" u="none" strike="noStrike" dirty="0">
                <a:effectLst/>
              </a:rPr>
              <a:t>There are many premade CSS animation solutions. For me, I usually use Animate.css website as my go-to for most of my animation stuff. Very easy to use, you reference the </a:t>
            </a:r>
            <a:r>
              <a:rPr lang="en-US" u="none" strike="noStrike" dirty="0" err="1">
                <a:effectLst/>
              </a:rPr>
              <a:t>css</a:t>
            </a:r>
            <a:r>
              <a:rPr lang="en-US" u="none" strike="noStrike" dirty="0">
                <a:effectLst/>
              </a:rPr>
              <a:t> file and then add the animation class that you need. Also, you can detect when an animation is done with </a:t>
            </a:r>
            <a:r>
              <a:rPr lang="en-US" u="none" strike="noStrike" dirty="0" err="1">
                <a:effectLst/>
              </a:rPr>
              <a:t>jquery</a:t>
            </a:r>
            <a:r>
              <a:rPr lang="en-US" u="none" strike="noStrike" dirty="0">
                <a:effectLst/>
              </a:rPr>
              <a:t>. </a:t>
            </a:r>
          </a:p>
          <a:p>
            <a:endParaRPr lang="en-US" dirty="0"/>
          </a:p>
        </p:txBody>
      </p:sp>
      <p:sp>
        <p:nvSpPr>
          <p:cNvPr id="4" name="Slide Number Placeholder 3"/>
          <p:cNvSpPr>
            <a:spLocks noGrp="1"/>
          </p:cNvSpPr>
          <p:nvPr>
            <p:ph type="sldNum" sz="quarter" idx="10"/>
          </p:nvPr>
        </p:nvSpPr>
        <p:spPr/>
        <p:txBody>
          <a:bodyPr/>
          <a:lstStyle/>
          <a:p>
            <a:fld id="{0219AF43-E250-4F4E-9076-4860D91CD4CE}" type="slidenum">
              <a:rPr lang="en-US" smtClean="0"/>
              <a:t>26</a:t>
            </a:fld>
            <a:endParaRPr lang="en-US"/>
          </a:p>
        </p:txBody>
      </p:sp>
    </p:spTree>
    <p:extLst>
      <p:ext uri="{BB962C8B-B14F-4D97-AF65-F5344CB8AC3E}">
        <p14:creationId xmlns:p14="http://schemas.microsoft.com/office/powerpoint/2010/main" val="361376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that wraps up my talk about where to begin as a web </a:t>
            </a:r>
            <a:r>
              <a:rPr lang="en-US" sz="1200" kern="1200" dirty="0" err="1">
                <a:solidFill>
                  <a:schemeClr val="tx1"/>
                </a:solidFill>
                <a:effectLst/>
                <a:latin typeface="+mn-lt"/>
                <a:ea typeface="+mn-ea"/>
                <a:cs typeface="+mn-cs"/>
              </a:rPr>
              <a:t>ui</a:t>
            </a:r>
            <a:r>
              <a:rPr lang="en-US" sz="1200" kern="1200" dirty="0">
                <a:solidFill>
                  <a:schemeClr val="tx1"/>
                </a:solidFill>
                <a:effectLst/>
                <a:latin typeface="+mn-lt"/>
                <a:ea typeface="+mn-ea"/>
                <a:cs typeface="+mn-cs"/>
              </a:rPr>
              <a:t> developer, what to look out for and some of the tools to use. I hope you enjoyed my talk and got something out of it.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If you have any questions, now is the time.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thank you for stopping by!</a:t>
            </a:r>
          </a:p>
          <a:p>
            <a:r>
              <a:rPr lang="en-US" sz="1200" kern="1200" dirty="0">
                <a:solidFill>
                  <a:schemeClr val="tx1"/>
                </a:solidFill>
                <a:effectLst/>
                <a:latin typeface="+mn-lt"/>
                <a:ea typeface="+mn-ea"/>
                <a:cs typeface="+mn-cs"/>
              </a:rPr>
              <a:t>And enjoy the rest of M3</a:t>
            </a:r>
          </a:p>
          <a:p>
            <a:endParaRPr lang="en-US" dirty="0"/>
          </a:p>
        </p:txBody>
      </p:sp>
      <p:sp>
        <p:nvSpPr>
          <p:cNvPr id="4" name="Slide Number Placeholder 3"/>
          <p:cNvSpPr>
            <a:spLocks noGrp="1"/>
          </p:cNvSpPr>
          <p:nvPr>
            <p:ph type="sldNum" sz="quarter" idx="10"/>
          </p:nvPr>
        </p:nvSpPr>
        <p:spPr/>
        <p:txBody>
          <a:bodyPr/>
          <a:lstStyle/>
          <a:p>
            <a:fld id="{0219AF43-E250-4F4E-9076-4860D91CD4CE}" type="slidenum">
              <a:rPr lang="en-US" smtClean="0"/>
              <a:t>27</a:t>
            </a:fld>
            <a:endParaRPr lang="en-US"/>
          </a:p>
        </p:txBody>
      </p:sp>
    </p:spTree>
    <p:extLst>
      <p:ext uri="{BB962C8B-B14F-4D97-AF65-F5344CB8AC3E}">
        <p14:creationId xmlns:p14="http://schemas.microsoft.com/office/powerpoint/2010/main" val="3181290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little bit about myself, </a:t>
            </a:r>
          </a:p>
          <a:p>
            <a:r>
              <a:rPr lang="en-US" sz="1200" kern="1200" dirty="0">
                <a:solidFill>
                  <a:schemeClr val="tx1"/>
                </a:solidFill>
                <a:effectLst/>
                <a:latin typeface="+mn-lt"/>
                <a:ea typeface="+mn-ea"/>
                <a:cs typeface="+mn-cs"/>
              </a:rPr>
              <a:t>I’m from Sri </a:t>
            </a:r>
            <a:r>
              <a:rPr lang="en-US" sz="1200" kern="1200" dirty="0" err="1">
                <a:solidFill>
                  <a:schemeClr val="tx1"/>
                </a:solidFill>
                <a:effectLst/>
                <a:latin typeface="+mn-lt"/>
                <a:ea typeface="+mn-ea"/>
                <a:cs typeface="+mn-cs"/>
              </a:rPr>
              <a:t>lanka</a:t>
            </a:r>
            <a:r>
              <a:rPr lang="en-US" sz="1200" kern="1200" dirty="0">
                <a:solidFill>
                  <a:schemeClr val="tx1"/>
                </a:solidFill>
                <a:effectLst/>
                <a:latin typeface="+mn-lt"/>
                <a:ea typeface="+mn-ea"/>
                <a:cs typeface="+mn-cs"/>
              </a:rPr>
              <a:t>. I’ve graduated from Franklin University 3 years ago. After graduation I started working for Fusion Alliance as a </a:t>
            </a:r>
            <a:r>
              <a:rPr lang="en-US" sz="1200" kern="1200" dirty="0" err="1">
                <a:solidFill>
                  <a:schemeClr val="tx1"/>
                </a:solidFill>
                <a:effectLst/>
                <a:latin typeface="+mn-lt"/>
                <a:ea typeface="+mn-ea"/>
                <a:cs typeface="+mn-cs"/>
              </a:rPr>
              <a:t>.net</a:t>
            </a:r>
            <a:r>
              <a:rPr lang="en-US" sz="1200" kern="1200" dirty="0">
                <a:solidFill>
                  <a:schemeClr val="tx1"/>
                </a:solidFill>
                <a:effectLst/>
                <a:latin typeface="+mn-lt"/>
                <a:ea typeface="+mn-ea"/>
                <a:cs typeface="+mn-cs"/>
              </a:rPr>
              <a:t> dev, and, I’ve been working for them ever since. Now, couple of years later I’m still a </a:t>
            </a:r>
            <a:r>
              <a:rPr lang="en-US" sz="1200" kern="1200" dirty="0" err="1">
                <a:solidFill>
                  <a:schemeClr val="tx1"/>
                </a:solidFill>
                <a:effectLst/>
                <a:latin typeface="+mn-lt"/>
                <a:ea typeface="+mn-ea"/>
                <a:cs typeface="+mn-cs"/>
              </a:rPr>
              <a:t>.net</a:t>
            </a:r>
            <a:r>
              <a:rPr lang="en-US" sz="1200" kern="1200" dirty="0">
                <a:solidFill>
                  <a:schemeClr val="tx1"/>
                </a:solidFill>
                <a:effectLst/>
                <a:latin typeface="+mn-lt"/>
                <a:ea typeface="+mn-ea"/>
                <a:cs typeface="+mn-cs"/>
              </a:rPr>
              <a:t> dev, but mostly focused on front end stuff.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Started as a regular developer, few years later </a:t>
            </a:r>
          </a:p>
          <a:p>
            <a:r>
              <a:rPr lang="en-US" sz="1200" kern="1200" dirty="0">
                <a:solidFill>
                  <a:schemeClr val="tx1"/>
                </a:solidFill>
                <a:effectLst/>
                <a:latin typeface="+mn-lt"/>
                <a:ea typeface="+mn-ea"/>
                <a:cs typeface="+mn-cs"/>
              </a:rPr>
              <a:t>I managed to be in-charge of couple of UI implementations.</a:t>
            </a:r>
          </a:p>
          <a:p>
            <a:endParaRPr lang="en-US" dirty="0"/>
          </a:p>
          <a:p>
            <a:r>
              <a:rPr lang="en-US" sz="1200" kern="1200" dirty="0">
                <a:solidFill>
                  <a:schemeClr val="tx1"/>
                </a:solidFill>
                <a:effectLst/>
                <a:latin typeface="+mn-lt"/>
                <a:ea typeface="+mn-ea"/>
                <a:cs typeface="+mn-cs"/>
              </a:rPr>
              <a:t>So, What I learned from my experiences and where to start as a beginner for web UI, what to look out for and some tools. </a:t>
            </a:r>
            <a:endParaRPr lang="en-US" dirty="0"/>
          </a:p>
        </p:txBody>
      </p:sp>
      <p:sp>
        <p:nvSpPr>
          <p:cNvPr id="4" name="Slide Number Placeholder 3"/>
          <p:cNvSpPr>
            <a:spLocks noGrp="1"/>
          </p:cNvSpPr>
          <p:nvPr>
            <p:ph type="sldNum" sz="quarter" idx="10"/>
          </p:nvPr>
        </p:nvSpPr>
        <p:spPr/>
        <p:txBody>
          <a:bodyPr/>
          <a:lstStyle/>
          <a:p>
            <a:fld id="{0219AF43-E250-4F4E-9076-4860D91CD4CE}" type="slidenum">
              <a:rPr lang="en-US" smtClean="0"/>
              <a:t>4</a:t>
            </a:fld>
            <a:endParaRPr lang="en-US"/>
          </a:p>
        </p:txBody>
      </p:sp>
    </p:spTree>
    <p:extLst>
      <p:ext uri="{BB962C8B-B14F-4D97-AF65-F5344CB8AC3E}">
        <p14:creationId xmlns:p14="http://schemas.microsoft.com/office/powerpoint/2010/main" val="13623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talk about where to start.</a:t>
            </a:r>
          </a:p>
          <a:p>
            <a:r>
              <a:rPr lang="en-US" sz="1200" kern="1200" dirty="0">
                <a:solidFill>
                  <a:schemeClr val="tx1"/>
                </a:solidFill>
                <a:effectLst/>
                <a:latin typeface="+mn-lt"/>
                <a:ea typeface="+mn-ea"/>
                <a:cs typeface="+mn-cs"/>
              </a:rPr>
              <a:t>I think the first step for getting into building a better UI is looking at other designs and processes.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Seeing how others do it and brainstorming ideas.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 while back, I used to think that I had the best designs, obviously. But after seeing other designs I knew it was definitely not the case.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 I started to look for examples and started collecting creative ideas from others.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As a personal experience, I can tell you that more creative things I got exposed to, the better my designs got. </a:t>
            </a:r>
          </a:p>
          <a:p>
            <a:r>
              <a:rPr lang="en-US" sz="1200" kern="1200" dirty="0">
                <a:solidFill>
                  <a:schemeClr val="tx1"/>
                </a:solidFill>
                <a:effectLst/>
                <a:latin typeface="+mn-lt"/>
                <a:ea typeface="+mn-ea"/>
                <a:cs typeface="+mn-cs"/>
              </a:rPr>
              <a:t>As an example, just take a look at these two things I designed,</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219AF43-E250-4F4E-9076-4860D91CD4CE}" type="slidenum">
              <a:rPr lang="en-US" smtClean="0"/>
              <a:t>5</a:t>
            </a:fld>
            <a:endParaRPr lang="en-US"/>
          </a:p>
        </p:txBody>
      </p:sp>
    </p:spTree>
    <p:extLst>
      <p:ext uri="{BB962C8B-B14F-4D97-AF65-F5344CB8AC3E}">
        <p14:creationId xmlns:p14="http://schemas.microsoft.com/office/powerpoint/2010/main" val="2472618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There’s a big difference </a:t>
            </a:r>
            <a:r>
              <a:rPr lang="en-US" sz="1200" kern="1200" dirty="0" err="1">
                <a:solidFill>
                  <a:schemeClr val="tx1"/>
                </a:solidFill>
                <a:effectLst/>
                <a:latin typeface="+mn-lt"/>
                <a:ea typeface="+mn-ea"/>
                <a:cs typeface="+mn-cs"/>
              </a:rPr>
              <a:t>haa</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219AF43-E250-4F4E-9076-4860D91CD4CE}" type="slidenum">
              <a:rPr lang="en-US" smtClean="0"/>
              <a:t>7</a:t>
            </a:fld>
            <a:endParaRPr lang="en-US"/>
          </a:p>
        </p:txBody>
      </p:sp>
    </p:spTree>
    <p:extLst>
      <p:ext uri="{BB962C8B-B14F-4D97-AF65-F5344CB8AC3E}">
        <p14:creationId xmlns:p14="http://schemas.microsoft.com/office/powerpoint/2010/main" val="1820561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here are some of my favorite websites for good design examples.</a:t>
            </a:r>
          </a:p>
          <a:p>
            <a:endParaRPr lang="en-US" dirty="0"/>
          </a:p>
        </p:txBody>
      </p:sp>
      <p:sp>
        <p:nvSpPr>
          <p:cNvPr id="4" name="Slide Number Placeholder 3"/>
          <p:cNvSpPr>
            <a:spLocks noGrp="1"/>
          </p:cNvSpPr>
          <p:nvPr>
            <p:ph type="sldNum" sz="quarter" idx="10"/>
          </p:nvPr>
        </p:nvSpPr>
        <p:spPr/>
        <p:txBody>
          <a:bodyPr/>
          <a:lstStyle/>
          <a:p>
            <a:fld id="{0219AF43-E250-4F4E-9076-4860D91CD4CE}" type="slidenum">
              <a:rPr lang="en-US" smtClean="0"/>
              <a:t>8</a:t>
            </a:fld>
            <a:endParaRPr lang="en-US"/>
          </a:p>
        </p:txBody>
      </p:sp>
    </p:spTree>
    <p:extLst>
      <p:ext uri="{BB962C8B-B14F-4D97-AF65-F5344CB8AC3E}">
        <p14:creationId xmlns:p14="http://schemas.microsoft.com/office/powerpoint/2010/main" val="1745183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u="none" strike="noStrike" dirty="0">
                <a:effectLst/>
              </a:rPr>
              <a:t>UI Parade and Dribble are two awesome websites.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u="none" strike="noStrike"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u="none" strike="noStrike" dirty="0">
                <a:effectLst/>
              </a:rPr>
              <a:t>These two are a great place to get examples on good web component designs, color pallets and see a constant stream of new ideas.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u="none" strike="noStrike"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u="none" strike="noStrike" dirty="0">
                <a:effectLst/>
              </a:rPr>
              <a:t>Most of the time I would take a look at couple of examples and then start to develop my own things or just take one I love and modify it.</a:t>
            </a:r>
          </a:p>
          <a:p>
            <a:endParaRPr lang="en-US" dirty="0"/>
          </a:p>
        </p:txBody>
      </p:sp>
      <p:sp>
        <p:nvSpPr>
          <p:cNvPr id="4" name="Slide Number Placeholder 3"/>
          <p:cNvSpPr>
            <a:spLocks noGrp="1"/>
          </p:cNvSpPr>
          <p:nvPr>
            <p:ph type="sldNum" sz="quarter" idx="10"/>
          </p:nvPr>
        </p:nvSpPr>
        <p:spPr/>
        <p:txBody>
          <a:bodyPr/>
          <a:lstStyle/>
          <a:p>
            <a:fld id="{0219AF43-E250-4F4E-9076-4860D91CD4CE}" type="slidenum">
              <a:rPr lang="en-US" smtClean="0"/>
              <a:t>9</a:t>
            </a:fld>
            <a:endParaRPr lang="en-US"/>
          </a:p>
        </p:txBody>
      </p:sp>
    </p:spTree>
    <p:extLst>
      <p:ext uri="{BB962C8B-B14F-4D97-AF65-F5344CB8AC3E}">
        <p14:creationId xmlns:p14="http://schemas.microsoft.com/office/powerpoint/2010/main" val="1883310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u="none" strike="noStrike" dirty="0">
                <a:effectLst/>
              </a:rPr>
              <a:t>Next up, Awards is a great place to see people competing to win the best of the month and best of the year website awards.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u="none" strike="noStrike"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u="none" strike="noStrike" dirty="0">
                <a:effectLst/>
              </a:rPr>
              <a:t>This website features good websites that are actually implemented and live.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u="none" strike="noStrike"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u="none" strike="noStrike" dirty="0">
                <a:effectLst/>
              </a:rPr>
              <a:t>Every month a panel of judges will rate websites on various aspect and pick a winner.</a:t>
            </a:r>
          </a:p>
          <a:p>
            <a:endParaRPr lang="en-US" dirty="0"/>
          </a:p>
        </p:txBody>
      </p:sp>
      <p:sp>
        <p:nvSpPr>
          <p:cNvPr id="4" name="Slide Number Placeholder 3"/>
          <p:cNvSpPr>
            <a:spLocks noGrp="1"/>
          </p:cNvSpPr>
          <p:nvPr>
            <p:ph type="sldNum" sz="quarter" idx="10"/>
          </p:nvPr>
        </p:nvSpPr>
        <p:spPr/>
        <p:txBody>
          <a:bodyPr/>
          <a:lstStyle/>
          <a:p>
            <a:fld id="{0219AF43-E250-4F4E-9076-4860D91CD4CE}" type="slidenum">
              <a:rPr lang="en-US" smtClean="0"/>
              <a:t>10</a:t>
            </a:fld>
            <a:endParaRPr lang="en-US"/>
          </a:p>
        </p:txBody>
      </p:sp>
    </p:spTree>
    <p:extLst>
      <p:ext uri="{BB962C8B-B14F-4D97-AF65-F5344CB8AC3E}">
        <p14:creationId xmlns:p14="http://schemas.microsoft.com/office/powerpoint/2010/main" val="4125018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u="none" strike="noStrike" dirty="0">
                <a:effectLst/>
              </a:rPr>
              <a:t>Lastly, </a:t>
            </a:r>
            <a:r>
              <a:rPr lang="en-US" u="none" strike="noStrike" dirty="0" err="1">
                <a:effectLst/>
              </a:rPr>
              <a:t>Behance</a:t>
            </a:r>
            <a:r>
              <a:rPr lang="en-US" u="none" strike="noStrike" dirty="0">
                <a:effectLst/>
              </a:rPr>
              <a:t> is a great website with a bunch of creative professionals.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u="none" strike="noStrike"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u="none" strike="noStrike" dirty="0">
                <a:effectLst/>
              </a:rPr>
              <a:t>There is a lot of projects well documented from the sketches to the actual project.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u="none" strike="noStrike"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u="none" strike="noStrike" dirty="0">
                <a:effectLst/>
              </a:rPr>
              <a:t>I love to go check projects here to see their design process and to see all the things they covered.</a:t>
            </a:r>
          </a:p>
          <a:p>
            <a:endParaRPr lang="en-US" dirty="0"/>
          </a:p>
        </p:txBody>
      </p:sp>
      <p:sp>
        <p:nvSpPr>
          <p:cNvPr id="4" name="Slide Number Placeholder 3"/>
          <p:cNvSpPr>
            <a:spLocks noGrp="1"/>
          </p:cNvSpPr>
          <p:nvPr>
            <p:ph type="sldNum" sz="quarter" idx="10"/>
          </p:nvPr>
        </p:nvSpPr>
        <p:spPr/>
        <p:txBody>
          <a:bodyPr/>
          <a:lstStyle/>
          <a:p>
            <a:fld id="{0219AF43-E250-4F4E-9076-4860D91CD4CE}" type="slidenum">
              <a:rPr lang="en-US" smtClean="0"/>
              <a:t>11</a:t>
            </a:fld>
            <a:endParaRPr lang="en-US"/>
          </a:p>
        </p:txBody>
      </p:sp>
    </p:spTree>
    <p:extLst>
      <p:ext uri="{BB962C8B-B14F-4D97-AF65-F5344CB8AC3E}">
        <p14:creationId xmlns:p14="http://schemas.microsoft.com/office/powerpoint/2010/main" val="1060781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 that we know a little bit about where to find examples and inspiration, next up I would like to talk about some common things that we should all look out for.</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section I’m going to talk about using HTML attributes, CSS flexbox, SASS and a little bit about using gulp.</a:t>
            </a:r>
          </a:p>
          <a:p>
            <a:endParaRPr lang="en-US" dirty="0"/>
          </a:p>
        </p:txBody>
      </p:sp>
      <p:sp>
        <p:nvSpPr>
          <p:cNvPr id="4" name="Slide Number Placeholder 3"/>
          <p:cNvSpPr>
            <a:spLocks noGrp="1"/>
          </p:cNvSpPr>
          <p:nvPr>
            <p:ph type="sldNum" sz="quarter" idx="10"/>
          </p:nvPr>
        </p:nvSpPr>
        <p:spPr/>
        <p:txBody>
          <a:bodyPr/>
          <a:lstStyle/>
          <a:p>
            <a:fld id="{0219AF43-E250-4F4E-9076-4860D91CD4CE}" type="slidenum">
              <a:rPr lang="en-US" smtClean="0"/>
              <a:t>12</a:t>
            </a:fld>
            <a:endParaRPr lang="en-US"/>
          </a:p>
        </p:txBody>
      </p:sp>
    </p:spTree>
    <p:extLst>
      <p:ext uri="{BB962C8B-B14F-4D97-AF65-F5344CB8AC3E}">
        <p14:creationId xmlns:p14="http://schemas.microsoft.com/office/powerpoint/2010/main" val="3292168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7F4075-EB89-4D4A-9898-76E1DB1043D8}" type="datetimeFigureOut">
              <a:rPr lang="en-US" smtClean="0"/>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CD554-B49E-4F55-83BC-C1ACC286F2A8}" type="slidenum">
              <a:rPr lang="en-US" smtClean="0"/>
              <a:t>‹#›</a:t>
            </a:fld>
            <a:endParaRPr lang="en-US"/>
          </a:p>
        </p:txBody>
      </p:sp>
    </p:spTree>
    <p:extLst>
      <p:ext uri="{BB962C8B-B14F-4D97-AF65-F5344CB8AC3E}">
        <p14:creationId xmlns:p14="http://schemas.microsoft.com/office/powerpoint/2010/main" val="3421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7F4075-EB89-4D4A-9898-76E1DB1043D8}" type="datetimeFigureOut">
              <a:rPr lang="en-US" smtClean="0"/>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CD554-B49E-4F55-83BC-C1ACC286F2A8}" type="slidenum">
              <a:rPr lang="en-US" smtClean="0"/>
              <a:t>‹#›</a:t>
            </a:fld>
            <a:endParaRPr lang="en-US"/>
          </a:p>
        </p:txBody>
      </p:sp>
    </p:spTree>
    <p:extLst>
      <p:ext uri="{BB962C8B-B14F-4D97-AF65-F5344CB8AC3E}">
        <p14:creationId xmlns:p14="http://schemas.microsoft.com/office/powerpoint/2010/main" val="2578565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7F4075-EB89-4D4A-9898-76E1DB1043D8}" type="datetimeFigureOut">
              <a:rPr lang="en-US" smtClean="0"/>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CD554-B49E-4F55-83BC-C1ACC286F2A8}" type="slidenum">
              <a:rPr lang="en-US" smtClean="0"/>
              <a:t>‹#›</a:t>
            </a:fld>
            <a:endParaRPr lang="en-US"/>
          </a:p>
        </p:txBody>
      </p:sp>
    </p:spTree>
    <p:extLst>
      <p:ext uri="{BB962C8B-B14F-4D97-AF65-F5344CB8AC3E}">
        <p14:creationId xmlns:p14="http://schemas.microsoft.com/office/powerpoint/2010/main" val="290827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7F4075-EB89-4D4A-9898-76E1DB1043D8}" type="datetimeFigureOut">
              <a:rPr lang="en-US" smtClean="0"/>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CD554-B49E-4F55-83BC-C1ACC286F2A8}" type="slidenum">
              <a:rPr lang="en-US" smtClean="0"/>
              <a:t>‹#›</a:t>
            </a:fld>
            <a:endParaRPr lang="en-US"/>
          </a:p>
        </p:txBody>
      </p:sp>
    </p:spTree>
    <p:extLst>
      <p:ext uri="{BB962C8B-B14F-4D97-AF65-F5344CB8AC3E}">
        <p14:creationId xmlns:p14="http://schemas.microsoft.com/office/powerpoint/2010/main" val="3349855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7F4075-EB89-4D4A-9898-76E1DB1043D8}" type="datetimeFigureOut">
              <a:rPr lang="en-US" smtClean="0"/>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CD554-B49E-4F55-83BC-C1ACC286F2A8}" type="slidenum">
              <a:rPr lang="en-US" smtClean="0"/>
              <a:t>‹#›</a:t>
            </a:fld>
            <a:endParaRPr lang="en-US"/>
          </a:p>
        </p:txBody>
      </p:sp>
    </p:spTree>
    <p:extLst>
      <p:ext uri="{BB962C8B-B14F-4D97-AF65-F5344CB8AC3E}">
        <p14:creationId xmlns:p14="http://schemas.microsoft.com/office/powerpoint/2010/main" val="3308403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7F4075-EB89-4D4A-9898-76E1DB1043D8}" type="datetimeFigureOut">
              <a:rPr lang="en-US" smtClean="0"/>
              <a:t>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CD554-B49E-4F55-83BC-C1ACC286F2A8}" type="slidenum">
              <a:rPr lang="en-US" smtClean="0"/>
              <a:t>‹#›</a:t>
            </a:fld>
            <a:endParaRPr lang="en-US"/>
          </a:p>
        </p:txBody>
      </p:sp>
    </p:spTree>
    <p:extLst>
      <p:ext uri="{BB962C8B-B14F-4D97-AF65-F5344CB8AC3E}">
        <p14:creationId xmlns:p14="http://schemas.microsoft.com/office/powerpoint/2010/main" val="1296347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7F4075-EB89-4D4A-9898-76E1DB1043D8}" type="datetimeFigureOut">
              <a:rPr lang="en-US" smtClean="0"/>
              <a:t>8/5/2016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0CD554-B49E-4F55-83BC-C1ACC286F2A8}" type="slidenum">
              <a:rPr lang="en-US" smtClean="0"/>
              <a:t>‹#›</a:t>
            </a:fld>
            <a:endParaRPr lang="en-US"/>
          </a:p>
        </p:txBody>
      </p:sp>
    </p:spTree>
    <p:extLst>
      <p:ext uri="{BB962C8B-B14F-4D97-AF65-F5344CB8AC3E}">
        <p14:creationId xmlns:p14="http://schemas.microsoft.com/office/powerpoint/2010/main" val="4017753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7F4075-EB89-4D4A-9898-76E1DB1043D8}" type="datetimeFigureOut">
              <a:rPr lang="en-US" smtClean="0"/>
              <a:t>8/5/2016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0CD554-B49E-4F55-83BC-C1ACC286F2A8}" type="slidenum">
              <a:rPr lang="en-US" smtClean="0"/>
              <a:t>‹#›</a:t>
            </a:fld>
            <a:endParaRPr lang="en-US"/>
          </a:p>
        </p:txBody>
      </p:sp>
    </p:spTree>
    <p:extLst>
      <p:ext uri="{BB962C8B-B14F-4D97-AF65-F5344CB8AC3E}">
        <p14:creationId xmlns:p14="http://schemas.microsoft.com/office/powerpoint/2010/main" val="3925699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F4075-EB89-4D4A-9898-76E1DB1043D8}" type="datetimeFigureOut">
              <a:rPr lang="en-US" smtClean="0"/>
              <a:t>8/5/2016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0CD554-B49E-4F55-83BC-C1ACC286F2A8}" type="slidenum">
              <a:rPr lang="en-US" smtClean="0"/>
              <a:t>‹#›</a:t>
            </a:fld>
            <a:endParaRPr lang="en-US"/>
          </a:p>
        </p:txBody>
      </p:sp>
    </p:spTree>
    <p:extLst>
      <p:ext uri="{BB962C8B-B14F-4D97-AF65-F5344CB8AC3E}">
        <p14:creationId xmlns:p14="http://schemas.microsoft.com/office/powerpoint/2010/main" val="1280202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7F4075-EB89-4D4A-9898-76E1DB1043D8}" type="datetimeFigureOut">
              <a:rPr lang="en-US" smtClean="0"/>
              <a:t>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CD554-B49E-4F55-83BC-C1ACC286F2A8}" type="slidenum">
              <a:rPr lang="en-US" smtClean="0"/>
              <a:t>‹#›</a:t>
            </a:fld>
            <a:endParaRPr lang="en-US"/>
          </a:p>
        </p:txBody>
      </p:sp>
    </p:spTree>
    <p:extLst>
      <p:ext uri="{BB962C8B-B14F-4D97-AF65-F5344CB8AC3E}">
        <p14:creationId xmlns:p14="http://schemas.microsoft.com/office/powerpoint/2010/main" val="136991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7F4075-EB89-4D4A-9898-76E1DB1043D8}" type="datetimeFigureOut">
              <a:rPr lang="en-US" smtClean="0"/>
              <a:t>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CD554-B49E-4F55-83BC-C1ACC286F2A8}" type="slidenum">
              <a:rPr lang="en-US" smtClean="0"/>
              <a:t>‹#›</a:t>
            </a:fld>
            <a:endParaRPr lang="en-US"/>
          </a:p>
        </p:txBody>
      </p:sp>
    </p:spTree>
    <p:extLst>
      <p:ext uri="{BB962C8B-B14F-4D97-AF65-F5344CB8AC3E}">
        <p14:creationId xmlns:p14="http://schemas.microsoft.com/office/powerpoint/2010/main" val="193261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7F4075-EB89-4D4A-9898-76E1DB1043D8}" type="datetimeFigureOut">
              <a:rPr lang="en-US" smtClean="0"/>
              <a:t>8/5/2016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0CD554-B49E-4F55-83BC-C1ACC286F2A8}" type="slidenum">
              <a:rPr lang="en-US" smtClean="0"/>
              <a:t>‹#›</a:t>
            </a:fld>
            <a:endParaRPr lang="en-US"/>
          </a:p>
        </p:txBody>
      </p:sp>
    </p:spTree>
    <p:extLst>
      <p:ext uri="{BB962C8B-B14F-4D97-AF65-F5344CB8AC3E}">
        <p14:creationId xmlns:p14="http://schemas.microsoft.com/office/powerpoint/2010/main" val="493974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linkedin.com/in/kishanwanigasinghe" TargetMode="External"/><Relationship Id="rId4" Type="http://schemas.openxmlformats.org/officeDocument/2006/relationships/hyperlink" Target="http://www.atox-d.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56521" y="3160033"/>
            <a:ext cx="9144000" cy="1640410"/>
          </a:xfrm>
        </p:spPr>
        <p:txBody>
          <a:bodyPr>
            <a:normAutofit fontScale="90000"/>
          </a:bodyPr>
          <a:lstStyle/>
          <a:p>
            <a:r>
              <a:rPr lang="en-US" b="1" dirty="0">
                <a:solidFill>
                  <a:schemeClr val="bg1"/>
                </a:solidFill>
                <a:latin typeface="+mn-lt"/>
              </a:rPr>
              <a:t>Where to start with web UI</a:t>
            </a:r>
            <a:br>
              <a:rPr lang="en-US" b="1" dirty="0">
                <a:solidFill>
                  <a:schemeClr val="bg1"/>
                </a:solidFill>
                <a:latin typeface="+mn-lt"/>
              </a:rPr>
            </a:br>
            <a:r>
              <a:rPr lang="en-US" sz="4400" b="1" dirty="0">
                <a:solidFill>
                  <a:schemeClr val="bg1"/>
                </a:solidFill>
                <a:latin typeface="+mn-lt"/>
              </a:rPr>
              <a:t>Inspiration, what to look out for and tools</a:t>
            </a:r>
          </a:p>
        </p:txBody>
      </p:sp>
      <p:pic>
        <p:nvPicPr>
          <p:cNvPr id="3" name="Picture 14" descr="https://lh6.googleusercontent.com/-IXUKVS4JChs/AAAAAAAAAAI/AAAAAAAAABQ/mEHdqu6kc6Y/s0-c-k-no-ns/pho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1025" y="1608754"/>
            <a:ext cx="1403899" cy="1403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6" descr="http://www.m3conf.com/assets/images/logo-al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7434" y="1608754"/>
            <a:ext cx="1222322" cy="140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122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US" sz="6000" dirty="0">
                <a:solidFill>
                  <a:schemeClr val="bg1"/>
                </a:solidFill>
              </a:rPr>
              <a:t>Design inspiration websites</a:t>
            </a:r>
          </a:p>
        </p:txBody>
      </p:sp>
      <p:pic>
        <p:nvPicPr>
          <p:cNvPr id="9" name="Picture 2" descr="https://d21buns5ku92am.cloudfront.net/44978/images/153438-awwwards_logo-3bfc0d-medium-142117783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851163"/>
            <a:ext cx="3810000" cy="90502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683568" y="2756184"/>
            <a:ext cx="2551909" cy="369332"/>
          </a:xfrm>
          <a:prstGeom prst="rect">
            <a:avLst/>
          </a:prstGeom>
          <a:noFill/>
        </p:spPr>
        <p:txBody>
          <a:bodyPr wrap="square" rtlCol="0">
            <a:spAutoFit/>
          </a:bodyPr>
          <a:lstStyle/>
          <a:p>
            <a:pPr algn="ctr"/>
            <a:r>
              <a:rPr lang="en-US" b="1" dirty="0"/>
              <a:t>awwwards.com</a:t>
            </a:r>
          </a:p>
        </p:txBody>
      </p:sp>
      <p:sp>
        <p:nvSpPr>
          <p:cNvPr id="10" name="TextBox 9"/>
          <p:cNvSpPr txBox="1"/>
          <p:nvPr/>
        </p:nvSpPr>
        <p:spPr>
          <a:xfrm>
            <a:off x="1121391" y="4677042"/>
            <a:ext cx="9949218" cy="923330"/>
          </a:xfrm>
          <a:prstGeom prst="rect">
            <a:avLst/>
          </a:prstGeom>
          <a:noFill/>
        </p:spPr>
        <p:txBody>
          <a:bodyPr wrap="square" rtlCol="0">
            <a:spAutoFit/>
          </a:bodyPr>
          <a:lstStyle/>
          <a:p>
            <a:pPr algn="ctr"/>
            <a:r>
              <a:rPr lang="en-US" dirty="0"/>
              <a:t>Fully implemented websites</a:t>
            </a:r>
          </a:p>
          <a:p>
            <a:pPr algn="ctr"/>
            <a:r>
              <a:rPr lang="en-US" dirty="0"/>
              <a:t>Wide variety of designs</a:t>
            </a:r>
          </a:p>
          <a:p>
            <a:pPr algn="ctr"/>
            <a:r>
              <a:rPr lang="en-US" dirty="0"/>
              <a:t>Ratings on various aspects</a:t>
            </a:r>
          </a:p>
        </p:txBody>
      </p:sp>
    </p:spTree>
    <p:extLst>
      <p:ext uri="{BB962C8B-B14F-4D97-AF65-F5344CB8AC3E}">
        <p14:creationId xmlns:p14="http://schemas.microsoft.com/office/powerpoint/2010/main" val="3569799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US" sz="6000" dirty="0">
                <a:solidFill>
                  <a:schemeClr val="bg1"/>
                </a:solidFill>
              </a:rPr>
              <a:t>Design inspiration websites</a:t>
            </a:r>
          </a:p>
        </p:txBody>
      </p:sp>
      <p:sp>
        <p:nvSpPr>
          <p:cNvPr id="8" name="TextBox 7"/>
          <p:cNvSpPr txBox="1"/>
          <p:nvPr/>
        </p:nvSpPr>
        <p:spPr>
          <a:xfrm>
            <a:off x="4683568" y="2756184"/>
            <a:ext cx="2551909" cy="369332"/>
          </a:xfrm>
          <a:prstGeom prst="rect">
            <a:avLst/>
          </a:prstGeom>
          <a:noFill/>
        </p:spPr>
        <p:txBody>
          <a:bodyPr wrap="square" rtlCol="0">
            <a:spAutoFit/>
          </a:bodyPr>
          <a:lstStyle/>
          <a:p>
            <a:pPr algn="ctr"/>
            <a:r>
              <a:rPr lang="en-US" b="1" dirty="0"/>
              <a:t>behance.net</a:t>
            </a:r>
          </a:p>
        </p:txBody>
      </p:sp>
      <p:sp>
        <p:nvSpPr>
          <p:cNvPr id="10" name="TextBox 9"/>
          <p:cNvSpPr txBox="1"/>
          <p:nvPr/>
        </p:nvSpPr>
        <p:spPr>
          <a:xfrm>
            <a:off x="1121391" y="4677042"/>
            <a:ext cx="9949218" cy="923330"/>
          </a:xfrm>
          <a:prstGeom prst="rect">
            <a:avLst/>
          </a:prstGeom>
          <a:noFill/>
        </p:spPr>
        <p:txBody>
          <a:bodyPr wrap="square" rtlCol="0">
            <a:spAutoFit/>
          </a:bodyPr>
          <a:lstStyle/>
          <a:p>
            <a:pPr algn="ctr"/>
            <a:r>
              <a:rPr lang="en-US" dirty="0"/>
              <a:t>Various Creative Projects </a:t>
            </a:r>
          </a:p>
          <a:p>
            <a:pPr algn="ctr"/>
            <a:r>
              <a:rPr lang="en-US" dirty="0"/>
              <a:t>Documentation on project start to end</a:t>
            </a:r>
          </a:p>
          <a:p>
            <a:pPr algn="ctr"/>
            <a:r>
              <a:rPr lang="en-US" dirty="0"/>
              <a:t>Documentation on various aspect of the project</a:t>
            </a:r>
          </a:p>
        </p:txBody>
      </p:sp>
      <p:pic>
        <p:nvPicPr>
          <p:cNvPr id="6" name="Picture 5"/>
          <p:cNvPicPr>
            <a:picLocks noChangeAspect="1"/>
          </p:cNvPicPr>
          <p:nvPr/>
        </p:nvPicPr>
        <p:blipFill>
          <a:blip r:embed="rId3"/>
          <a:stretch>
            <a:fillRect/>
          </a:stretch>
        </p:blipFill>
        <p:spPr>
          <a:xfrm>
            <a:off x="3937906" y="1410103"/>
            <a:ext cx="4316188" cy="961220"/>
          </a:xfrm>
          <a:prstGeom prst="rect">
            <a:avLst/>
          </a:prstGeom>
        </p:spPr>
      </p:pic>
    </p:spTree>
    <p:extLst>
      <p:ext uri="{BB962C8B-B14F-4D97-AF65-F5344CB8AC3E}">
        <p14:creationId xmlns:p14="http://schemas.microsoft.com/office/powerpoint/2010/main" val="1957691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2729947"/>
            <a:ext cx="11873948" cy="1107996"/>
          </a:xfrm>
          <a:prstGeom prst="rect">
            <a:avLst/>
          </a:prstGeom>
          <a:noFill/>
        </p:spPr>
        <p:txBody>
          <a:bodyPr wrap="square" rtlCol="0">
            <a:spAutoFit/>
          </a:bodyPr>
          <a:lstStyle/>
          <a:p>
            <a:pPr algn="ctr"/>
            <a:r>
              <a:rPr lang="en-US" sz="6600" dirty="0">
                <a:solidFill>
                  <a:schemeClr val="bg1"/>
                </a:solidFill>
              </a:rPr>
              <a:t>What to look out for</a:t>
            </a:r>
          </a:p>
        </p:txBody>
      </p:sp>
      <p:sp>
        <p:nvSpPr>
          <p:cNvPr id="3" name="TextBox 2"/>
          <p:cNvSpPr txBox="1"/>
          <p:nvPr/>
        </p:nvSpPr>
        <p:spPr>
          <a:xfrm>
            <a:off x="2483893" y="4217621"/>
            <a:ext cx="7055891" cy="1446550"/>
          </a:xfrm>
          <a:prstGeom prst="rect">
            <a:avLst/>
          </a:prstGeom>
          <a:noFill/>
        </p:spPr>
        <p:txBody>
          <a:bodyPr wrap="square" rtlCol="0">
            <a:spAutoFit/>
          </a:bodyPr>
          <a:lstStyle/>
          <a:p>
            <a:pPr algn="ctr"/>
            <a:r>
              <a:rPr lang="en-US" sz="2200" dirty="0">
                <a:solidFill>
                  <a:schemeClr val="bg1"/>
                </a:solidFill>
              </a:rPr>
              <a:t>HTML5 Attributes</a:t>
            </a:r>
          </a:p>
          <a:p>
            <a:pPr algn="ctr"/>
            <a:r>
              <a:rPr lang="en-US" sz="2200" dirty="0">
                <a:solidFill>
                  <a:schemeClr val="bg1"/>
                </a:solidFill>
              </a:rPr>
              <a:t>CSS3 Flexbox</a:t>
            </a:r>
          </a:p>
          <a:p>
            <a:pPr algn="ctr"/>
            <a:r>
              <a:rPr lang="en-US" sz="2200" dirty="0">
                <a:solidFill>
                  <a:schemeClr val="bg1"/>
                </a:solidFill>
              </a:rPr>
              <a:t>SASS</a:t>
            </a:r>
          </a:p>
          <a:p>
            <a:pPr algn="ctr"/>
            <a:r>
              <a:rPr lang="en-US" sz="2200" dirty="0">
                <a:solidFill>
                  <a:schemeClr val="bg1"/>
                </a:solidFill>
              </a:rPr>
              <a:t>Gulp</a:t>
            </a:r>
          </a:p>
        </p:txBody>
      </p:sp>
    </p:spTree>
    <p:extLst>
      <p:ext uri="{BB962C8B-B14F-4D97-AF65-F5344CB8AC3E}">
        <p14:creationId xmlns:p14="http://schemas.microsoft.com/office/powerpoint/2010/main" val="2854539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pload.wikimedia.org/wikipedia/commons/thumb/6/61/HTML5_logo_and_wordmark.svg/120px-HTML5_logo_and_wordmark.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0816" y="1199565"/>
            <a:ext cx="2440534" cy="24405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US" sz="6000" dirty="0">
                <a:solidFill>
                  <a:schemeClr val="bg1"/>
                </a:solidFill>
              </a:rPr>
              <a:t>What to look out for</a:t>
            </a:r>
          </a:p>
        </p:txBody>
      </p:sp>
      <p:pic>
        <p:nvPicPr>
          <p:cNvPr id="4100" name="Picture 4" descr="http://www.logotypes101.com/free_vector_logo_png/93480/830812341256B99B32E1A9F242BB9F5F/CSS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8029" y="1199565"/>
            <a:ext cx="2502090" cy="250209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ass-lang.com/assets/img/styleguide/color-1c4aab2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9395" y="3995063"/>
            <a:ext cx="3409296" cy="2554977"/>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amo.githubusercontent.com/9ad969eb58a25286867150eae012d6f2c7edf868/68747470733a2f2f6766756c746f6e2d696d616765732e73332e616d617a6f6e6177732e636f6d2f323031352f4465632f67756c705f6c6f676f2d313435303634383837393932342e6a70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3130" y="3995063"/>
            <a:ext cx="4341783" cy="2442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77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US" sz="6000" dirty="0">
                <a:solidFill>
                  <a:schemeClr val="bg1"/>
                </a:solidFill>
              </a:rPr>
              <a:t>Why HTML5 Attributes</a:t>
            </a:r>
          </a:p>
        </p:txBody>
      </p:sp>
      <p:sp>
        <p:nvSpPr>
          <p:cNvPr id="8" name="TextBox 7"/>
          <p:cNvSpPr txBox="1"/>
          <p:nvPr/>
        </p:nvSpPr>
        <p:spPr>
          <a:xfrm>
            <a:off x="4571997" y="4163893"/>
            <a:ext cx="3289111" cy="369332"/>
          </a:xfrm>
          <a:prstGeom prst="rect">
            <a:avLst/>
          </a:prstGeom>
          <a:noFill/>
        </p:spPr>
        <p:txBody>
          <a:bodyPr wrap="square" rtlCol="0">
            <a:spAutoFit/>
          </a:bodyPr>
          <a:lstStyle/>
          <a:p>
            <a:r>
              <a:rPr lang="en-US" dirty="0"/>
              <a:t>Browser support w3schools</a:t>
            </a:r>
          </a:p>
        </p:txBody>
      </p:sp>
      <p:pic>
        <p:nvPicPr>
          <p:cNvPr id="10" name="Picture 2" descr="https://upload.wikimedia.org/wikipedia/commons/thumb/6/61/HTML5_logo_and_wordmark.svg/120px-HTML5_logo_and_wordmark.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5733" y="1723357"/>
            <a:ext cx="2440534" cy="24405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4"/>
          <a:stretch>
            <a:fillRect/>
          </a:stretch>
        </p:blipFill>
        <p:spPr>
          <a:xfrm>
            <a:off x="1825528" y="4713550"/>
            <a:ext cx="8782050" cy="1019175"/>
          </a:xfrm>
          <a:prstGeom prst="rect">
            <a:avLst/>
          </a:prstGeom>
        </p:spPr>
      </p:pic>
      <p:sp>
        <p:nvSpPr>
          <p:cNvPr id="12" name="TextBox 11"/>
          <p:cNvSpPr txBox="1"/>
          <p:nvPr/>
        </p:nvSpPr>
        <p:spPr>
          <a:xfrm>
            <a:off x="4571997" y="5801625"/>
            <a:ext cx="3289111" cy="369332"/>
          </a:xfrm>
          <a:prstGeom prst="rect">
            <a:avLst/>
          </a:prstGeom>
          <a:noFill/>
        </p:spPr>
        <p:txBody>
          <a:bodyPr wrap="square" rtlCol="0">
            <a:spAutoFit/>
          </a:bodyPr>
          <a:lstStyle/>
          <a:p>
            <a:r>
              <a:rPr lang="en-US" dirty="0"/>
              <a:t>Browser support w3schools</a:t>
            </a:r>
          </a:p>
        </p:txBody>
      </p:sp>
    </p:spTree>
    <p:extLst>
      <p:ext uri="{BB962C8B-B14F-4D97-AF65-F5344CB8AC3E}">
        <p14:creationId xmlns:p14="http://schemas.microsoft.com/office/powerpoint/2010/main" val="1673690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US" sz="6000" dirty="0">
                <a:solidFill>
                  <a:schemeClr val="bg1"/>
                </a:solidFill>
              </a:rPr>
              <a:t>Why HTML5 Attributes</a:t>
            </a:r>
          </a:p>
        </p:txBody>
      </p:sp>
      <p:sp>
        <p:nvSpPr>
          <p:cNvPr id="3" name="TextBox 2"/>
          <p:cNvSpPr txBox="1"/>
          <p:nvPr/>
        </p:nvSpPr>
        <p:spPr>
          <a:xfrm>
            <a:off x="300251" y="2579427"/>
            <a:ext cx="11586949" cy="923330"/>
          </a:xfrm>
          <a:prstGeom prst="rect">
            <a:avLst/>
          </a:prstGeom>
          <a:noFill/>
        </p:spPr>
        <p:txBody>
          <a:bodyPr wrap="square" rtlCol="0">
            <a:spAutoFit/>
          </a:bodyPr>
          <a:lstStyle/>
          <a:p>
            <a:pPr algn="ctr"/>
            <a:r>
              <a:rPr lang="en-US" sz="3600" dirty="0"/>
              <a:t>Common Issue</a:t>
            </a:r>
          </a:p>
          <a:p>
            <a:pPr algn="ctr"/>
            <a:r>
              <a:rPr lang="en-US" i="1" dirty="0"/>
              <a:t>Adding classes to elements using JQuery for styling</a:t>
            </a:r>
          </a:p>
        </p:txBody>
      </p:sp>
      <p:pic>
        <p:nvPicPr>
          <p:cNvPr id="6" name="Picture 5"/>
          <p:cNvPicPr>
            <a:picLocks noChangeAspect="1"/>
          </p:cNvPicPr>
          <p:nvPr/>
        </p:nvPicPr>
        <p:blipFill>
          <a:blip r:embed="rId2"/>
          <a:stretch>
            <a:fillRect/>
          </a:stretch>
        </p:blipFill>
        <p:spPr>
          <a:xfrm>
            <a:off x="4507812" y="4615929"/>
            <a:ext cx="3171825" cy="628650"/>
          </a:xfrm>
          <a:prstGeom prst="rect">
            <a:avLst/>
          </a:prstGeom>
        </p:spPr>
      </p:pic>
    </p:spTree>
    <p:extLst>
      <p:ext uri="{BB962C8B-B14F-4D97-AF65-F5344CB8AC3E}">
        <p14:creationId xmlns:p14="http://schemas.microsoft.com/office/powerpoint/2010/main" val="2384611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US" sz="6000" dirty="0">
                <a:solidFill>
                  <a:schemeClr val="bg1"/>
                </a:solidFill>
              </a:rPr>
              <a:t>Why HTML5 Attributes</a:t>
            </a:r>
          </a:p>
        </p:txBody>
      </p:sp>
      <p:sp>
        <p:nvSpPr>
          <p:cNvPr id="3" name="TextBox 2"/>
          <p:cNvSpPr txBox="1"/>
          <p:nvPr/>
        </p:nvSpPr>
        <p:spPr>
          <a:xfrm>
            <a:off x="300251" y="2047165"/>
            <a:ext cx="11586949" cy="646331"/>
          </a:xfrm>
          <a:prstGeom prst="rect">
            <a:avLst/>
          </a:prstGeom>
          <a:noFill/>
        </p:spPr>
        <p:txBody>
          <a:bodyPr wrap="square" rtlCol="0">
            <a:spAutoFit/>
          </a:bodyPr>
          <a:lstStyle/>
          <a:p>
            <a:pPr algn="ctr"/>
            <a:r>
              <a:rPr lang="en-US" sz="3600" dirty="0"/>
              <a:t>Solution</a:t>
            </a:r>
            <a:endParaRPr lang="en-US" i="1" dirty="0"/>
          </a:p>
        </p:txBody>
      </p:sp>
      <p:pic>
        <p:nvPicPr>
          <p:cNvPr id="2" name="Picture 1"/>
          <p:cNvPicPr>
            <a:picLocks noChangeAspect="1"/>
          </p:cNvPicPr>
          <p:nvPr/>
        </p:nvPicPr>
        <p:blipFill>
          <a:blip r:embed="rId2"/>
          <a:stretch>
            <a:fillRect/>
          </a:stretch>
        </p:blipFill>
        <p:spPr>
          <a:xfrm>
            <a:off x="1549804" y="3311689"/>
            <a:ext cx="2776538" cy="3235049"/>
          </a:xfrm>
          <a:prstGeom prst="rect">
            <a:avLst/>
          </a:prstGeom>
        </p:spPr>
      </p:pic>
      <p:pic>
        <p:nvPicPr>
          <p:cNvPr id="5" name="Picture 4"/>
          <p:cNvPicPr>
            <a:picLocks noChangeAspect="1"/>
          </p:cNvPicPr>
          <p:nvPr/>
        </p:nvPicPr>
        <p:blipFill>
          <a:blip r:embed="rId3"/>
          <a:stretch>
            <a:fillRect/>
          </a:stretch>
        </p:blipFill>
        <p:spPr>
          <a:xfrm>
            <a:off x="5812240" y="4481538"/>
            <a:ext cx="5562600" cy="447675"/>
          </a:xfrm>
          <a:prstGeom prst="rect">
            <a:avLst/>
          </a:prstGeom>
        </p:spPr>
      </p:pic>
    </p:spTree>
    <p:extLst>
      <p:ext uri="{BB962C8B-B14F-4D97-AF65-F5344CB8AC3E}">
        <p14:creationId xmlns:p14="http://schemas.microsoft.com/office/powerpoint/2010/main" val="3995321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US" sz="6000" dirty="0">
                <a:solidFill>
                  <a:schemeClr val="bg1"/>
                </a:solidFill>
              </a:rPr>
              <a:t>Why HTML5 Attributes</a:t>
            </a:r>
          </a:p>
        </p:txBody>
      </p:sp>
      <p:sp>
        <p:nvSpPr>
          <p:cNvPr id="3" name="TextBox 2"/>
          <p:cNvSpPr txBox="1"/>
          <p:nvPr/>
        </p:nvSpPr>
        <p:spPr>
          <a:xfrm>
            <a:off x="300251" y="2579427"/>
            <a:ext cx="11586949" cy="923330"/>
          </a:xfrm>
          <a:prstGeom prst="rect">
            <a:avLst/>
          </a:prstGeom>
          <a:noFill/>
        </p:spPr>
        <p:txBody>
          <a:bodyPr wrap="square" rtlCol="0">
            <a:spAutoFit/>
          </a:bodyPr>
          <a:lstStyle/>
          <a:p>
            <a:pPr algn="ctr"/>
            <a:r>
              <a:rPr lang="en-US" sz="3600" dirty="0"/>
              <a:t>Common Issue: 2</a:t>
            </a:r>
          </a:p>
          <a:p>
            <a:pPr algn="ctr"/>
            <a:r>
              <a:rPr lang="en-US" i="1" dirty="0"/>
              <a:t>Using non data attributes to store data, need to parse things</a:t>
            </a:r>
          </a:p>
        </p:txBody>
      </p:sp>
    </p:spTree>
    <p:extLst>
      <p:ext uri="{BB962C8B-B14F-4D97-AF65-F5344CB8AC3E}">
        <p14:creationId xmlns:p14="http://schemas.microsoft.com/office/powerpoint/2010/main" val="1168898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US" sz="6000" dirty="0">
                <a:solidFill>
                  <a:schemeClr val="bg1"/>
                </a:solidFill>
              </a:rPr>
              <a:t>Why HTML5 Attributes</a:t>
            </a:r>
          </a:p>
        </p:txBody>
      </p:sp>
      <p:sp>
        <p:nvSpPr>
          <p:cNvPr id="3" name="TextBox 2"/>
          <p:cNvSpPr txBox="1"/>
          <p:nvPr/>
        </p:nvSpPr>
        <p:spPr>
          <a:xfrm>
            <a:off x="300251" y="2047165"/>
            <a:ext cx="11586949" cy="923330"/>
          </a:xfrm>
          <a:prstGeom prst="rect">
            <a:avLst/>
          </a:prstGeom>
          <a:noFill/>
        </p:spPr>
        <p:txBody>
          <a:bodyPr wrap="square" rtlCol="0">
            <a:spAutoFit/>
          </a:bodyPr>
          <a:lstStyle/>
          <a:p>
            <a:pPr algn="ctr"/>
            <a:r>
              <a:rPr lang="en-US" sz="3600" dirty="0"/>
              <a:t>Solution</a:t>
            </a:r>
          </a:p>
          <a:p>
            <a:pPr algn="ctr"/>
            <a:r>
              <a:rPr lang="en-US" i="1" dirty="0"/>
              <a:t>Using HTML attributes, no parsing</a:t>
            </a:r>
          </a:p>
        </p:txBody>
      </p:sp>
      <p:sp>
        <p:nvSpPr>
          <p:cNvPr id="10" name="Right Arrow 9"/>
          <p:cNvSpPr/>
          <p:nvPr/>
        </p:nvSpPr>
        <p:spPr>
          <a:xfrm>
            <a:off x="5388094" y="3725837"/>
            <a:ext cx="982638" cy="887105"/>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a:stretch>
            <a:fillRect/>
          </a:stretch>
        </p:blipFill>
        <p:spPr>
          <a:xfrm>
            <a:off x="300251" y="3287831"/>
            <a:ext cx="4819650" cy="2209800"/>
          </a:xfrm>
          <a:prstGeom prst="rect">
            <a:avLst/>
          </a:prstGeom>
        </p:spPr>
      </p:pic>
      <p:pic>
        <p:nvPicPr>
          <p:cNvPr id="13" name="Picture 12"/>
          <p:cNvPicPr>
            <a:picLocks noChangeAspect="1"/>
          </p:cNvPicPr>
          <p:nvPr/>
        </p:nvPicPr>
        <p:blipFill>
          <a:blip r:embed="rId3"/>
          <a:stretch>
            <a:fillRect/>
          </a:stretch>
        </p:blipFill>
        <p:spPr>
          <a:xfrm>
            <a:off x="6638925" y="3287831"/>
            <a:ext cx="5248275" cy="2028825"/>
          </a:xfrm>
          <a:prstGeom prst="rect">
            <a:avLst/>
          </a:prstGeom>
        </p:spPr>
      </p:pic>
    </p:spTree>
    <p:extLst>
      <p:ext uri="{BB962C8B-B14F-4D97-AF65-F5344CB8AC3E}">
        <p14:creationId xmlns:p14="http://schemas.microsoft.com/office/powerpoint/2010/main" val="1585979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US" sz="6000" dirty="0">
                <a:solidFill>
                  <a:schemeClr val="bg1"/>
                </a:solidFill>
              </a:rPr>
              <a:t>CSS Flexbox</a:t>
            </a:r>
          </a:p>
        </p:txBody>
      </p:sp>
      <p:pic>
        <p:nvPicPr>
          <p:cNvPr id="3" name="Picture 2"/>
          <p:cNvPicPr>
            <a:picLocks noChangeAspect="1"/>
          </p:cNvPicPr>
          <p:nvPr/>
        </p:nvPicPr>
        <p:blipFill>
          <a:blip r:embed="rId3"/>
          <a:stretch>
            <a:fillRect/>
          </a:stretch>
        </p:blipFill>
        <p:spPr>
          <a:xfrm>
            <a:off x="1719262" y="3737070"/>
            <a:ext cx="8753475" cy="1885950"/>
          </a:xfrm>
          <a:prstGeom prst="rect">
            <a:avLst/>
          </a:prstGeom>
        </p:spPr>
      </p:pic>
      <p:sp>
        <p:nvSpPr>
          <p:cNvPr id="6" name="TextBox 5"/>
          <p:cNvSpPr txBox="1"/>
          <p:nvPr/>
        </p:nvSpPr>
        <p:spPr>
          <a:xfrm>
            <a:off x="4995078" y="5623020"/>
            <a:ext cx="3289111" cy="369332"/>
          </a:xfrm>
          <a:prstGeom prst="rect">
            <a:avLst/>
          </a:prstGeom>
          <a:noFill/>
        </p:spPr>
        <p:txBody>
          <a:bodyPr wrap="square" rtlCol="0">
            <a:spAutoFit/>
          </a:bodyPr>
          <a:lstStyle/>
          <a:p>
            <a:r>
              <a:rPr lang="en-US" dirty="0"/>
              <a:t>Browser support w3schools</a:t>
            </a:r>
          </a:p>
        </p:txBody>
      </p:sp>
      <p:pic>
        <p:nvPicPr>
          <p:cNvPr id="7" name="Picture 4" descr="http://www.logotypes101.com/free_vector_logo_png/93480/830812341256B99B32E1A9F242BB9F5F/CSS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4954" y="1234980"/>
            <a:ext cx="2502090" cy="2502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610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mn-lt"/>
              </a:rPr>
              <a:t>Content	</a:t>
            </a:r>
          </a:p>
        </p:txBody>
      </p:sp>
      <p:sp>
        <p:nvSpPr>
          <p:cNvPr id="3" name="Content Placeholder 2"/>
          <p:cNvSpPr>
            <a:spLocks noGrp="1"/>
          </p:cNvSpPr>
          <p:nvPr>
            <p:ph idx="1"/>
          </p:nvPr>
        </p:nvSpPr>
        <p:spPr/>
        <p:txBody>
          <a:bodyPr>
            <a:normAutofit fontScale="77500" lnSpcReduction="20000"/>
          </a:bodyPr>
          <a:lstStyle/>
          <a:p>
            <a:pPr lvl="0"/>
            <a:r>
              <a:rPr lang="en-US" dirty="0">
                <a:solidFill>
                  <a:schemeClr val="bg1"/>
                </a:solidFill>
              </a:rPr>
              <a:t>Who am I and what am I going to talk about</a:t>
            </a:r>
          </a:p>
          <a:p>
            <a:pPr lvl="0"/>
            <a:r>
              <a:rPr lang="en-US" dirty="0">
                <a:solidFill>
                  <a:schemeClr val="bg1"/>
                </a:solidFill>
              </a:rPr>
              <a:t>Where to start</a:t>
            </a:r>
          </a:p>
          <a:p>
            <a:pPr lvl="1"/>
            <a:r>
              <a:rPr lang="en-US" dirty="0">
                <a:solidFill>
                  <a:schemeClr val="bg1"/>
                </a:solidFill>
              </a:rPr>
              <a:t>How I used to think that I had the best designs and how it changed</a:t>
            </a:r>
          </a:p>
          <a:p>
            <a:pPr lvl="1"/>
            <a:r>
              <a:rPr lang="en-US" dirty="0">
                <a:solidFill>
                  <a:schemeClr val="bg1"/>
                </a:solidFill>
              </a:rPr>
              <a:t>Importance of inspiration</a:t>
            </a:r>
          </a:p>
          <a:p>
            <a:pPr lvl="1"/>
            <a:r>
              <a:rPr lang="en-US" dirty="0">
                <a:solidFill>
                  <a:schemeClr val="bg1"/>
                </a:solidFill>
              </a:rPr>
              <a:t>Example websites</a:t>
            </a:r>
          </a:p>
          <a:p>
            <a:pPr lvl="0"/>
            <a:r>
              <a:rPr lang="en-US" dirty="0">
                <a:solidFill>
                  <a:schemeClr val="bg1"/>
                </a:solidFill>
              </a:rPr>
              <a:t>Pitfalls and solutions</a:t>
            </a:r>
          </a:p>
          <a:p>
            <a:pPr lvl="1"/>
            <a:r>
              <a:rPr lang="en-US" dirty="0">
                <a:solidFill>
                  <a:schemeClr val="bg1"/>
                </a:solidFill>
              </a:rPr>
              <a:t>How to HTML Attributes Effectively</a:t>
            </a:r>
          </a:p>
          <a:p>
            <a:pPr lvl="1"/>
            <a:r>
              <a:rPr lang="en-US" dirty="0">
                <a:solidFill>
                  <a:schemeClr val="bg1"/>
                </a:solidFill>
              </a:rPr>
              <a:t>Flexbox</a:t>
            </a:r>
          </a:p>
          <a:p>
            <a:pPr lvl="1"/>
            <a:r>
              <a:rPr lang="en-US" dirty="0">
                <a:solidFill>
                  <a:schemeClr val="bg1"/>
                </a:solidFill>
              </a:rPr>
              <a:t>SASS to rescue</a:t>
            </a:r>
          </a:p>
          <a:p>
            <a:pPr lvl="1"/>
            <a:r>
              <a:rPr lang="en-US" dirty="0">
                <a:solidFill>
                  <a:schemeClr val="bg1"/>
                </a:solidFill>
              </a:rPr>
              <a:t>Gulp</a:t>
            </a:r>
          </a:p>
          <a:p>
            <a:pPr lvl="0"/>
            <a:r>
              <a:rPr lang="en-US" dirty="0">
                <a:solidFill>
                  <a:schemeClr val="bg1"/>
                </a:solidFill>
              </a:rPr>
              <a:t>Tools</a:t>
            </a:r>
          </a:p>
          <a:p>
            <a:pPr lvl="1"/>
            <a:r>
              <a:rPr lang="en-US" dirty="0">
                <a:solidFill>
                  <a:schemeClr val="bg1"/>
                </a:solidFill>
              </a:rPr>
              <a:t>Color tools</a:t>
            </a:r>
          </a:p>
          <a:p>
            <a:pPr lvl="1"/>
            <a:r>
              <a:rPr lang="en-US" dirty="0">
                <a:solidFill>
                  <a:schemeClr val="bg1"/>
                </a:solidFill>
              </a:rPr>
              <a:t>Font tools</a:t>
            </a:r>
          </a:p>
          <a:p>
            <a:pPr lvl="1"/>
            <a:r>
              <a:rPr lang="en-US" dirty="0">
                <a:solidFill>
                  <a:schemeClr val="bg1"/>
                </a:solidFill>
              </a:rPr>
              <a:t>Icons</a:t>
            </a:r>
          </a:p>
          <a:p>
            <a:pPr lvl="1"/>
            <a:r>
              <a:rPr lang="en-US" dirty="0">
                <a:solidFill>
                  <a:schemeClr val="bg1"/>
                </a:solidFill>
              </a:rPr>
              <a:t>CSS Animations</a:t>
            </a:r>
          </a:p>
          <a:p>
            <a:endParaRPr lang="en-US" dirty="0">
              <a:solidFill>
                <a:schemeClr val="bg1"/>
              </a:solidFill>
            </a:endParaRPr>
          </a:p>
        </p:txBody>
      </p:sp>
    </p:spTree>
    <p:extLst>
      <p:ext uri="{BB962C8B-B14F-4D97-AF65-F5344CB8AC3E}">
        <p14:creationId xmlns:p14="http://schemas.microsoft.com/office/powerpoint/2010/main" val="3825874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US" sz="6000" dirty="0">
                <a:solidFill>
                  <a:schemeClr val="bg1"/>
                </a:solidFill>
              </a:rPr>
              <a:t>SASS to rescue</a:t>
            </a:r>
          </a:p>
        </p:txBody>
      </p:sp>
      <p:pic>
        <p:nvPicPr>
          <p:cNvPr id="7" name="Picture 6"/>
          <p:cNvPicPr>
            <a:picLocks noChangeAspect="1"/>
          </p:cNvPicPr>
          <p:nvPr/>
        </p:nvPicPr>
        <p:blipFill>
          <a:blip r:embed="rId3"/>
          <a:stretch>
            <a:fillRect/>
          </a:stretch>
        </p:blipFill>
        <p:spPr>
          <a:xfrm>
            <a:off x="1340181" y="2594868"/>
            <a:ext cx="2114550" cy="3962400"/>
          </a:xfrm>
          <a:prstGeom prst="rect">
            <a:avLst/>
          </a:prstGeom>
        </p:spPr>
      </p:pic>
      <p:pic>
        <p:nvPicPr>
          <p:cNvPr id="8" name="Picture 7"/>
          <p:cNvPicPr>
            <a:picLocks noChangeAspect="1"/>
          </p:cNvPicPr>
          <p:nvPr/>
        </p:nvPicPr>
        <p:blipFill>
          <a:blip r:embed="rId4"/>
          <a:stretch>
            <a:fillRect/>
          </a:stretch>
        </p:blipFill>
        <p:spPr>
          <a:xfrm>
            <a:off x="7871974" y="2594868"/>
            <a:ext cx="2447925" cy="4114800"/>
          </a:xfrm>
          <a:prstGeom prst="rect">
            <a:avLst/>
          </a:prstGeom>
        </p:spPr>
      </p:pic>
      <p:sp>
        <p:nvSpPr>
          <p:cNvPr id="9" name="Right Arrow 8"/>
          <p:cNvSpPr/>
          <p:nvPr/>
        </p:nvSpPr>
        <p:spPr>
          <a:xfrm>
            <a:off x="4701419" y="4142750"/>
            <a:ext cx="1923866" cy="887105"/>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6" descr="http://sass-lang.com/assets/img/styleguide/color-1c4aab2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5996" y="1083903"/>
            <a:ext cx="3409296" cy="2554977"/>
          </a:xfrm>
          <a:prstGeom prst="rect">
            <a:avLst/>
          </a:prstGeom>
          <a:noFill/>
          <a:extLst>
            <a:ext uri="{909E8E84-426E-40DD-AFC4-6F175D3DCCD1}">
              <a14:hiddenFill xmlns:a14="http://schemas.microsoft.com/office/drawing/2010/main">
                <a:solidFill>
                  <a:srgbClr val="FFFFFF"/>
                </a:solidFill>
              </a14:hiddenFill>
            </a:ext>
          </a:extLst>
        </p:spPr>
      </p:pic>
      <p:sp>
        <p:nvSpPr>
          <p:cNvPr id="14" name="Cloud Callout 13"/>
          <p:cNvSpPr/>
          <p:nvPr/>
        </p:nvSpPr>
        <p:spPr>
          <a:xfrm>
            <a:off x="9475984" y="1195972"/>
            <a:ext cx="2336551" cy="1405720"/>
          </a:xfrm>
          <a:prstGeom prst="cloudCallou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VARIABLES FTW!!!</a:t>
            </a:r>
          </a:p>
          <a:p>
            <a:pPr algn="ctr"/>
            <a:endParaRPr lang="en-US" dirty="0"/>
          </a:p>
        </p:txBody>
      </p:sp>
    </p:spTree>
    <p:extLst>
      <p:ext uri="{BB962C8B-B14F-4D97-AF65-F5344CB8AC3E}">
        <p14:creationId xmlns:p14="http://schemas.microsoft.com/office/powerpoint/2010/main" val="863507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US" sz="6000" dirty="0">
                <a:solidFill>
                  <a:schemeClr val="bg1"/>
                </a:solidFill>
              </a:rPr>
              <a:t>SASS: </a:t>
            </a:r>
            <a:r>
              <a:rPr lang="en-US" sz="6000" dirty="0" err="1">
                <a:solidFill>
                  <a:schemeClr val="bg1"/>
                </a:solidFill>
              </a:rPr>
              <a:t>Mixins</a:t>
            </a:r>
            <a:endParaRPr lang="en-US" sz="6000" dirty="0">
              <a:solidFill>
                <a:schemeClr val="bg1"/>
              </a:solidFill>
            </a:endParaRPr>
          </a:p>
        </p:txBody>
      </p:sp>
      <p:pic>
        <p:nvPicPr>
          <p:cNvPr id="10" name="image09.png"/>
          <p:cNvPicPr/>
          <p:nvPr/>
        </p:nvPicPr>
        <p:blipFill>
          <a:blip r:embed="rId3"/>
          <a:srcRect/>
          <a:stretch>
            <a:fillRect/>
          </a:stretch>
        </p:blipFill>
        <p:spPr>
          <a:xfrm>
            <a:off x="3500094" y="2520604"/>
            <a:ext cx="5191811" cy="2823284"/>
          </a:xfrm>
          <a:prstGeom prst="rect">
            <a:avLst/>
          </a:prstGeom>
          <a:ln/>
        </p:spPr>
      </p:pic>
    </p:spTree>
    <p:extLst>
      <p:ext uri="{BB962C8B-B14F-4D97-AF65-F5344CB8AC3E}">
        <p14:creationId xmlns:p14="http://schemas.microsoft.com/office/powerpoint/2010/main" val="2665938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US" sz="6000" dirty="0">
                <a:solidFill>
                  <a:schemeClr val="bg1"/>
                </a:solidFill>
              </a:rPr>
              <a:t>SASS: Operators &amp; Import</a:t>
            </a:r>
          </a:p>
        </p:txBody>
      </p:sp>
      <p:pic>
        <p:nvPicPr>
          <p:cNvPr id="5" name="image13.png"/>
          <p:cNvPicPr/>
          <p:nvPr/>
        </p:nvPicPr>
        <p:blipFill>
          <a:blip r:embed="rId3"/>
          <a:srcRect/>
          <a:stretch>
            <a:fillRect/>
          </a:stretch>
        </p:blipFill>
        <p:spPr>
          <a:xfrm>
            <a:off x="3629391" y="1984926"/>
            <a:ext cx="4933217" cy="3707573"/>
          </a:xfrm>
          <a:prstGeom prst="rect">
            <a:avLst/>
          </a:prstGeom>
          <a:ln/>
        </p:spPr>
      </p:pic>
    </p:spTree>
    <p:extLst>
      <p:ext uri="{BB962C8B-B14F-4D97-AF65-F5344CB8AC3E}">
        <p14:creationId xmlns:p14="http://schemas.microsoft.com/office/powerpoint/2010/main" val="2386710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US" sz="6000" dirty="0">
                <a:solidFill>
                  <a:schemeClr val="bg1"/>
                </a:solidFill>
              </a:rPr>
              <a:t>Gulp: Why do extra?</a:t>
            </a:r>
          </a:p>
        </p:txBody>
      </p:sp>
      <p:pic>
        <p:nvPicPr>
          <p:cNvPr id="11" name="Picture 12" descr="https://camo.githubusercontent.com/9ad969eb58a25286867150eae012d6f2c7edf868/68747470733a2f2f6766756c746f6e2d696d616765732e73332e616d617a6f6e6177732e636f6d2f323031352f4465632f67756c705f6c6f676f2d313435303634383837393932342e6a70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5108" y="1279158"/>
            <a:ext cx="4341783" cy="24422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415654" y="3998794"/>
            <a:ext cx="7642746" cy="2492990"/>
          </a:xfrm>
          <a:prstGeom prst="rect">
            <a:avLst/>
          </a:prstGeom>
          <a:noFill/>
        </p:spPr>
        <p:txBody>
          <a:bodyPr wrap="square" rtlCol="0">
            <a:spAutoFit/>
          </a:bodyPr>
          <a:lstStyle/>
          <a:p>
            <a:pPr algn="ctr"/>
            <a:r>
              <a:rPr lang="en-US" sz="6000" b="1" dirty="0"/>
              <a:t>Setup</a:t>
            </a:r>
          </a:p>
          <a:p>
            <a:pPr algn="ctr"/>
            <a:r>
              <a:rPr lang="en-US" sz="2400" dirty="0"/>
              <a:t>Node JS (</a:t>
            </a:r>
            <a:r>
              <a:rPr lang="en-US" sz="2400" i="1" dirty="0"/>
              <a:t>from </a:t>
            </a:r>
            <a:r>
              <a:rPr lang="en-US" sz="2400" b="1" i="1" dirty="0"/>
              <a:t>nodejs.org</a:t>
            </a:r>
            <a:r>
              <a:rPr lang="en-US" sz="2400" dirty="0"/>
              <a:t>)</a:t>
            </a:r>
          </a:p>
          <a:p>
            <a:pPr algn="ctr"/>
            <a:r>
              <a:rPr lang="en-US" sz="2400" dirty="0"/>
              <a:t>Gulp JS (run command “</a:t>
            </a:r>
            <a:r>
              <a:rPr lang="en-US" sz="2400" b="1" dirty="0" err="1"/>
              <a:t>npm</a:t>
            </a:r>
            <a:r>
              <a:rPr lang="en-US" sz="2400" b="1" dirty="0"/>
              <a:t> install -g gulp</a:t>
            </a:r>
            <a:r>
              <a:rPr lang="en-US" sz="2400" dirty="0"/>
              <a:t>”)</a:t>
            </a:r>
          </a:p>
          <a:p>
            <a:pPr algn="ctr"/>
            <a:r>
              <a:rPr lang="en-US" sz="2400" dirty="0"/>
              <a:t>Create </a:t>
            </a:r>
            <a:r>
              <a:rPr lang="en-US" sz="2400" b="1" dirty="0" err="1"/>
              <a:t>package.json</a:t>
            </a:r>
            <a:r>
              <a:rPr lang="en-US" sz="2400" dirty="0"/>
              <a:t> and </a:t>
            </a:r>
            <a:r>
              <a:rPr lang="en-US" sz="2400" b="1" dirty="0"/>
              <a:t>gulp.js</a:t>
            </a:r>
            <a:r>
              <a:rPr lang="en-US" sz="2400" dirty="0"/>
              <a:t> files</a:t>
            </a:r>
          </a:p>
          <a:p>
            <a:pPr algn="ctr"/>
            <a:r>
              <a:rPr lang="en-US" sz="2400" dirty="0"/>
              <a:t>You’re ready to go</a:t>
            </a:r>
          </a:p>
        </p:txBody>
      </p:sp>
    </p:spTree>
    <p:extLst>
      <p:ext uri="{BB962C8B-B14F-4D97-AF65-F5344CB8AC3E}">
        <p14:creationId xmlns:p14="http://schemas.microsoft.com/office/powerpoint/2010/main" val="1068648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US" sz="6000" dirty="0">
                <a:solidFill>
                  <a:schemeClr val="bg1"/>
                </a:solidFill>
              </a:rPr>
              <a:t>Gulp: Demo</a:t>
            </a:r>
          </a:p>
        </p:txBody>
      </p:sp>
      <p:pic>
        <p:nvPicPr>
          <p:cNvPr id="11" name="Picture 12" descr="https://camo.githubusercontent.com/9ad969eb58a25286867150eae012d6f2c7edf868/68747470733a2f2f6766756c746f6e2d696d616765732e73332e616d617a6f6e6177732e636f6d2f323031352f4465632f67756c705f6c6f676f2d313435303634383837393932342e6a70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220" y="2302739"/>
            <a:ext cx="2971560" cy="1671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126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2729947"/>
            <a:ext cx="11873948" cy="1107996"/>
          </a:xfrm>
          <a:prstGeom prst="rect">
            <a:avLst/>
          </a:prstGeom>
          <a:noFill/>
        </p:spPr>
        <p:txBody>
          <a:bodyPr wrap="square" rtlCol="0">
            <a:spAutoFit/>
          </a:bodyPr>
          <a:lstStyle/>
          <a:p>
            <a:pPr algn="ctr"/>
            <a:r>
              <a:rPr lang="en-US" sz="6600" dirty="0">
                <a:solidFill>
                  <a:schemeClr val="bg1"/>
                </a:solidFill>
              </a:rPr>
              <a:t>Tools</a:t>
            </a:r>
          </a:p>
        </p:txBody>
      </p:sp>
    </p:spTree>
    <p:extLst>
      <p:ext uri="{BB962C8B-B14F-4D97-AF65-F5344CB8AC3E}">
        <p14:creationId xmlns:p14="http://schemas.microsoft.com/office/powerpoint/2010/main" val="4243451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US" sz="6000" dirty="0">
                <a:solidFill>
                  <a:schemeClr val="bg1"/>
                </a:solidFill>
              </a:rPr>
              <a:t>Tools</a:t>
            </a:r>
          </a:p>
        </p:txBody>
      </p:sp>
      <p:pic>
        <p:nvPicPr>
          <p:cNvPr id="6146" name="Picture 2" descr="http://whatfontapp.com/images/icon10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715" y="1642925"/>
            <a:ext cx="1696624" cy="169662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5090192" y="3315842"/>
            <a:ext cx="2011616" cy="733206"/>
          </a:xfrm>
          <a:prstGeom prst="rect">
            <a:avLst/>
          </a:prstGeom>
        </p:spPr>
      </p:pic>
      <p:pic>
        <p:nvPicPr>
          <p:cNvPr id="6148" name="Picture 4" descr="http://www.balajiandamy.com/images/logos/google_fonts.dar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9152" y="1015663"/>
            <a:ext cx="391477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s://www.ostraining.com/cdn/images/webdesign/font-awesome-h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93357" y="1232107"/>
            <a:ext cx="2239478" cy="149298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http://wwwhere.io/img/thumbs/fontello.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501" y="3533994"/>
            <a:ext cx="3024946" cy="3024946"/>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http://www.telegraphicsinc.com/wp-content/uploads/2013/07/animate-cs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3620" y="4505910"/>
            <a:ext cx="5182284" cy="1903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199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060464" y="3248562"/>
            <a:ext cx="4148919" cy="1477328"/>
          </a:xfrm>
          <a:prstGeom prst="rect">
            <a:avLst/>
          </a:prstGeom>
          <a:noFill/>
        </p:spPr>
        <p:txBody>
          <a:bodyPr wrap="square" rtlCol="0">
            <a:spAutoFit/>
          </a:bodyPr>
          <a:lstStyle/>
          <a:p>
            <a:pPr algn="ctr"/>
            <a:r>
              <a:rPr lang="en-US" sz="6600" b="1" dirty="0">
                <a:solidFill>
                  <a:schemeClr val="bg1"/>
                </a:solidFill>
              </a:rPr>
              <a:t>Thank You</a:t>
            </a:r>
          </a:p>
          <a:p>
            <a:pPr algn="ctr"/>
            <a:r>
              <a:rPr lang="en-US" sz="2400">
                <a:solidFill>
                  <a:schemeClr val="bg1"/>
                </a:solidFill>
              </a:rPr>
              <a:t>Kishan Wanigasinghe</a:t>
            </a:r>
            <a:endParaRPr lang="en-US" sz="1400" dirty="0">
              <a:solidFill>
                <a:schemeClr val="bg1"/>
              </a:solidFill>
            </a:endParaRPr>
          </a:p>
        </p:txBody>
      </p:sp>
      <p:pic>
        <p:nvPicPr>
          <p:cNvPr id="3" name="Picture 14" descr="https://lh6.googleusercontent.com/-IXUKVS4JChs/AAAAAAAAAAI/AAAAAAAAABQ/mEHdqu6kc6Y/s0-c-k-no-ns/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786" y="1844662"/>
            <a:ext cx="1403899" cy="1403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6" descr="http://www.m3conf.com/assets/images/logo-al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9195" y="1844662"/>
            <a:ext cx="1222322" cy="140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2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2729947"/>
            <a:ext cx="11873948" cy="1107996"/>
          </a:xfrm>
          <a:prstGeom prst="rect">
            <a:avLst/>
          </a:prstGeom>
          <a:noFill/>
        </p:spPr>
        <p:txBody>
          <a:bodyPr wrap="square" rtlCol="0">
            <a:spAutoFit/>
          </a:bodyPr>
          <a:lstStyle/>
          <a:p>
            <a:pPr algn="ctr"/>
            <a:r>
              <a:rPr lang="en-US" sz="6600" dirty="0">
                <a:solidFill>
                  <a:schemeClr val="bg1"/>
                </a:solidFill>
              </a:rPr>
              <a:t>Intro</a:t>
            </a:r>
          </a:p>
        </p:txBody>
      </p:sp>
    </p:spTree>
    <p:extLst>
      <p:ext uri="{BB962C8B-B14F-4D97-AF65-F5344CB8AC3E}">
        <p14:creationId xmlns:p14="http://schemas.microsoft.com/office/powerpoint/2010/main" val="2536517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US" sz="6000" dirty="0">
                <a:solidFill>
                  <a:schemeClr val="bg1"/>
                </a:solidFill>
              </a:rPr>
              <a:t>Me, </a:t>
            </a:r>
            <a:r>
              <a:rPr lang="en-US" sz="6000" dirty="0" err="1">
                <a:solidFill>
                  <a:schemeClr val="bg1"/>
                </a:solidFill>
              </a:rPr>
              <a:t>yayy</a:t>
            </a:r>
            <a:r>
              <a:rPr lang="en-US" sz="6000" dirty="0">
                <a:solidFill>
                  <a:schemeClr val="bg1"/>
                </a:solidFill>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12" y="1509933"/>
            <a:ext cx="3138471" cy="3138471"/>
          </a:xfrm>
          <a:prstGeom prst="rect">
            <a:avLst/>
          </a:prstGeom>
        </p:spPr>
      </p:pic>
      <p:sp>
        <p:nvSpPr>
          <p:cNvPr id="6" name="TextBox 5"/>
          <p:cNvSpPr txBox="1"/>
          <p:nvPr/>
        </p:nvSpPr>
        <p:spPr>
          <a:xfrm>
            <a:off x="4132384" y="1509933"/>
            <a:ext cx="7542781" cy="3139321"/>
          </a:xfrm>
          <a:prstGeom prst="rect">
            <a:avLst/>
          </a:prstGeom>
          <a:solidFill>
            <a:schemeClr val="bg2"/>
          </a:solidFill>
        </p:spPr>
        <p:txBody>
          <a:bodyPr wrap="square" rtlCol="0">
            <a:spAutoFit/>
          </a:bodyPr>
          <a:lstStyle/>
          <a:p>
            <a:r>
              <a:rPr lang="en-US" b="1" dirty="0"/>
              <a:t>Kishan Wanigasinghe</a:t>
            </a:r>
          </a:p>
          <a:p>
            <a:r>
              <a:rPr lang="en-US" dirty="0"/>
              <a:t>Franklin University Graduate</a:t>
            </a:r>
          </a:p>
          <a:p>
            <a:r>
              <a:rPr lang="en-US" dirty="0"/>
              <a:t>Works for Fusion Alliance</a:t>
            </a:r>
          </a:p>
          <a:p>
            <a:endParaRPr lang="en-US" dirty="0"/>
          </a:p>
          <a:p>
            <a:r>
              <a:rPr lang="en-US" b="1" dirty="0"/>
              <a:t>Website</a:t>
            </a:r>
          </a:p>
          <a:p>
            <a:r>
              <a:rPr lang="en-US" dirty="0">
                <a:hlinkClick r:id="rId4"/>
              </a:rPr>
              <a:t>www.atox-d.com</a:t>
            </a:r>
            <a:endParaRPr lang="en-US" dirty="0"/>
          </a:p>
          <a:p>
            <a:endParaRPr lang="en-US" dirty="0"/>
          </a:p>
          <a:p>
            <a:r>
              <a:rPr lang="en-US" b="1" dirty="0"/>
              <a:t>LinkedIn</a:t>
            </a:r>
          </a:p>
          <a:p>
            <a:r>
              <a:rPr lang="en-US" dirty="0">
                <a:hlinkClick r:id="rId5"/>
              </a:rPr>
              <a:t>https://www.linkedin.com/in/kishanwanigasinghe</a:t>
            </a:r>
            <a:endParaRPr lang="en-US" dirty="0"/>
          </a:p>
          <a:p>
            <a:endParaRPr lang="en-US" dirty="0"/>
          </a:p>
          <a:p>
            <a:endParaRPr lang="en-US" dirty="0"/>
          </a:p>
        </p:txBody>
      </p:sp>
      <p:pic>
        <p:nvPicPr>
          <p:cNvPr id="5134" name="Picture 14" descr="https://lh6.googleusercontent.com/-IXUKVS4JChs/AAAAAAAAAAI/AAAAAAAAABQ/mEHdqu6kc6Y/s0-c-k-no-ns/phot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1025" y="5143524"/>
            <a:ext cx="1403899" cy="1403900"/>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http://www.m3conf.com/assets/images/logo-al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7434" y="5143524"/>
            <a:ext cx="1222322" cy="140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37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US" sz="6000" dirty="0">
                <a:solidFill>
                  <a:schemeClr val="bg1"/>
                </a:solidFill>
              </a:rPr>
              <a:t>Where to start</a:t>
            </a:r>
          </a:p>
        </p:txBody>
      </p:sp>
    </p:spTree>
    <p:extLst>
      <p:ext uri="{BB962C8B-B14F-4D97-AF65-F5344CB8AC3E}">
        <p14:creationId xmlns:p14="http://schemas.microsoft.com/office/powerpoint/2010/main" val="194875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US" sz="6000" dirty="0">
                <a:solidFill>
                  <a:schemeClr val="bg1"/>
                </a:solidFill>
              </a:rPr>
              <a:t>Best design ever!</a:t>
            </a:r>
          </a:p>
        </p:txBody>
      </p:sp>
      <p:graphicFrame>
        <p:nvGraphicFramePr>
          <p:cNvPr id="3" name="Object 2"/>
          <p:cNvGraphicFramePr>
            <a:graphicFrameLocks noChangeAspect="1"/>
          </p:cNvGraphicFramePr>
          <p:nvPr/>
        </p:nvGraphicFramePr>
        <p:xfrm>
          <a:off x="2729948" y="1146990"/>
          <a:ext cx="8009490" cy="5430023"/>
        </p:xfrm>
        <a:graphic>
          <a:graphicData uri="http://schemas.openxmlformats.org/presentationml/2006/ole">
            <mc:AlternateContent xmlns:mc="http://schemas.openxmlformats.org/markup-compatibility/2006">
              <mc:Choice xmlns:v="urn:schemas-microsoft-com:vml" Requires="v">
                <p:oleObj spid="_x0000_s6338" name="Image" r:id="rId3" imgW="12279240" imgH="8342640" progId="Photoshop.Image.16">
                  <p:embed/>
                </p:oleObj>
              </mc:Choice>
              <mc:Fallback>
                <p:oleObj name="Image" r:id="rId3" imgW="12279240" imgH="8342640" progId="Photoshop.Image.16">
                  <p:embed/>
                  <p:pic>
                    <p:nvPicPr>
                      <p:cNvPr id="3" name="Object 2"/>
                      <p:cNvPicPr/>
                      <p:nvPr/>
                    </p:nvPicPr>
                    <p:blipFill>
                      <a:blip r:embed="rId4"/>
                      <a:stretch>
                        <a:fillRect/>
                      </a:stretch>
                    </p:blipFill>
                    <p:spPr>
                      <a:xfrm>
                        <a:off x="2729948" y="1146990"/>
                        <a:ext cx="8009490" cy="5430023"/>
                      </a:xfrm>
                      <a:prstGeom prst="rect">
                        <a:avLst/>
                      </a:prstGeom>
                    </p:spPr>
                  </p:pic>
                </p:oleObj>
              </mc:Fallback>
            </mc:AlternateContent>
          </a:graphicData>
        </a:graphic>
      </p:graphicFrame>
    </p:spTree>
    <p:extLst>
      <p:ext uri="{BB962C8B-B14F-4D97-AF65-F5344CB8AC3E}">
        <p14:creationId xmlns:p14="http://schemas.microsoft.com/office/powerpoint/2010/main" val="3900324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US" sz="6000" dirty="0">
                <a:solidFill>
                  <a:schemeClr val="bg1"/>
                </a:solidFill>
              </a:rPr>
              <a:t>Started from the bottom now we here</a:t>
            </a:r>
          </a:p>
        </p:txBody>
      </p:sp>
      <p:graphicFrame>
        <p:nvGraphicFramePr>
          <p:cNvPr id="2" name="Object 1"/>
          <p:cNvGraphicFramePr>
            <a:graphicFrameLocks noChangeAspect="1"/>
          </p:cNvGraphicFramePr>
          <p:nvPr>
            <p:extLst>
              <p:ext uri="{D42A27DB-BD31-4B8C-83A1-F6EECF244321}">
                <p14:modId xmlns:p14="http://schemas.microsoft.com/office/powerpoint/2010/main" val="3560306703"/>
              </p:ext>
            </p:extLst>
          </p:nvPr>
        </p:nvGraphicFramePr>
        <p:xfrm>
          <a:off x="932622" y="1822244"/>
          <a:ext cx="10591800" cy="4191000"/>
        </p:xfrm>
        <a:graphic>
          <a:graphicData uri="http://schemas.openxmlformats.org/presentationml/2006/ole">
            <mc:AlternateContent xmlns:mc="http://schemas.openxmlformats.org/markup-compatibility/2006">
              <mc:Choice xmlns:v="urn:schemas-microsoft-com:vml" Requires="v">
                <p:oleObj spid="_x0000_s4301" name="Image" r:id="rId4" imgW="13993560" imgH="5561640" progId="Photoshop.Image.16">
                  <p:embed/>
                </p:oleObj>
              </mc:Choice>
              <mc:Fallback>
                <p:oleObj name="Image" r:id="rId4" imgW="13993560" imgH="5561640" progId="Photoshop.Image.16">
                  <p:embed/>
                  <p:pic>
                    <p:nvPicPr>
                      <p:cNvPr id="0" name=""/>
                      <p:cNvPicPr/>
                      <p:nvPr/>
                    </p:nvPicPr>
                    <p:blipFill>
                      <a:blip r:embed="rId5"/>
                      <a:stretch>
                        <a:fillRect/>
                      </a:stretch>
                    </p:blipFill>
                    <p:spPr>
                      <a:xfrm>
                        <a:off x="932622" y="1822244"/>
                        <a:ext cx="10591800" cy="4191000"/>
                      </a:xfrm>
                      <a:prstGeom prst="rect">
                        <a:avLst/>
                      </a:prstGeom>
                    </p:spPr>
                  </p:pic>
                </p:oleObj>
              </mc:Fallback>
            </mc:AlternateContent>
          </a:graphicData>
        </a:graphic>
      </p:graphicFrame>
    </p:spTree>
    <p:extLst>
      <p:ext uri="{BB962C8B-B14F-4D97-AF65-F5344CB8AC3E}">
        <p14:creationId xmlns:p14="http://schemas.microsoft.com/office/powerpoint/2010/main" val="473916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531420" y="1423690"/>
            <a:ext cx="1695450" cy="1619250"/>
          </a:xfrm>
          <a:prstGeom prst="rect">
            <a:avLst/>
          </a:prstGeom>
        </p:spPr>
      </p:pic>
      <p:pic>
        <p:nvPicPr>
          <p:cNvPr id="1026" name="Picture 2" descr="https://d21buns5ku92am.cloudfront.net/44978/images/153438-awwwards_logo-3bfc0d-medium-142117783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420524"/>
            <a:ext cx="3810000" cy="9906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3937906" y="4950589"/>
            <a:ext cx="4316188" cy="961220"/>
          </a:xfrm>
          <a:prstGeom prst="rect">
            <a:avLst/>
          </a:prstGeom>
        </p:spPr>
      </p:pic>
      <p:sp>
        <p:nvSpPr>
          <p:cNvPr id="7" name="TextBox 6"/>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US" sz="6000" dirty="0">
                <a:solidFill>
                  <a:schemeClr val="bg1"/>
                </a:solidFill>
              </a:rPr>
              <a:t>Design inspiration websites</a:t>
            </a:r>
          </a:p>
        </p:txBody>
      </p:sp>
      <p:pic>
        <p:nvPicPr>
          <p:cNvPr id="8" name="Picture 49" descr="http://www.viewlike.us/wp-content/uploads/2013/04/dribbble-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6870" y="1585571"/>
            <a:ext cx="3380321" cy="1295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471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US" sz="6000" dirty="0">
                <a:solidFill>
                  <a:schemeClr val="bg1"/>
                </a:solidFill>
              </a:rPr>
              <a:t>Design inspiration websites</a:t>
            </a:r>
          </a:p>
        </p:txBody>
      </p:sp>
      <p:sp>
        <p:nvSpPr>
          <p:cNvPr id="2" name="TextBox 1"/>
          <p:cNvSpPr txBox="1"/>
          <p:nvPr/>
        </p:nvSpPr>
        <p:spPr>
          <a:xfrm>
            <a:off x="1121391" y="3081635"/>
            <a:ext cx="2551909" cy="369332"/>
          </a:xfrm>
          <a:prstGeom prst="rect">
            <a:avLst/>
          </a:prstGeom>
          <a:noFill/>
        </p:spPr>
        <p:txBody>
          <a:bodyPr wrap="square" rtlCol="0">
            <a:spAutoFit/>
          </a:bodyPr>
          <a:lstStyle/>
          <a:p>
            <a:pPr algn="ctr"/>
            <a:r>
              <a:rPr lang="en-US" b="1" dirty="0"/>
              <a:t>uiparade.com</a:t>
            </a:r>
          </a:p>
        </p:txBody>
      </p:sp>
      <p:sp>
        <p:nvSpPr>
          <p:cNvPr id="5" name="TextBox 4"/>
          <p:cNvSpPr txBox="1"/>
          <p:nvPr/>
        </p:nvSpPr>
        <p:spPr>
          <a:xfrm>
            <a:off x="1121391" y="4677042"/>
            <a:ext cx="9949218" cy="1200329"/>
          </a:xfrm>
          <a:prstGeom prst="rect">
            <a:avLst/>
          </a:prstGeom>
          <a:noFill/>
        </p:spPr>
        <p:txBody>
          <a:bodyPr wrap="square" rtlCol="0">
            <a:spAutoFit/>
          </a:bodyPr>
          <a:lstStyle/>
          <a:p>
            <a:pPr algn="ctr"/>
            <a:r>
              <a:rPr lang="en-US" dirty="0"/>
              <a:t>Example designs</a:t>
            </a:r>
          </a:p>
          <a:p>
            <a:pPr algn="ctr"/>
            <a:r>
              <a:rPr lang="en-US" dirty="0"/>
              <a:t>Individual Component Designs</a:t>
            </a:r>
            <a:br>
              <a:rPr lang="en-US" dirty="0"/>
            </a:br>
            <a:r>
              <a:rPr lang="en-US" dirty="0"/>
              <a:t>Color palettes </a:t>
            </a:r>
          </a:p>
          <a:p>
            <a:pPr algn="ctr"/>
            <a:r>
              <a:rPr lang="en-US" dirty="0"/>
              <a:t>Constant updates</a:t>
            </a:r>
          </a:p>
        </p:txBody>
      </p:sp>
      <p:pic>
        <p:nvPicPr>
          <p:cNvPr id="9" name="Picture 8"/>
          <p:cNvPicPr>
            <a:picLocks noChangeAspect="1"/>
          </p:cNvPicPr>
          <p:nvPr/>
        </p:nvPicPr>
        <p:blipFill>
          <a:blip r:embed="rId3"/>
          <a:stretch>
            <a:fillRect/>
          </a:stretch>
        </p:blipFill>
        <p:spPr>
          <a:xfrm>
            <a:off x="1549621" y="1423690"/>
            <a:ext cx="1695450" cy="1619250"/>
          </a:xfrm>
          <a:prstGeom prst="rect">
            <a:avLst/>
          </a:prstGeom>
        </p:spPr>
      </p:pic>
      <p:pic>
        <p:nvPicPr>
          <p:cNvPr id="10" name="Picture 49" descr="http://www.viewlike.us/wp-content/uploads/2013/04/dribbble-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0288" y="1585571"/>
            <a:ext cx="3380321" cy="129548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8518700" y="3081635"/>
            <a:ext cx="2551909" cy="369332"/>
          </a:xfrm>
          <a:prstGeom prst="rect">
            <a:avLst/>
          </a:prstGeom>
          <a:noFill/>
        </p:spPr>
        <p:txBody>
          <a:bodyPr wrap="square" rtlCol="0">
            <a:spAutoFit/>
          </a:bodyPr>
          <a:lstStyle/>
          <a:p>
            <a:pPr algn="ctr"/>
            <a:r>
              <a:rPr lang="en-US" b="1" dirty="0"/>
              <a:t>dribbble.com</a:t>
            </a:r>
          </a:p>
        </p:txBody>
      </p:sp>
    </p:spTree>
    <p:extLst>
      <p:ext uri="{BB962C8B-B14F-4D97-AF65-F5344CB8AC3E}">
        <p14:creationId xmlns:p14="http://schemas.microsoft.com/office/powerpoint/2010/main" val="1675754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1790</Words>
  <Application>Microsoft Office PowerPoint</Application>
  <PresentationFormat>Widescreen</PresentationFormat>
  <Paragraphs>264</Paragraphs>
  <Slides>27</Slides>
  <Notes>19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2" baseType="lpstr">
      <vt:lpstr>Arial</vt:lpstr>
      <vt:lpstr>Calibri</vt:lpstr>
      <vt:lpstr>Calibri Light</vt:lpstr>
      <vt:lpstr>Office Theme</vt:lpstr>
      <vt:lpstr>Image</vt:lpstr>
      <vt:lpstr>Where to start with web UI Inspiration, what to look out for and tools</vt:lpstr>
      <vt:lpstr>Content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TO START WITH WEB UI - TOOLS, TECHNIQUES, CSS FLEXBOX AND GULP</dc:title>
  <dc:creator>Kishan Wanigasinghe</dc:creator>
  <cp:lastModifiedBy>Kishan Wanigasinghe</cp:lastModifiedBy>
  <cp:revision>216</cp:revision>
  <dcterms:created xsi:type="dcterms:W3CDTF">2016-08-02T20:39:57Z</dcterms:created>
  <dcterms:modified xsi:type="dcterms:W3CDTF">2016-08-05T14:00:59Z</dcterms:modified>
</cp:coreProperties>
</file>