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722" r:id="rId4"/>
  </p:sldMasterIdLst>
  <p:notesMasterIdLst>
    <p:notesMasterId r:id="rId26"/>
  </p:notesMasterIdLst>
  <p:sldIdLst>
    <p:sldId id="256" r:id="rId5"/>
    <p:sldId id="257" r:id="rId6"/>
    <p:sldId id="261" r:id="rId7"/>
    <p:sldId id="265" r:id="rId8"/>
    <p:sldId id="260" r:id="rId9"/>
    <p:sldId id="262" r:id="rId10"/>
    <p:sldId id="264" r:id="rId11"/>
    <p:sldId id="263" r:id="rId12"/>
    <p:sldId id="266" r:id="rId13"/>
    <p:sldId id="269" r:id="rId14"/>
    <p:sldId id="270" r:id="rId15"/>
    <p:sldId id="272" r:id="rId16"/>
    <p:sldId id="271" r:id="rId17"/>
    <p:sldId id="268" r:id="rId18"/>
    <p:sldId id="267" r:id="rId19"/>
    <p:sldId id="273" r:id="rId20"/>
    <p:sldId id="274" r:id="rId21"/>
    <p:sldId id="275" r:id="rId22"/>
    <p:sldId id="276" r:id="rId23"/>
    <p:sldId id="277" r:id="rId24"/>
    <p:sldId id="278"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62" autoAdjust="0"/>
    <p:restoredTop sz="94660"/>
  </p:normalViewPr>
  <p:slideViewPr>
    <p:cSldViewPr snapToGrid="0">
      <p:cViewPr varScale="1">
        <p:scale>
          <a:sx n="78" d="100"/>
          <a:sy n="78" d="100"/>
        </p:scale>
        <p:origin x="20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66E302-901B-4EC5-8063-F4475DEAA8C8}" type="datetimeFigureOut">
              <a:rPr lang="en-US" smtClean="0"/>
              <a:t>09-Apr-22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6B3765-1535-41FB-A927-AAD2D1E85382}" type="slidenum">
              <a:rPr lang="en-US" smtClean="0"/>
              <a:t>‹#›</a:t>
            </a:fld>
            <a:endParaRPr lang="en-US" dirty="0"/>
          </a:p>
        </p:txBody>
      </p:sp>
    </p:spTree>
    <p:extLst>
      <p:ext uri="{BB962C8B-B14F-4D97-AF65-F5344CB8AC3E}">
        <p14:creationId xmlns:p14="http://schemas.microsoft.com/office/powerpoint/2010/main" val="31701522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1CAFE9EF-BFD3-43EA-A868-783EE64D3026}" type="datetime1">
              <a:rPr lang="en-US" smtClean="0"/>
              <a:t>09-Apr-22</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2226585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096B060-2D6F-430E-A017-FCCC5AF2AC19}" type="datetime1">
              <a:rPr lang="en-US" smtClean="0"/>
              <a:t>09-Apr-22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06860452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096B060-2D6F-430E-A017-FCCC5AF2AC19}" type="datetime1">
              <a:rPr lang="en-US" smtClean="0"/>
              <a:t>09-Apr-22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13313635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096B060-2D6F-430E-A017-FCCC5AF2AC19}" type="datetime1">
              <a:rPr lang="en-US" smtClean="0"/>
              <a:t>09-Apr-22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714256865"/>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096B060-2D6F-430E-A017-FCCC5AF2AC19}" type="datetime1">
              <a:rPr lang="en-US" smtClean="0"/>
              <a:t>09-Apr-22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327964654"/>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F096B060-2D6F-430E-A017-FCCC5AF2AC19}" type="datetime1">
              <a:rPr lang="en-US" smtClean="0"/>
              <a:t>09-Apr-22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541450699"/>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F096B060-2D6F-430E-A017-FCCC5AF2AC19}" type="datetime1">
              <a:rPr lang="en-US" smtClean="0"/>
              <a:t>09-Apr-22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131467758"/>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5A7E8C0-DCD6-4618-824E-E5B47E37F774}" type="datetime1">
              <a:rPr lang="en-US" smtClean="0"/>
              <a:t>09-Apr-22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6968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2C6133B-A04A-40C7-999B-6B964B69F57E}" type="datetime1">
              <a:rPr lang="en-US" smtClean="0"/>
              <a:t>09-Apr-22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233553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D466FB9-D28B-49B1-96AA-2DC4A0B82672}" type="datetime1">
              <a:rPr lang="en-US" smtClean="0"/>
              <a:t>09-Apr-22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761620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6763742-95DB-4727-9E2D-E67133874C57}" type="datetime1">
              <a:rPr lang="en-US" smtClean="0"/>
              <a:t>09-Apr-22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914875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8F4C757-AC18-4BD4-B58D-C09C7F56266E}" type="datetime1">
              <a:rPr lang="en-US" smtClean="0"/>
              <a:t>09-Apr-22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012290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5A06CBA-D419-41FA-8B3E-D17E24A5F335}" type="datetime1">
              <a:rPr lang="en-US" smtClean="0"/>
              <a:t>09-Apr-22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206659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624B8EF-695A-4D91-86E6-BD3ABF986DC6}" type="datetime1">
              <a:rPr lang="en-US" smtClean="0"/>
              <a:t>09-Apr-22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310716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49A1DA-1075-4AB6-9AFC-9045E23C9F15}" type="datetime1">
              <a:rPr lang="en-US" smtClean="0"/>
              <a:t>09-Apr-22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942452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0423360-0F07-4AD4-AAF8-61579BDE5A02}" type="datetime1">
              <a:rPr lang="en-US" smtClean="0"/>
              <a:t>09-Apr-22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613446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135D3E4-AEF6-4C0D-955F-4975ADE12833}" type="datetime1">
              <a:rPr lang="en-US" smtClean="0"/>
              <a:t>09-Apr-22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49992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096B060-2D6F-430E-A017-FCCC5AF2AC19}" type="datetime1">
              <a:rPr lang="en-US" smtClean="0"/>
              <a:t>09-Apr-22</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622253131"/>
      </p:ext>
    </p:extLst>
  </p:cSld>
  <p:clrMap bg1="dk1" tx1="lt1" bg2="dk2" tx2="lt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 id="2147483734" r:id="rId12"/>
    <p:sldLayoutId id="2147483735" r:id="rId13"/>
    <p:sldLayoutId id="2147483736" r:id="rId14"/>
    <p:sldLayoutId id="2147483737" r:id="rId15"/>
    <p:sldLayoutId id="2147483738" r:id="rId16"/>
    <p:sldLayoutId id="2147483739" r:id="rId17"/>
  </p:sldLayoutIdLst>
  <p:hf sldNum="0" hdr="0" ft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4000"/>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636B6-A233-459A-95E5-DFBD46F360BC}"/>
              </a:ext>
            </a:extLst>
          </p:cNvPr>
          <p:cNvSpPr>
            <a:spLocks noGrp="1"/>
          </p:cNvSpPr>
          <p:nvPr>
            <p:ph type="ctrTitle"/>
          </p:nvPr>
        </p:nvSpPr>
        <p:spPr>
          <a:xfrm>
            <a:off x="4915575" y="5565569"/>
            <a:ext cx="9144000" cy="1641490"/>
          </a:xfrm>
        </p:spPr>
        <p:txBody>
          <a:bodyPr>
            <a:normAutofit/>
          </a:bodyPr>
          <a:lstStyle/>
          <a:p>
            <a:r>
              <a:rPr lang="en-US" sz="3600" dirty="0" smtClean="0">
                <a:solidFill>
                  <a:schemeClr val="bg1"/>
                </a:solidFill>
              </a:rPr>
              <a:t>Presented by : </a:t>
            </a:r>
            <a:r>
              <a:rPr lang="en-US" sz="3600" dirty="0" err="1" smtClean="0">
                <a:solidFill>
                  <a:schemeClr val="bg1"/>
                </a:solidFill>
              </a:rPr>
              <a:t>Kishan</a:t>
            </a:r>
            <a:r>
              <a:rPr lang="en-US" sz="3600" dirty="0" smtClean="0">
                <a:solidFill>
                  <a:schemeClr val="bg1"/>
                </a:solidFill>
              </a:rPr>
              <a:t> </a:t>
            </a:r>
            <a:r>
              <a:rPr lang="en-US" sz="3600" dirty="0" err="1" smtClean="0">
                <a:solidFill>
                  <a:schemeClr val="bg1"/>
                </a:solidFill>
              </a:rPr>
              <a:t>Barochiya</a:t>
            </a:r>
            <a:r>
              <a:rPr lang="en-US" sz="3600" dirty="0" smtClean="0">
                <a:solidFill>
                  <a:schemeClr val="bg1"/>
                </a:solidFill>
              </a:rPr>
              <a:t/>
            </a:r>
            <a:br>
              <a:rPr lang="en-US" sz="3600" dirty="0" smtClean="0">
                <a:solidFill>
                  <a:schemeClr val="bg1"/>
                </a:solidFill>
              </a:rPr>
            </a:br>
            <a:r>
              <a:rPr lang="en-US" sz="3600" dirty="0" smtClean="0">
                <a:solidFill>
                  <a:schemeClr val="bg1"/>
                </a:solidFill>
              </a:rPr>
              <a:t>Batch no </a:t>
            </a:r>
            <a:r>
              <a:rPr lang="en-US" sz="3600" dirty="0">
                <a:solidFill>
                  <a:schemeClr val="bg1"/>
                </a:solidFill>
              </a:rPr>
              <a:t>: </a:t>
            </a:r>
            <a:r>
              <a:rPr lang="en-US" sz="3600" dirty="0" smtClean="0">
                <a:solidFill>
                  <a:schemeClr val="bg1"/>
                </a:solidFill>
              </a:rPr>
              <a:t>Internship </a:t>
            </a:r>
            <a:r>
              <a:rPr lang="en-US" sz="3600" dirty="0">
                <a:solidFill>
                  <a:schemeClr val="bg1"/>
                </a:solidFill>
              </a:rPr>
              <a:t>22</a:t>
            </a:r>
            <a:br>
              <a:rPr lang="en-US" sz="3600" dirty="0">
                <a:solidFill>
                  <a:schemeClr val="bg1"/>
                </a:solidFill>
              </a:rPr>
            </a:br>
            <a:endParaRPr lang="en-US" sz="3600" dirty="0">
              <a:solidFill>
                <a:schemeClr val="bg1"/>
              </a:solidFill>
            </a:endParaRPr>
          </a:p>
        </p:txBody>
      </p:sp>
      <p:sp>
        <p:nvSpPr>
          <p:cNvPr id="3" name="Subtitle 2">
            <a:extLst>
              <a:ext uri="{FF2B5EF4-FFF2-40B4-BE49-F238E27FC236}">
                <a16:creationId xmlns:a16="http://schemas.microsoft.com/office/drawing/2014/main" id="{516A0C15-5BB2-41A2-BD46-E18F635D59B0}"/>
              </a:ext>
            </a:extLst>
          </p:cNvPr>
          <p:cNvSpPr>
            <a:spLocks noGrp="1"/>
          </p:cNvSpPr>
          <p:nvPr>
            <p:ph type="subTitle" idx="1"/>
          </p:nvPr>
        </p:nvSpPr>
        <p:spPr>
          <a:xfrm>
            <a:off x="1383957" y="1737746"/>
            <a:ext cx="10055774" cy="754025"/>
          </a:xfrm>
        </p:spPr>
        <p:txBody>
          <a:bodyPr>
            <a:normAutofit fontScale="92500" lnSpcReduction="10000"/>
          </a:bodyPr>
          <a:lstStyle/>
          <a:p>
            <a:r>
              <a:rPr lang="en-US" sz="4000" b="1" dirty="0" smtClean="0">
                <a:solidFill>
                  <a:schemeClr val="bg1"/>
                </a:solidFill>
                <a:latin typeface="Bodoni MT" panose="02070603080606020203" pitchFamily="18" charset="0"/>
              </a:rPr>
              <a:t>MALIGNANT COMMENT CLASSIFIER</a:t>
            </a:r>
            <a:endParaRPr lang="en-US" sz="4000" b="1" dirty="0">
              <a:solidFill>
                <a:schemeClr val="bg1"/>
              </a:solidFill>
              <a:latin typeface="Bodoni MT" panose="02070603080606020203" pitchFamily="18" charset="0"/>
            </a:endParaRPr>
          </a:p>
        </p:txBody>
      </p:sp>
    </p:spTree>
    <p:extLst>
      <p:ext uri="{BB962C8B-B14F-4D97-AF65-F5344CB8AC3E}">
        <p14:creationId xmlns:p14="http://schemas.microsoft.com/office/powerpoint/2010/main" val="35497506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EDA conclusion	</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144277 </a:t>
            </a:r>
            <a:r>
              <a:rPr lang="en-US" dirty="0"/>
              <a:t>comments are normal while 15294 are malignant.</a:t>
            </a:r>
          </a:p>
          <a:p>
            <a:r>
              <a:rPr lang="en-US" dirty="0" smtClean="0"/>
              <a:t>157976 </a:t>
            </a:r>
            <a:r>
              <a:rPr lang="en-US" dirty="0"/>
              <a:t>comments are normal while 1595 comments are highly malignant. it means from 15294 </a:t>
            </a:r>
            <a:r>
              <a:rPr lang="en-US" dirty="0" smtClean="0"/>
              <a:t>     malignant </a:t>
            </a:r>
            <a:r>
              <a:rPr lang="en-US" dirty="0"/>
              <a:t>comments 1595 are highly malignant</a:t>
            </a:r>
            <a:r>
              <a:rPr lang="en-US" dirty="0" smtClean="0"/>
              <a:t>.</a:t>
            </a:r>
            <a:endParaRPr lang="en-US" dirty="0"/>
          </a:p>
          <a:p>
            <a:r>
              <a:rPr lang="en-US" dirty="0" smtClean="0"/>
              <a:t>158166 </a:t>
            </a:r>
            <a:r>
              <a:rPr lang="en-US" dirty="0"/>
              <a:t>comments are not loathe and 1405 </a:t>
            </a:r>
            <a:r>
              <a:rPr lang="en-US" dirty="0" smtClean="0"/>
              <a:t>comments </a:t>
            </a:r>
            <a:r>
              <a:rPr lang="en-US" dirty="0"/>
              <a:t>are loathe</a:t>
            </a:r>
            <a:r>
              <a:rPr lang="en-US" dirty="0" smtClean="0"/>
              <a:t>.</a:t>
            </a:r>
            <a:endParaRPr lang="en-US" dirty="0"/>
          </a:p>
          <a:p>
            <a:r>
              <a:rPr lang="en-US" dirty="0" smtClean="0"/>
              <a:t>8449 </a:t>
            </a:r>
            <a:r>
              <a:rPr lang="en-US" dirty="0"/>
              <a:t>comments have rude words which leads to malignant chances higher</a:t>
            </a:r>
            <a:r>
              <a:rPr lang="en-US" dirty="0" smtClean="0"/>
              <a:t>.</a:t>
            </a:r>
            <a:endParaRPr lang="en-US" dirty="0"/>
          </a:p>
          <a:p>
            <a:r>
              <a:rPr lang="en-US" dirty="0" smtClean="0"/>
              <a:t>7877 </a:t>
            </a:r>
            <a:r>
              <a:rPr lang="en-US" dirty="0"/>
              <a:t>comments have 7877 abuse words and this have highest chances of malignant </a:t>
            </a:r>
            <a:r>
              <a:rPr lang="en-US" dirty="0" err="1"/>
              <a:t>catagory</a:t>
            </a:r>
            <a:r>
              <a:rPr lang="en-US" dirty="0" smtClean="0"/>
              <a:t>.</a:t>
            </a:r>
            <a:endParaRPr lang="en-US" dirty="0"/>
          </a:p>
          <a:p>
            <a:r>
              <a:rPr lang="en-US" dirty="0" smtClean="0"/>
              <a:t>478 </a:t>
            </a:r>
            <a:r>
              <a:rPr lang="en-US" dirty="0"/>
              <a:t>comments have threated</a:t>
            </a:r>
            <a:r>
              <a:rPr lang="en-US" dirty="0" smtClean="0"/>
              <a:t>.</a:t>
            </a:r>
            <a:endParaRPr lang="en-US" dirty="0"/>
          </a:p>
          <a:p>
            <a:r>
              <a:rPr lang="en-US" dirty="0" smtClean="0"/>
              <a:t>rude </a:t>
            </a:r>
            <a:r>
              <a:rPr lang="en-US" dirty="0"/>
              <a:t>and abuse have higher chances of malignant.</a:t>
            </a:r>
          </a:p>
        </p:txBody>
      </p:sp>
    </p:spTree>
    <p:extLst>
      <p:ext uri="{BB962C8B-B14F-4D97-AF65-F5344CB8AC3E}">
        <p14:creationId xmlns:p14="http://schemas.microsoft.com/office/powerpoint/2010/main" val="32209553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cleaning	</a:t>
            </a:r>
            <a:endParaRPr lang="en-US" dirty="0"/>
          </a:p>
        </p:txBody>
      </p:sp>
      <p:sp>
        <p:nvSpPr>
          <p:cNvPr id="5" name="Content Placeholder 4"/>
          <p:cNvSpPr>
            <a:spLocks noGrp="1"/>
          </p:cNvSpPr>
          <p:nvPr>
            <p:ph idx="1"/>
          </p:nvPr>
        </p:nvSpPr>
        <p:spPr/>
        <p:txBody>
          <a:bodyPr/>
          <a:lstStyle/>
          <a:p>
            <a:r>
              <a:rPr lang="en-US" dirty="0" smtClean="0"/>
              <a:t>First we added length column where we count the length of comment and then clear it with replace function then add </a:t>
            </a:r>
            <a:r>
              <a:rPr lang="en-US" dirty="0" err="1" smtClean="0"/>
              <a:t>clean_length</a:t>
            </a:r>
            <a:r>
              <a:rPr lang="en-US" dirty="0" smtClean="0"/>
              <a:t>.</a:t>
            </a:r>
          </a:p>
          <a:p>
            <a:r>
              <a:rPr lang="en-US" dirty="0" smtClean="0"/>
              <a:t>We can clearly see difference between clean and normal length. </a:t>
            </a:r>
          </a:p>
          <a:p>
            <a:r>
              <a:rPr lang="en-US" dirty="0" smtClean="0"/>
              <a:t>Now our comment is ready for analysis.</a:t>
            </a:r>
            <a:endParaRPr lang="en-US" dirty="0"/>
          </a:p>
        </p:txBody>
      </p:sp>
      <p:pic>
        <p:nvPicPr>
          <p:cNvPr id="6" name="Content Placeholder 3"/>
          <p:cNvPicPr>
            <a:picLocks noChangeAspect="1"/>
          </p:cNvPicPr>
          <p:nvPr/>
        </p:nvPicPr>
        <p:blipFill>
          <a:blip r:embed="rId2"/>
          <a:stretch>
            <a:fillRect/>
          </a:stretch>
        </p:blipFill>
        <p:spPr>
          <a:xfrm>
            <a:off x="1354437" y="4391025"/>
            <a:ext cx="8886825" cy="1552575"/>
          </a:xfrm>
          <a:prstGeom prst="rect">
            <a:avLst/>
          </a:prstGeom>
        </p:spPr>
      </p:pic>
    </p:spTree>
    <p:extLst>
      <p:ext uri="{BB962C8B-B14F-4D97-AF65-F5344CB8AC3E}">
        <p14:creationId xmlns:p14="http://schemas.microsoft.com/office/powerpoint/2010/main" val="37365557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0"/>
            <a:ext cx="9905998" cy="1466893"/>
          </a:xfrm>
        </p:spPr>
        <p:txBody>
          <a:bodyPr/>
          <a:lstStyle/>
          <a:p>
            <a:r>
              <a:rPr lang="en-US" dirty="0" smtClean="0"/>
              <a:t>WORD CLOUD</a:t>
            </a:r>
            <a:endParaRPr lang="en-US" dirty="0"/>
          </a:p>
        </p:txBody>
      </p:sp>
      <p:sp>
        <p:nvSpPr>
          <p:cNvPr id="3" name="Content Placeholder 2"/>
          <p:cNvSpPr>
            <a:spLocks noGrp="1"/>
          </p:cNvSpPr>
          <p:nvPr>
            <p:ph idx="1"/>
          </p:nvPr>
        </p:nvSpPr>
        <p:spPr>
          <a:xfrm>
            <a:off x="1141412" y="1162092"/>
            <a:ext cx="9905999" cy="3541714"/>
          </a:xfrm>
        </p:spPr>
        <p:txBody>
          <a:bodyPr/>
          <a:lstStyle/>
          <a:p>
            <a:pPr marL="0" indent="0">
              <a:buNone/>
            </a:pPr>
            <a:r>
              <a:rPr lang="en-US" dirty="0" smtClean="0"/>
              <a:t>Using word cloud libraries, we are getting below frequent words, now we will consider it words as malignant and treat it as input keywords.</a:t>
            </a:r>
          </a:p>
          <a:p>
            <a:pPr marL="0" indent="0">
              <a:buNone/>
            </a:pPr>
            <a:endParaRPr lang="en-US" dirty="0" smtClean="0"/>
          </a:p>
          <a:p>
            <a:endParaRPr lang="en-US" dirty="0"/>
          </a:p>
        </p:txBody>
      </p:sp>
      <p:pic>
        <p:nvPicPr>
          <p:cNvPr id="4" name="Picture 3"/>
          <p:cNvPicPr>
            <a:picLocks noChangeAspect="1"/>
          </p:cNvPicPr>
          <p:nvPr/>
        </p:nvPicPr>
        <p:blipFill>
          <a:blip r:embed="rId2"/>
          <a:stretch>
            <a:fillRect/>
          </a:stretch>
        </p:blipFill>
        <p:spPr>
          <a:xfrm>
            <a:off x="2823647" y="2928940"/>
            <a:ext cx="5331813" cy="3549732"/>
          </a:xfrm>
          <a:prstGeom prst="rect">
            <a:avLst/>
          </a:prstGeom>
        </p:spPr>
      </p:pic>
    </p:spTree>
    <p:extLst>
      <p:ext uri="{BB962C8B-B14F-4D97-AF65-F5344CB8AC3E}">
        <p14:creationId xmlns:p14="http://schemas.microsoft.com/office/powerpoint/2010/main" val="21199712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260172"/>
            <a:ext cx="9905998" cy="1478570"/>
          </a:xfrm>
        </p:spPr>
        <p:txBody>
          <a:bodyPr/>
          <a:lstStyle/>
          <a:p>
            <a:r>
              <a:rPr lang="en-US" dirty="0" smtClean="0"/>
              <a:t>Graphical view	</a:t>
            </a:r>
            <a:endParaRPr lang="en-US" dirty="0"/>
          </a:p>
        </p:txBody>
      </p:sp>
      <p:pic>
        <p:nvPicPr>
          <p:cNvPr id="4" name="Content Placeholder 3"/>
          <p:cNvPicPr>
            <a:picLocks noGrp="1" noChangeAspect="1"/>
          </p:cNvPicPr>
          <p:nvPr>
            <p:ph idx="1"/>
          </p:nvPr>
        </p:nvPicPr>
        <p:blipFill>
          <a:blip r:embed="rId2"/>
          <a:stretch>
            <a:fillRect/>
          </a:stretch>
        </p:blipFill>
        <p:spPr>
          <a:xfrm>
            <a:off x="1025826" y="1493902"/>
            <a:ext cx="4972050" cy="2705100"/>
          </a:xfrm>
          <a:prstGeom prst="rect">
            <a:avLst/>
          </a:prstGeom>
        </p:spPr>
      </p:pic>
      <p:pic>
        <p:nvPicPr>
          <p:cNvPr id="5" name="Picture 4"/>
          <p:cNvPicPr>
            <a:picLocks noChangeAspect="1"/>
          </p:cNvPicPr>
          <p:nvPr/>
        </p:nvPicPr>
        <p:blipFill>
          <a:blip r:embed="rId3"/>
          <a:stretch>
            <a:fillRect/>
          </a:stretch>
        </p:blipFill>
        <p:spPr>
          <a:xfrm>
            <a:off x="5997876" y="1493902"/>
            <a:ext cx="4525449" cy="2705100"/>
          </a:xfrm>
          <a:prstGeom prst="rect">
            <a:avLst/>
          </a:prstGeom>
        </p:spPr>
      </p:pic>
      <p:pic>
        <p:nvPicPr>
          <p:cNvPr id="6" name="Picture 5"/>
          <p:cNvPicPr>
            <a:picLocks noChangeAspect="1"/>
          </p:cNvPicPr>
          <p:nvPr/>
        </p:nvPicPr>
        <p:blipFill>
          <a:blip r:embed="rId4"/>
          <a:stretch>
            <a:fillRect/>
          </a:stretch>
        </p:blipFill>
        <p:spPr>
          <a:xfrm>
            <a:off x="1025826" y="4199002"/>
            <a:ext cx="4972050" cy="2505075"/>
          </a:xfrm>
          <a:prstGeom prst="rect">
            <a:avLst/>
          </a:prstGeom>
        </p:spPr>
      </p:pic>
      <p:pic>
        <p:nvPicPr>
          <p:cNvPr id="7" name="Picture 6"/>
          <p:cNvPicPr>
            <a:picLocks noChangeAspect="1"/>
          </p:cNvPicPr>
          <p:nvPr/>
        </p:nvPicPr>
        <p:blipFill>
          <a:blip r:embed="rId5"/>
          <a:stretch>
            <a:fillRect/>
          </a:stretch>
        </p:blipFill>
        <p:spPr>
          <a:xfrm>
            <a:off x="5997875" y="4170427"/>
            <a:ext cx="4525449" cy="2533650"/>
          </a:xfrm>
          <a:prstGeom prst="rect">
            <a:avLst/>
          </a:prstGeom>
        </p:spPr>
      </p:pic>
    </p:spTree>
    <p:extLst>
      <p:ext uri="{BB962C8B-B14F-4D97-AF65-F5344CB8AC3E}">
        <p14:creationId xmlns:p14="http://schemas.microsoft.com/office/powerpoint/2010/main" val="35315030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1141412" y="1534319"/>
            <a:ext cx="3952875" cy="2486025"/>
          </a:xfrm>
          <a:prstGeom prst="rect">
            <a:avLst/>
          </a:prstGeom>
        </p:spPr>
      </p:pic>
      <p:pic>
        <p:nvPicPr>
          <p:cNvPr id="5" name="Picture 4"/>
          <p:cNvPicPr>
            <a:picLocks noChangeAspect="1"/>
          </p:cNvPicPr>
          <p:nvPr/>
        </p:nvPicPr>
        <p:blipFill>
          <a:blip r:embed="rId3"/>
          <a:stretch>
            <a:fillRect/>
          </a:stretch>
        </p:blipFill>
        <p:spPr>
          <a:xfrm>
            <a:off x="5094287" y="1534318"/>
            <a:ext cx="3965802" cy="2486025"/>
          </a:xfrm>
          <a:prstGeom prst="rect">
            <a:avLst/>
          </a:prstGeom>
        </p:spPr>
      </p:pic>
      <p:pic>
        <p:nvPicPr>
          <p:cNvPr id="6" name="Picture 5"/>
          <p:cNvPicPr>
            <a:picLocks noChangeAspect="1"/>
          </p:cNvPicPr>
          <p:nvPr/>
        </p:nvPicPr>
        <p:blipFill>
          <a:blip r:embed="rId4"/>
          <a:stretch>
            <a:fillRect/>
          </a:stretch>
        </p:blipFill>
        <p:spPr>
          <a:xfrm>
            <a:off x="1141411" y="4020343"/>
            <a:ext cx="3933825" cy="2514600"/>
          </a:xfrm>
          <a:prstGeom prst="rect">
            <a:avLst/>
          </a:prstGeom>
        </p:spPr>
      </p:pic>
    </p:spTree>
    <p:extLst>
      <p:ext uri="{BB962C8B-B14F-4D97-AF65-F5344CB8AC3E}">
        <p14:creationId xmlns:p14="http://schemas.microsoft.com/office/powerpoint/2010/main" val="13652492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	</a:t>
            </a:r>
            <a:endParaRPr lang="en-US" dirty="0"/>
          </a:p>
        </p:txBody>
      </p:sp>
      <p:sp>
        <p:nvSpPr>
          <p:cNvPr id="5" name="Content Placeholder 4"/>
          <p:cNvSpPr>
            <a:spLocks noGrp="1"/>
          </p:cNvSpPr>
          <p:nvPr>
            <p:ph idx="1"/>
          </p:nvPr>
        </p:nvSpPr>
        <p:spPr>
          <a:xfrm>
            <a:off x="1141412" y="1718147"/>
            <a:ext cx="9905999" cy="3541714"/>
          </a:xfrm>
        </p:spPr>
        <p:txBody>
          <a:bodyPr/>
          <a:lstStyle/>
          <a:p>
            <a:r>
              <a:rPr lang="en-US" dirty="0" smtClean="0"/>
              <a:t>Logistic Regression</a:t>
            </a:r>
          </a:p>
          <a:p>
            <a:endParaRPr lang="en-US" dirty="0"/>
          </a:p>
        </p:txBody>
      </p:sp>
      <p:pic>
        <p:nvPicPr>
          <p:cNvPr id="6" name="Content Placeholder 3"/>
          <p:cNvPicPr>
            <a:picLocks noChangeAspect="1"/>
          </p:cNvPicPr>
          <p:nvPr/>
        </p:nvPicPr>
        <p:blipFill>
          <a:blip r:embed="rId2"/>
          <a:stretch>
            <a:fillRect/>
          </a:stretch>
        </p:blipFill>
        <p:spPr>
          <a:xfrm>
            <a:off x="1141411" y="2697914"/>
            <a:ext cx="5340763" cy="3777026"/>
          </a:xfrm>
          <a:prstGeom prst="rect">
            <a:avLst/>
          </a:prstGeom>
        </p:spPr>
      </p:pic>
      <p:sp>
        <p:nvSpPr>
          <p:cNvPr id="7" name="TextBox 6"/>
          <p:cNvSpPr txBox="1"/>
          <p:nvPr/>
        </p:nvSpPr>
        <p:spPr>
          <a:xfrm>
            <a:off x="7129849" y="2702313"/>
            <a:ext cx="3917562" cy="2031325"/>
          </a:xfrm>
          <a:prstGeom prst="rect">
            <a:avLst/>
          </a:prstGeom>
          <a:noFill/>
        </p:spPr>
        <p:txBody>
          <a:bodyPr wrap="square" rtlCol="0">
            <a:spAutoFit/>
          </a:bodyPr>
          <a:lstStyle/>
          <a:p>
            <a:r>
              <a:rPr lang="en-US" dirty="0" smtClean="0"/>
              <a:t>REMARKS:</a:t>
            </a:r>
          </a:p>
          <a:p>
            <a:endParaRPr lang="en-US" dirty="0"/>
          </a:p>
          <a:p>
            <a:r>
              <a:rPr lang="en-US" dirty="0" smtClean="0"/>
              <a:t>We are getting 95.95% accuracy in training dataset.</a:t>
            </a:r>
          </a:p>
          <a:p>
            <a:r>
              <a:rPr lang="en-US" dirty="0" smtClean="0"/>
              <a:t>95.53% accuracy in testing dataset.</a:t>
            </a:r>
          </a:p>
          <a:p>
            <a:r>
              <a:rPr lang="en-US" dirty="0" smtClean="0"/>
              <a:t>Precision and recall is good and f1 score is also good with 73.74</a:t>
            </a:r>
            <a:endParaRPr lang="en-US" dirty="0"/>
          </a:p>
        </p:txBody>
      </p:sp>
    </p:spTree>
    <p:extLst>
      <p:ext uri="{BB962C8B-B14F-4D97-AF65-F5344CB8AC3E}">
        <p14:creationId xmlns:p14="http://schemas.microsoft.com/office/powerpoint/2010/main" val="39957843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	</a:t>
            </a:r>
            <a:endParaRPr lang="en-US" dirty="0"/>
          </a:p>
        </p:txBody>
      </p:sp>
      <p:sp>
        <p:nvSpPr>
          <p:cNvPr id="5" name="Content Placeholder 4"/>
          <p:cNvSpPr>
            <a:spLocks noGrp="1"/>
          </p:cNvSpPr>
          <p:nvPr>
            <p:ph idx="1"/>
          </p:nvPr>
        </p:nvSpPr>
        <p:spPr>
          <a:xfrm>
            <a:off x="1141412" y="1779930"/>
            <a:ext cx="9905999" cy="3541714"/>
          </a:xfrm>
        </p:spPr>
        <p:txBody>
          <a:bodyPr/>
          <a:lstStyle/>
          <a:p>
            <a:r>
              <a:rPr lang="en-US" dirty="0" smtClean="0"/>
              <a:t>RANDOM FOREST CLASSIFIER</a:t>
            </a:r>
          </a:p>
          <a:p>
            <a:endParaRPr lang="en-US" dirty="0"/>
          </a:p>
        </p:txBody>
      </p:sp>
      <p:sp>
        <p:nvSpPr>
          <p:cNvPr id="7" name="TextBox 6"/>
          <p:cNvSpPr txBox="1"/>
          <p:nvPr/>
        </p:nvSpPr>
        <p:spPr>
          <a:xfrm>
            <a:off x="7129849" y="2702313"/>
            <a:ext cx="3917562" cy="2031325"/>
          </a:xfrm>
          <a:prstGeom prst="rect">
            <a:avLst/>
          </a:prstGeom>
          <a:noFill/>
        </p:spPr>
        <p:txBody>
          <a:bodyPr wrap="square" rtlCol="0">
            <a:spAutoFit/>
          </a:bodyPr>
          <a:lstStyle/>
          <a:p>
            <a:r>
              <a:rPr lang="en-US" dirty="0" smtClean="0"/>
              <a:t>REMARKS:</a:t>
            </a:r>
          </a:p>
          <a:p>
            <a:endParaRPr lang="en-US" dirty="0"/>
          </a:p>
          <a:p>
            <a:r>
              <a:rPr lang="en-US" dirty="0" smtClean="0"/>
              <a:t>We are getting 99.88% accuracy in training dataset.</a:t>
            </a:r>
          </a:p>
          <a:p>
            <a:r>
              <a:rPr lang="en-US" dirty="0" smtClean="0"/>
              <a:t>95.47% accuracy in testing dataset.</a:t>
            </a:r>
          </a:p>
          <a:p>
            <a:r>
              <a:rPr lang="en-US" dirty="0" smtClean="0"/>
              <a:t>Precision and recall is good and f1 score is also good with 75.33</a:t>
            </a:r>
            <a:endParaRPr lang="en-US" dirty="0"/>
          </a:p>
        </p:txBody>
      </p:sp>
      <p:pic>
        <p:nvPicPr>
          <p:cNvPr id="3" name="Picture 2"/>
          <p:cNvPicPr>
            <a:picLocks noChangeAspect="1"/>
          </p:cNvPicPr>
          <p:nvPr/>
        </p:nvPicPr>
        <p:blipFill>
          <a:blip r:embed="rId2"/>
          <a:stretch>
            <a:fillRect/>
          </a:stretch>
        </p:blipFill>
        <p:spPr>
          <a:xfrm>
            <a:off x="1240265" y="2702313"/>
            <a:ext cx="5437858" cy="3497477"/>
          </a:xfrm>
          <a:prstGeom prst="rect">
            <a:avLst/>
          </a:prstGeom>
        </p:spPr>
      </p:pic>
    </p:spTree>
    <p:extLst>
      <p:ext uri="{BB962C8B-B14F-4D97-AF65-F5344CB8AC3E}">
        <p14:creationId xmlns:p14="http://schemas.microsoft.com/office/powerpoint/2010/main" val="34005809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	</a:t>
            </a:r>
            <a:endParaRPr lang="en-US" dirty="0"/>
          </a:p>
        </p:txBody>
      </p:sp>
      <p:sp>
        <p:nvSpPr>
          <p:cNvPr id="5" name="Content Placeholder 4"/>
          <p:cNvSpPr>
            <a:spLocks noGrp="1"/>
          </p:cNvSpPr>
          <p:nvPr>
            <p:ph idx="1"/>
          </p:nvPr>
        </p:nvSpPr>
        <p:spPr>
          <a:xfrm>
            <a:off x="1141412" y="1779930"/>
            <a:ext cx="9905999" cy="3541714"/>
          </a:xfrm>
        </p:spPr>
        <p:txBody>
          <a:bodyPr/>
          <a:lstStyle/>
          <a:p>
            <a:r>
              <a:rPr lang="en-US" dirty="0" smtClean="0"/>
              <a:t>DECISIONTREE CLASSIFIER</a:t>
            </a:r>
          </a:p>
          <a:p>
            <a:endParaRPr lang="en-US" dirty="0"/>
          </a:p>
        </p:txBody>
      </p:sp>
      <p:sp>
        <p:nvSpPr>
          <p:cNvPr id="7" name="TextBox 6"/>
          <p:cNvSpPr txBox="1"/>
          <p:nvPr/>
        </p:nvSpPr>
        <p:spPr>
          <a:xfrm>
            <a:off x="7129849" y="2702313"/>
            <a:ext cx="3917562" cy="2031325"/>
          </a:xfrm>
          <a:prstGeom prst="rect">
            <a:avLst/>
          </a:prstGeom>
          <a:noFill/>
        </p:spPr>
        <p:txBody>
          <a:bodyPr wrap="square" rtlCol="0">
            <a:spAutoFit/>
          </a:bodyPr>
          <a:lstStyle/>
          <a:p>
            <a:r>
              <a:rPr lang="en-US" dirty="0" smtClean="0"/>
              <a:t>REMARKS:</a:t>
            </a:r>
          </a:p>
          <a:p>
            <a:endParaRPr lang="en-US" dirty="0"/>
          </a:p>
          <a:p>
            <a:r>
              <a:rPr lang="en-US" dirty="0" smtClean="0"/>
              <a:t>We are getting 99.88% accuracy in training dataset.</a:t>
            </a:r>
          </a:p>
          <a:p>
            <a:r>
              <a:rPr lang="en-US" dirty="0" smtClean="0"/>
              <a:t>93.47% accuracy in testing dataset.</a:t>
            </a:r>
          </a:p>
          <a:p>
            <a:r>
              <a:rPr lang="en-US" dirty="0" smtClean="0"/>
              <a:t>Precision and recall is quite low and f1 score is also low with 70.15</a:t>
            </a:r>
            <a:endParaRPr lang="en-US" dirty="0"/>
          </a:p>
        </p:txBody>
      </p:sp>
      <p:pic>
        <p:nvPicPr>
          <p:cNvPr id="4" name="Picture 3"/>
          <p:cNvPicPr>
            <a:picLocks noChangeAspect="1"/>
          </p:cNvPicPr>
          <p:nvPr/>
        </p:nvPicPr>
        <p:blipFill>
          <a:blip r:embed="rId2"/>
          <a:stretch>
            <a:fillRect/>
          </a:stretch>
        </p:blipFill>
        <p:spPr>
          <a:xfrm>
            <a:off x="1260524" y="2799326"/>
            <a:ext cx="5750213" cy="3683730"/>
          </a:xfrm>
          <a:prstGeom prst="rect">
            <a:avLst/>
          </a:prstGeom>
        </p:spPr>
      </p:pic>
    </p:spTree>
    <p:extLst>
      <p:ext uri="{BB962C8B-B14F-4D97-AF65-F5344CB8AC3E}">
        <p14:creationId xmlns:p14="http://schemas.microsoft.com/office/powerpoint/2010/main" val="26656969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	</a:t>
            </a:r>
            <a:endParaRPr lang="en-US" dirty="0"/>
          </a:p>
        </p:txBody>
      </p:sp>
      <p:sp>
        <p:nvSpPr>
          <p:cNvPr id="5" name="Content Placeholder 4"/>
          <p:cNvSpPr>
            <a:spLocks noGrp="1"/>
          </p:cNvSpPr>
          <p:nvPr>
            <p:ph idx="1"/>
          </p:nvPr>
        </p:nvSpPr>
        <p:spPr>
          <a:xfrm>
            <a:off x="1141412" y="1779930"/>
            <a:ext cx="9905999" cy="3541714"/>
          </a:xfrm>
        </p:spPr>
        <p:txBody>
          <a:bodyPr/>
          <a:lstStyle/>
          <a:p>
            <a:r>
              <a:rPr lang="en-US" dirty="0" smtClean="0"/>
              <a:t>ADABOOST CLASSIFIER &amp; GRADIENTBOOST CLASSIFIER</a:t>
            </a:r>
          </a:p>
          <a:p>
            <a:endParaRPr lang="en-US" dirty="0"/>
          </a:p>
        </p:txBody>
      </p:sp>
      <p:sp>
        <p:nvSpPr>
          <p:cNvPr id="7" name="TextBox 6"/>
          <p:cNvSpPr txBox="1"/>
          <p:nvPr/>
        </p:nvSpPr>
        <p:spPr>
          <a:xfrm>
            <a:off x="1277335" y="5421617"/>
            <a:ext cx="10041455" cy="646331"/>
          </a:xfrm>
          <a:prstGeom prst="rect">
            <a:avLst/>
          </a:prstGeom>
          <a:noFill/>
        </p:spPr>
        <p:txBody>
          <a:bodyPr wrap="square" rtlCol="0">
            <a:spAutoFit/>
          </a:bodyPr>
          <a:lstStyle/>
          <a:p>
            <a:r>
              <a:rPr lang="en-US" dirty="0" smtClean="0"/>
              <a:t>REMARKS:</a:t>
            </a:r>
            <a:endParaRPr lang="en-US" dirty="0"/>
          </a:p>
          <a:p>
            <a:r>
              <a:rPr lang="en-US" dirty="0" smtClean="0"/>
              <a:t>We are getting lower f1 score, accuracy is also comparatively low.</a:t>
            </a:r>
            <a:endParaRPr lang="en-US" dirty="0"/>
          </a:p>
        </p:txBody>
      </p:sp>
      <p:pic>
        <p:nvPicPr>
          <p:cNvPr id="3" name="Picture 2"/>
          <p:cNvPicPr>
            <a:picLocks noChangeAspect="1"/>
          </p:cNvPicPr>
          <p:nvPr/>
        </p:nvPicPr>
        <p:blipFill>
          <a:blip r:embed="rId2"/>
          <a:stretch>
            <a:fillRect/>
          </a:stretch>
        </p:blipFill>
        <p:spPr>
          <a:xfrm>
            <a:off x="1277335" y="2568918"/>
            <a:ext cx="4105275" cy="2752725"/>
          </a:xfrm>
          <a:prstGeom prst="rect">
            <a:avLst/>
          </a:prstGeom>
        </p:spPr>
      </p:pic>
      <p:pic>
        <p:nvPicPr>
          <p:cNvPr id="6" name="Picture 5"/>
          <p:cNvPicPr>
            <a:picLocks noChangeAspect="1"/>
          </p:cNvPicPr>
          <p:nvPr/>
        </p:nvPicPr>
        <p:blipFill>
          <a:blip r:embed="rId3"/>
          <a:stretch>
            <a:fillRect/>
          </a:stretch>
        </p:blipFill>
        <p:spPr>
          <a:xfrm>
            <a:off x="5382610" y="2573680"/>
            <a:ext cx="4219575" cy="2743200"/>
          </a:xfrm>
          <a:prstGeom prst="rect">
            <a:avLst/>
          </a:prstGeom>
        </p:spPr>
      </p:pic>
    </p:spTree>
    <p:extLst>
      <p:ext uri="{BB962C8B-B14F-4D97-AF65-F5344CB8AC3E}">
        <p14:creationId xmlns:p14="http://schemas.microsoft.com/office/powerpoint/2010/main" val="7049601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	</a:t>
            </a:r>
            <a:endParaRPr lang="en-US" dirty="0"/>
          </a:p>
        </p:txBody>
      </p:sp>
      <p:sp>
        <p:nvSpPr>
          <p:cNvPr id="5" name="Content Placeholder 4"/>
          <p:cNvSpPr>
            <a:spLocks noGrp="1"/>
          </p:cNvSpPr>
          <p:nvPr>
            <p:ph idx="1"/>
          </p:nvPr>
        </p:nvSpPr>
        <p:spPr>
          <a:xfrm>
            <a:off x="1141412" y="1779930"/>
            <a:ext cx="9905999" cy="3541714"/>
          </a:xfrm>
        </p:spPr>
        <p:txBody>
          <a:bodyPr/>
          <a:lstStyle/>
          <a:p>
            <a:r>
              <a:rPr lang="en-US" dirty="0" err="1" smtClean="0"/>
              <a:t>Randomforest</a:t>
            </a:r>
            <a:r>
              <a:rPr lang="en-US" dirty="0" smtClean="0"/>
              <a:t> classifier with cv</a:t>
            </a:r>
            <a:endParaRPr lang="en-US" dirty="0"/>
          </a:p>
        </p:txBody>
      </p:sp>
      <p:sp>
        <p:nvSpPr>
          <p:cNvPr id="7" name="TextBox 6"/>
          <p:cNvSpPr txBox="1"/>
          <p:nvPr/>
        </p:nvSpPr>
        <p:spPr>
          <a:xfrm>
            <a:off x="1073683" y="5537498"/>
            <a:ext cx="10041455" cy="646331"/>
          </a:xfrm>
          <a:prstGeom prst="rect">
            <a:avLst/>
          </a:prstGeom>
          <a:noFill/>
        </p:spPr>
        <p:txBody>
          <a:bodyPr wrap="square" rtlCol="0">
            <a:spAutoFit/>
          </a:bodyPr>
          <a:lstStyle/>
          <a:p>
            <a:r>
              <a:rPr lang="en-US" dirty="0" smtClean="0"/>
              <a:t>REMARKS:</a:t>
            </a:r>
            <a:endParaRPr lang="en-US" dirty="0"/>
          </a:p>
          <a:p>
            <a:r>
              <a:rPr lang="en-US" dirty="0" smtClean="0"/>
              <a:t>After cv, we are getting higher accuracy so we will consider it as best fit model.</a:t>
            </a:r>
            <a:endParaRPr lang="en-US" dirty="0"/>
          </a:p>
        </p:txBody>
      </p:sp>
      <p:pic>
        <p:nvPicPr>
          <p:cNvPr id="4" name="Picture 3"/>
          <p:cNvPicPr>
            <a:picLocks noChangeAspect="1"/>
          </p:cNvPicPr>
          <p:nvPr/>
        </p:nvPicPr>
        <p:blipFill>
          <a:blip r:embed="rId2"/>
          <a:stretch>
            <a:fillRect/>
          </a:stretch>
        </p:blipFill>
        <p:spPr>
          <a:xfrm>
            <a:off x="1522455" y="2734576"/>
            <a:ext cx="4229100" cy="2352675"/>
          </a:xfrm>
          <a:prstGeom prst="rect">
            <a:avLst/>
          </a:prstGeom>
        </p:spPr>
      </p:pic>
    </p:spTree>
    <p:extLst>
      <p:ext uri="{BB962C8B-B14F-4D97-AF65-F5344CB8AC3E}">
        <p14:creationId xmlns:p14="http://schemas.microsoft.com/office/powerpoint/2010/main" val="834207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 WE ARE GOING TO COVERED</a:t>
            </a:r>
          </a:p>
        </p:txBody>
      </p:sp>
      <p:sp>
        <p:nvSpPr>
          <p:cNvPr id="3" name="Content Placeholder 2"/>
          <p:cNvSpPr>
            <a:spLocks noGrp="1"/>
          </p:cNvSpPr>
          <p:nvPr>
            <p:ph idx="1"/>
          </p:nvPr>
        </p:nvSpPr>
        <p:spPr/>
        <p:txBody>
          <a:bodyPr>
            <a:normAutofit fontScale="70000" lnSpcReduction="20000"/>
          </a:bodyPr>
          <a:lstStyle/>
          <a:p>
            <a:r>
              <a:rPr lang="en-US" dirty="0"/>
              <a:t>PROBLEM STATEMENT</a:t>
            </a:r>
          </a:p>
          <a:p>
            <a:r>
              <a:rPr lang="en-US" dirty="0"/>
              <a:t>GOAL</a:t>
            </a:r>
          </a:p>
          <a:p>
            <a:r>
              <a:rPr lang="en-US" dirty="0"/>
              <a:t>DATA EXPLANATION</a:t>
            </a:r>
          </a:p>
          <a:p>
            <a:r>
              <a:rPr lang="en-US" dirty="0"/>
              <a:t>LIBRARIES USED FOR EDA</a:t>
            </a:r>
          </a:p>
          <a:p>
            <a:r>
              <a:rPr lang="en-US" dirty="0"/>
              <a:t>EDA WITH CONCLUSION</a:t>
            </a:r>
          </a:p>
          <a:p>
            <a:r>
              <a:rPr lang="en-US" dirty="0"/>
              <a:t>DATA PRE PROCESSING</a:t>
            </a:r>
          </a:p>
          <a:p>
            <a:r>
              <a:rPr lang="en-US" dirty="0"/>
              <a:t>MODEL DEVELOPING</a:t>
            </a:r>
          </a:p>
          <a:p>
            <a:r>
              <a:rPr lang="en-US" dirty="0"/>
              <a:t>MODEL TESTING</a:t>
            </a:r>
          </a:p>
          <a:p>
            <a:r>
              <a:rPr lang="en-US" dirty="0"/>
              <a:t>MODEL SELECTION</a:t>
            </a:r>
          </a:p>
          <a:p>
            <a:endParaRPr lang="en-US" dirty="0"/>
          </a:p>
        </p:txBody>
      </p:sp>
    </p:spTree>
    <p:extLst>
      <p:ext uri="{BB962C8B-B14F-4D97-AF65-F5344CB8AC3E}">
        <p14:creationId xmlns:p14="http://schemas.microsoft.com/office/powerpoint/2010/main" val="30611082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Auc</a:t>
            </a:r>
            <a:r>
              <a:rPr lang="en-US" dirty="0" smtClean="0"/>
              <a:t>-roc curve</a:t>
            </a:r>
            <a:endParaRPr lang="en-US" dirty="0"/>
          </a:p>
        </p:txBody>
      </p:sp>
      <p:sp>
        <p:nvSpPr>
          <p:cNvPr id="3" name="Content Placeholder 2"/>
          <p:cNvSpPr>
            <a:spLocks noGrp="1"/>
          </p:cNvSpPr>
          <p:nvPr>
            <p:ph idx="1"/>
          </p:nvPr>
        </p:nvSpPr>
        <p:spPr/>
        <p:txBody>
          <a:bodyPr/>
          <a:lstStyle/>
          <a:p>
            <a:r>
              <a:rPr lang="en-US" dirty="0" smtClean="0"/>
              <a:t>Our dumped model, covering 72% variance as per below graph.</a:t>
            </a:r>
          </a:p>
          <a:p>
            <a:endParaRPr lang="en-US" dirty="0"/>
          </a:p>
        </p:txBody>
      </p:sp>
      <p:pic>
        <p:nvPicPr>
          <p:cNvPr id="4" name="Picture 3"/>
          <p:cNvPicPr>
            <a:picLocks noChangeAspect="1"/>
          </p:cNvPicPr>
          <p:nvPr/>
        </p:nvPicPr>
        <p:blipFill>
          <a:blip r:embed="rId2"/>
          <a:stretch>
            <a:fillRect/>
          </a:stretch>
        </p:blipFill>
        <p:spPr>
          <a:xfrm>
            <a:off x="1313520" y="3149943"/>
            <a:ext cx="4780891" cy="3300284"/>
          </a:xfrm>
          <a:prstGeom prst="rect">
            <a:avLst/>
          </a:prstGeom>
        </p:spPr>
      </p:pic>
    </p:spTree>
    <p:extLst>
      <p:ext uri="{BB962C8B-B14F-4D97-AF65-F5344CB8AC3E}">
        <p14:creationId xmlns:p14="http://schemas.microsoft.com/office/powerpoint/2010/main" val="41918721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7271" y="3472929"/>
            <a:ext cx="9905998" cy="1478570"/>
          </a:xfrm>
        </p:spPr>
        <p:txBody>
          <a:bodyPr>
            <a:noAutofit/>
          </a:bodyPr>
          <a:lstStyle/>
          <a:p>
            <a:pPr algn="ctr"/>
            <a:r>
              <a:rPr lang="en-US" sz="8800" dirty="0"/>
              <a:t>THANK YOU</a:t>
            </a:r>
            <a:br>
              <a:rPr lang="en-US" sz="8800" dirty="0"/>
            </a:br>
            <a:endParaRPr lang="en-US" sz="8800" dirty="0"/>
          </a:p>
        </p:txBody>
      </p:sp>
    </p:spTree>
    <p:extLst>
      <p:ext uri="{BB962C8B-B14F-4D97-AF65-F5344CB8AC3E}">
        <p14:creationId xmlns:p14="http://schemas.microsoft.com/office/powerpoint/2010/main" val="13530301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Statement</a:t>
            </a:r>
          </a:p>
        </p:txBody>
      </p:sp>
      <p:sp>
        <p:nvSpPr>
          <p:cNvPr id="3" name="Content Placeholder 2"/>
          <p:cNvSpPr>
            <a:spLocks noGrp="1"/>
          </p:cNvSpPr>
          <p:nvPr>
            <p:ph idx="1"/>
          </p:nvPr>
        </p:nvSpPr>
        <p:spPr>
          <a:xfrm>
            <a:off x="728420" y="2249487"/>
            <a:ext cx="10771322" cy="4306296"/>
          </a:xfrm>
        </p:spPr>
        <p:txBody>
          <a:bodyPr>
            <a:noAutofit/>
          </a:bodyPr>
          <a:lstStyle/>
          <a:p>
            <a:pPr algn="just"/>
            <a:r>
              <a:rPr lang="en-US" sz="1400" dirty="0"/>
              <a:t>The proliferation of social media enables people to express their opinions widely online. However, at the same time, this has resulted in the emergence of conflict and hate, making online environments uninviting for users. Although researchers have found that hate is a problem across multiple platforms, there is a lack of models for online hate detection.</a:t>
            </a:r>
          </a:p>
          <a:p>
            <a:pPr algn="just"/>
            <a:r>
              <a:rPr lang="en-US" sz="1400" dirty="0"/>
              <a:t>Online hate, described as abusive language, aggression, cyberbullying, hatefulness and many others has been identified as a major threat on online social media platforms. Social media platforms are the most prominent grounds for such toxic </a:t>
            </a:r>
            <a:r>
              <a:rPr lang="en-US" sz="1400" dirty="0" err="1"/>
              <a:t>behaviour</a:t>
            </a:r>
            <a:r>
              <a:rPr lang="en-US" sz="1400" dirty="0"/>
              <a:t>.</a:t>
            </a:r>
            <a:br>
              <a:rPr lang="en-US" sz="1400" dirty="0"/>
            </a:br>
            <a:r>
              <a:rPr lang="en-US" sz="1400" dirty="0"/>
              <a:t>There has been a remarkable increase in the cases of cyberbullying and trolls on various social media platforms. Many celebrities and influences are facing backlashes from people and have to come across hateful and offensive comments. This can take a toll on anyone and affect them mentally leading to depression, mental illness, self-hatred and suicidal thoughts.</a:t>
            </a:r>
          </a:p>
          <a:p>
            <a:pPr algn="just"/>
            <a:r>
              <a:rPr lang="en-US" sz="1400" dirty="0"/>
              <a:t>Internet comments are bastions of hatred and vitriol. While online anonymity has provided a new outlet for aggression and hate speech, machine learning can be used to fight it. The problem we sought to solve was the tagging of internet comments that are aggressive towards other users. This means that insults to third parties such as celebrities will be tagged as </a:t>
            </a:r>
            <a:r>
              <a:rPr lang="en-US" sz="1400" dirty="0" err="1"/>
              <a:t>unoffensive</a:t>
            </a:r>
            <a:r>
              <a:rPr lang="en-US" sz="1400" dirty="0"/>
              <a:t>, but “u are an idiot” is clearly offensive. Our goal is to build a prototype of online hate and abuse comment classifier which can used to classify hate and offensive comments so that it can be controlled and restricted from spreading hatred and cyberbullying.</a:t>
            </a:r>
          </a:p>
          <a:p>
            <a:pPr algn="just"/>
            <a:endParaRPr lang="en-US" sz="1400" dirty="0"/>
          </a:p>
        </p:txBody>
      </p:sp>
    </p:spTree>
    <p:extLst>
      <p:ext uri="{BB962C8B-B14F-4D97-AF65-F5344CB8AC3E}">
        <p14:creationId xmlns:p14="http://schemas.microsoft.com/office/powerpoint/2010/main" val="27233677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GOAL</a:t>
            </a:r>
          </a:p>
        </p:txBody>
      </p:sp>
      <p:sp>
        <p:nvSpPr>
          <p:cNvPr id="3" name="Content Placeholder 2"/>
          <p:cNvSpPr>
            <a:spLocks noGrp="1"/>
          </p:cNvSpPr>
          <p:nvPr>
            <p:ph idx="1"/>
          </p:nvPr>
        </p:nvSpPr>
        <p:spPr/>
        <p:txBody>
          <a:bodyPr/>
          <a:lstStyle/>
          <a:p>
            <a:r>
              <a:rPr lang="en-US" dirty="0" smtClean="0"/>
              <a:t>Our goal is to build model which can detect the bad, abuse words which makes comments malignant. After detecting them author can control that comments which leads to improve is public content, quality review, social quality improvisation etc.</a:t>
            </a:r>
          </a:p>
          <a:p>
            <a:pPr marL="0" indent="0">
              <a:buNone/>
            </a:pPr>
            <a:endParaRPr lang="en-US" dirty="0"/>
          </a:p>
        </p:txBody>
      </p:sp>
    </p:spTree>
    <p:extLst>
      <p:ext uri="{BB962C8B-B14F-4D97-AF65-F5344CB8AC3E}">
        <p14:creationId xmlns:p14="http://schemas.microsoft.com/office/powerpoint/2010/main" val="7453084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a:t>
            </a:r>
            <a:r>
              <a:rPr lang="en-US" dirty="0" err="1"/>
              <a:t>Explaination</a:t>
            </a:r>
            <a:endParaRPr lang="en-US" dirty="0"/>
          </a:p>
        </p:txBody>
      </p:sp>
      <p:sp>
        <p:nvSpPr>
          <p:cNvPr id="3" name="Content Placeholder 2"/>
          <p:cNvSpPr>
            <a:spLocks noGrp="1"/>
          </p:cNvSpPr>
          <p:nvPr>
            <p:ph idx="1"/>
          </p:nvPr>
        </p:nvSpPr>
        <p:spPr/>
        <p:txBody>
          <a:bodyPr>
            <a:normAutofit fontScale="70000" lnSpcReduction="20000"/>
          </a:bodyPr>
          <a:lstStyle/>
          <a:p>
            <a:r>
              <a:rPr lang="en-IN" dirty="0"/>
              <a:t>The data set includes:</a:t>
            </a:r>
            <a:endParaRPr lang="en-US" dirty="0"/>
          </a:p>
          <a:p>
            <a:pPr lvl="0"/>
            <a:r>
              <a:rPr lang="en-IN" b="1" dirty="0"/>
              <a:t>Malignant: </a:t>
            </a:r>
            <a:r>
              <a:rPr lang="en-IN" dirty="0"/>
              <a:t>It is the Label column, which includes values 0 and 1, denoting if the comment is malignant or not. </a:t>
            </a:r>
            <a:endParaRPr lang="en-US" dirty="0"/>
          </a:p>
          <a:p>
            <a:pPr lvl="0"/>
            <a:r>
              <a:rPr lang="en-IN" b="1" dirty="0"/>
              <a:t>Highly Malignant:</a:t>
            </a:r>
            <a:r>
              <a:rPr lang="en-IN" dirty="0"/>
              <a:t> It denotes comments that are highly malignant and hurtful. </a:t>
            </a:r>
            <a:endParaRPr lang="en-US" dirty="0"/>
          </a:p>
          <a:p>
            <a:pPr lvl="0"/>
            <a:r>
              <a:rPr lang="en-IN" b="1" dirty="0"/>
              <a:t>Rude: </a:t>
            </a:r>
            <a:r>
              <a:rPr lang="en-IN" dirty="0"/>
              <a:t>It denotes comments that are very rude and offensive.</a:t>
            </a:r>
            <a:endParaRPr lang="en-US" dirty="0"/>
          </a:p>
          <a:p>
            <a:pPr lvl="0"/>
            <a:r>
              <a:rPr lang="en-IN" b="1" dirty="0"/>
              <a:t>Threat:</a:t>
            </a:r>
            <a:r>
              <a:rPr lang="en-IN" dirty="0"/>
              <a:t> It contains indication of the comments that are giving any threat to someone. 	</a:t>
            </a:r>
            <a:endParaRPr lang="en-US" dirty="0"/>
          </a:p>
          <a:p>
            <a:pPr lvl="0"/>
            <a:r>
              <a:rPr lang="en-IN" b="1" dirty="0"/>
              <a:t>Abuse:</a:t>
            </a:r>
            <a:r>
              <a:rPr lang="en-IN" dirty="0"/>
              <a:t> It is for comments that are abusive in nature. </a:t>
            </a:r>
            <a:endParaRPr lang="en-US" dirty="0"/>
          </a:p>
          <a:p>
            <a:pPr lvl="0"/>
            <a:r>
              <a:rPr lang="en-IN" b="1" dirty="0"/>
              <a:t>Loathe:</a:t>
            </a:r>
            <a:r>
              <a:rPr lang="en-IN" dirty="0"/>
              <a:t> It describes the comments which are hateful and loathing in nature.  </a:t>
            </a:r>
            <a:endParaRPr lang="en-US" dirty="0"/>
          </a:p>
          <a:p>
            <a:pPr lvl="0"/>
            <a:r>
              <a:rPr lang="en-IN" b="1" dirty="0"/>
              <a:t>ID: </a:t>
            </a:r>
            <a:r>
              <a:rPr lang="en-IN" dirty="0"/>
              <a:t>It includes unique Ids associated with each comment text given. </a:t>
            </a:r>
            <a:r>
              <a:rPr lang="en-IN" b="1" dirty="0"/>
              <a:t> </a:t>
            </a:r>
            <a:r>
              <a:rPr lang="en-IN" dirty="0"/>
              <a:t> </a:t>
            </a:r>
            <a:endParaRPr lang="en-US" dirty="0"/>
          </a:p>
          <a:p>
            <a:pPr lvl="0"/>
            <a:r>
              <a:rPr lang="en-IN" b="1" dirty="0"/>
              <a:t>Comment text: </a:t>
            </a:r>
            <a:r>
              <a:rPr lang="en-IN" dirty="0"/>
              <a:t>This column contains the comments extracted from various social media platforms. </a:t>
            </a:r>
            <a:endParaRPr lang="en-US" dirty="0"/>
          </a:p>
          <a:p>
            <a:endParaRPr lang="en-US" dirty="0"/>
          </a:p>
        </p:txBody>
      </p:sp>
    </p:spTree>
    <p:extLst>
      <p:ext uri="{BB962C8B-B14F-4D97-AF65-F5344CB8AC3E}">
        <p14:creationId xmlns:p14="http://schemas.microsoft.com/office/powerpoint/2010/main" val="13847271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LIBRARIES </a:t>
            </a:r>
          </a:p>
        </p:txBody>
      </p:sp>
      <p:sp>
        <p:nvSpPr>
          <p:cNvPr id="3" name="Content Placeholder 2"/>
          <p:cNvSpPr>
            <a:spLocks noGrp="1"/>
          </p:cNvSpPr>
          <p:nvPr>
            <p:ph idx="1"/>
          </p:nvPr>
        </p:nvSpPr>
        <p:spPr/>
        <p:txBody>
          <a:bodyPr>
            <a:normAutofit fontScale="77500" lnSpcReduction="20000"/>
          </a:bodyPr>
          <a:lstStyle/>
          <a:p>
            <a:r>
              <a:rPr lang="en-US" sz="2800" b="1" dirty="0"/>
              <a:t>We will use below libraries to reach at goal:</a:t>
            </a:r>
          </a:p>
          <a:p>
            <a:endParaRPr lang="en-US" sz="2800" b="1" dirty="0"/>
          </a:p>
          <a:p>
            <a:r>
              <a:rPr lang="en-US" b="1" dirty="0"/>
              <a:t>For data loading and data understanding</a:t>
            </a:r>
          </a:p>
          <a:p>
            <a:pPr marL="0" indent="0">
              <a:buNone/>
            </a:pPr>
            <a:r>
              <a:rPr lang="en-US" sz="2000" dirty="0"/>
              <a:t>     Pandas and </a:t>
            </a:r>
            <a:r>
              <a:rPr lang="en-US" sz="2000" dirty="0" err="1"/>
              <a:t>Numpy</a:t>
            </a:r>
            <a:endParaRPr lang="en-US" sz="2000" dirty="0"/>
          </a:p>
          <a:p>
            <a:r>
              <a:rPr lang="en-US" b="1" dirty="0"/>
              <a:t>For Data visualization</a:t>
            </a:r>
          </a:p>
          <a:p>
            <a:pPr marL="0" indent="0">
              <a:buNone/>
            </a:pPr>
            <a:r>
              <a:rPr lang="en-US" sz="1800" dirty="0"/>
              <a:t>      Sea born</a:t>
            </a:r>
          </a:p>
          <a:p>
            <a:pPr marL="0" indent="0">
              <a:buNone/>
            </a:pPr>
            <a:r>
              <a:rPr lang="en-US" sz="1800" dirty="0"/>
              <a:t>      </a:t>
            </a:r>
            <a:r>
              <a:rPr lang="en-US" sz="1800" dirty="0" err="1"/>
              <a:t>Matplotlib</a:t>
            </a:r>
            <a:endParaRPr lang="en-US" sz="1800" dirty="0"/>
          </a:p>
          <a:p>
            <a:r>
              <a:rPr lang="en-US" b="1" dirty="0"/>
              <a:t>For Pre processing</a:t>
            </a:r>
          </a:p>
          <a:p>
            <a:pPr marL="0" indent="0">
              <a:buNone/>
            </a:pPr>
            <a:r>
              <a:rPr lang="en-US" sz="1800" dirty="0"/>
              <a:t>       Standard scaler, Balancing technique, </a:t>
            </a:r>
            <a:r>
              <a:rPr lang="en-US" sz="1800" dirty="0" err="1" smtClean="0"/>
              <a:t>WordNetLemmatizer</a:t>
            </a:r>
            <a:r>
              <a:rPr lang="en-US" sz="1800" dirty="0"/>
              <a:t>, </a:t>
            </a:r>
            <a:r>
              <a:rPr lang="en-US" sz="1800" dirty="0" err="1" smtClean="0"/>
              <a:t>stopwords,string</a:t>
            </a:r>
            <a:r>
              <a:rPr lang="en-US" sz="1800" dirty="0"/>
              <a:t>, </a:t>
            </a:r>
            <a:r>
              <a:rPr lang="en-US" sz="1800" dirty="0" err="1" smtClean="0"/>
              <a:t>WordCloud,TfidfVectorizer</a:t>
            </a:r>
            <a:endParaRPr lang="en-US" sz="1800" dirty="0"/>
          </a:p>
          <a:p>
            <a:pPr marL="0" indent="0">
              <a:buNone/>
            </a:pPr>
            <a:endParaRPr lang="en-US" sz="1800" dirty="0"/>
          </a:p>
          <a:p>
            <a:endParaRPr lang="en-US" dirty="0"/>
          </a:p>
        </p:txBody>
      </p:sp>
    </p:spTree>
    <p:extLst>
      <p:ext uri="{BB962C8B-B14F-4D97-AF65-F5344CB8AC3E}">
        <p14:creationId xmlns:p14="http://schemas.microsoft.com/office/powerpoint/2010/main" val="6443013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understanding</a:t>
            </a:r>
            <a:endParaRPr lang="en-US" dirty="0"/>
          </a:p>
        </p:txBody>
      </p:sp>
      <p:sp>
        <p:nvSpPr>
          <p:cNvPr id="3" name="Content Placeholder 2"/>
          <p:cNvSpPr>
            <a:spLocks noGrp="1"/>
          </p:cNvSpPr>
          <p:nvPr>
            <p:ph idx="1"/>
          </p:nvPr>
        </p:nvSpPr>
        <p:spPr/>
        <p:txBody>
          <a:bodyPr/>
          <a:lstStyle/>
          <a:p>
            <a:r>
              <a:rPr lang="en-US" dirty="0" smtClean="0"/>
              <a:t>Here we have 159571 comments in training data and it contain 8 variables. In testing set, we have 153164 comments.</a:t>
            </a:r>
          </a:p>
          <a:p>
            <a:r>
              <a:rPr lang="en-US" dirty="0" smtClean="0"/>
              <a:t>There is no null values in data set and from 8 variables, 6 are in </a:t>
            </a:r>
            <a:r>
              <a:rPr lang="en-US" dirty="0" err="1" smtClean="0"/>
              <a:t>int</a:t>
            </a:r>
            <a:r>
              <a:rPr lang="en-US" dirty="0" smtClean="0"/>
              <a:t> form and 2 in objective form.</a:t>
            </a:r>
          </a:p>
          <a:p>
            <a:pPr marL="0" indent="0">
              <a:buNone/>
            </a:pPr>
            <a:endParaRPr lang="en-US" dirty="0"/>
          </a:p>
        </p:txBody>
      </p:sp>
    </p:spTree>
    <p:extLst>
      <p:ext uri="{BB962C8B-B14F-4D97-AF65-F5344CB8AC3E}">
        <p14:creationId xmlns:p14="http://schemas.microsoft.com/office/powerpoint/2010/main" val="7752733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Road map of project	</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First we will load dataset</a:t>
            </a:r>
          </a:p>
          <a:p>
            <a:r>
              <a:rPr lang="en-US" dirty="0" smtClean="0"/>
              <a:t>Check basic statistics of dataset.</a:t>
            </a:r>
          </a:p>
          <a:p>
            <a:r>
              <a:rPr lang="en-US" dirty="0" smtClean="0"/>
              <a:t>Then clear comment’s text where emoji, short words, repeated words, un-</a:t>
            </a:r>
            <a:r>
              <a:rPr lang="en-US" dirty="0" err="1" smtClean="0"/>
              <a:t>usefull</a:t>
            </a:r>
            <a:r>
              <a:rPr lang="en-US" dirty="0" smtClean="0"/>
              <a:t> words.</a:t>
            </a:r>
          </a:p>
          <a:p>
            <a:r>
              <a:rPr lang="en-US" dirty="0" smtClean="0"/>
              <a:t>We will </a:t>
            </a:r>
            <a:r>
              <a:rPr lang="en-US" dirty="0" err="1" smtClean="0"/>
              <a:t>loc</a:t>
            </a:r>
            <a:r>
              <a:rPr lang="en-US" dirty="0" smtClean="0"/>
              <a:t> malignant comments and find out frequent words used in that type comments.</a:t>
            </a:r>
          </a:p>
          <a:p>
            <a:r>
              <a:rPr lang="en-US" dirty="0" smtClean="0"/>
              <a:t>Consider that words as malignant words and proceed for model building.</a:t>
            </a:r>
          </a:p>
          <a:p>
            <a:r>
              <a:rPr lang="en-US" dirty="0" smtClean="0"/>
              <a:t>Convert text into vector to build model.</a:t>
            </a:r>
          </a:p>
          <a:p>
            <a:r>
              <a:rPr lang="en-US" dirty="0" smtClean="0"/>
              <a:t>Build model and check accuracy</a:t>
            </a:r>
          </a:p>
          <a:p>
            <a:r>
              <a:rPr lang="en-US" dirty="0" smtClean="0"/>
              <a:t>Dump accurate model and check on testing set.</a:t>
            </a:r>
          </a:p>
          <a:p>
            <a:endParaRPr lang="en-US" dirty="0"/>
          </a:p>
        </p:txBody>
      </p:sp>
    </p:spTree>
    <p:extLst>
      <p:ext uri="{BB962C8B-B14F-4D97-AF65-F5344CB8AC3E}">
        <p14:creationId xmlns:p14="http://schemas.microsoft.com/office/powerpoint/2010/main" val="17512390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pre-processing	</a:t>
            </a:r>
            <a:endParaRPr lang="en-US" dirty="0"/>
          </a:p>
        </p:txBody>
      </p:sp>
      <p:sp>
        <p:nvSpPr>
          <p:cNvPr id="3" name="Content Placeholder 2"/>
          <p:cNvSpPr>
            <a:spLocks noGrp="1"/>
          </p:cNvSpPr>
          <p:nvPr>
            <p:ph idx="1"/>
          </p:nvPr>
        </p:nvSpPr>
        <p:spPr>
          <a:xfrm>
            <a:off x="1141412" y="1681076"/>
            <a:ext cx="9905999" cy="3541714"/>
          </a:xfrm>
        </p:spPr>
        <p:txBody>
          <a:bodyPr/>
          <a:lstStyle/>
          <a:p>
            <a:r>
              <a:rPr lang="en-US" dirty="0" smtClean="0"/>
              <a:t>Once check that there is no null values in dataset, we will check co-relation between each variable.</a:t>
            </a:r>
          </a:p>
          <a:p>
            <a:r>
              <a:rPr lang="en-US" dirty="0" smtClean="0"/>
              <a:t>As we can see that malignant comment have high co-relation with rude and abuse. Where rude and abuse words found in comment then it have higher chances that comment is malignant.</a:t>
            </a:r>
          </a:p>
          <a:p>
            <a:endParaRPr lang="en-US" dirty="0"/>
          </a:p>
        </p:txBody>
      </p:sp>
      <p:pic>
        <p:nvPicPr>
          <p:cNvPr id="4" name="Picture 3"/>
          <p:cNvPicPr>
            <a:picLocks noChangeAspect="1"/>
          </p:cNvPicPr>
          <p:nvPr/>
        </p:nvPicPr>
        <p:blipFill>
          <a:blip r:embed="rId2"/>
          <a:stretch>
            <a:fillRect/>
          </a:stretch>
        </p:blipFill>
        <p:spPr>
          <a:xfrm>
            <a:off x="2558363" y="4200010"/>
            <a:ext cx="6696971" cy="2336713"/>
          </a:xfrm>
          <a:prstGeom prst="rect">
            <a:avLst/>
          </a:prstGeom>
        </p:spPr>
      </p:pic>
    </p:spTree>
    <p:extLst>
      <p:ext uri="{BB962C8B-B14F-4D97-AF65-F5344CB8AC3E}">
        <p14:creationId xmlns:p14="http://schemas.microsoft.com/office/powerpoint/2010/main" val="1042110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C083022-B7D0-4DE3-9976-6A91422D94F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AF23494-F630-4E01-81EA-AA2F2975971E}">
  <ds:schemaRefs>
    <ds:schemaRef ds:uri="http://purl.org/dc/terms/"/>
    <ds:schemaRef ds:uri="http://schemas.microsoft.com/office/2006/documentManagement/types"/>
    <ds:schemaRef ds:uri="16c05727-aa75-4e4a-9b5f-8a80a1165891"/>
    <ds:schemaRef ds:uri="http://purl.org/dc/dcmitype/"/>
    <ds:schemaRef ds:uri="http://schemas.openxmlformats.org/package/2006/metadata/core-properties"/>
    <ds:schemaRef ds:uri="http://schemas.microsoft.com/office/2006/metadata/properties"/>
    <ds:schemaRef ds:uri="http://schemas.microsoft.com/office/infopath/2007/PartnerControls"/>
    <ds:schemaRef ds:uri="71af3243-3dd4-4a8d-8c0d-dd76da1f02a5"/>
    <ds:schemaRef ds:uri="http://www.w3.org/XML/1998/namespace"/>
    <ds:schemaRef ds:uri="http://purl.org/dc/elements/1.1/"/>
  </ds:schemaRefs>
</ds:datastoreItem>
</file>

<file path=customXml/itemProps3.xml><?xml version="1.0" encoding="utf-8"?>
<ds:datastoreItem xmlns:ds="http://schemas.openxmlformats.org/officeDocument/2006/customXml" ds:itemID="{E76CE1C2-24FF-4125-B61C-AD39973FCD0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TM04033919[[fn=Circuit]]</Template>
  <TotalTime>0</TotalTime>
  <Words>1066</Words>
  <Application>Microsoft Office PowerPoint</Application>
  <PresentationFormat>Widescreen</PresentationFormat>
  <Paragraphs>100</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Bodoni MT</vt:lpstr>
      <vt:lpstr>Calibri</vt:lpstr>
      <vt:lpstr>Trebuchet MS</vt:lpstr>
      <vt:lpstr>Tw Cen MT</vt:lpstr>
      <vt:lpstr>Circuit</vt:lpstr>
      <vt:lpstr>Presented by : Kishan Barochiya Batch no : Internship 22 </vt:lpstr>
      <vt:lpstr>TOPICS WE ARE GOING TO COVERED</vt:lpstr>
      <vt:lpstr>Problem Statement</vt:lpstr>
      <vt:lpstr>GOAL</vt:lpstr>
      <vt:lpstr>Data Explaination</vt:lpstr>
      <vt:lpstr>LIBRARIES </vt:lpstr>
      <vt:lpstr>Data understanding</vt:lpstr>
      <vt:lpstr>Road map of project </vt:lpstr>
      <vt:lpstr>Data pre-processing </vt:lpstr>
      <vt:lpstr>EDA conclusion </vt:lpstr>
      <vt:lpstr>Data cleaning </vt:lpstr>
      <vt:lpstr>WORD CLOUD</vt:lpstr>
      <vt:lpstr>Graphical view </vt:lpstr>
      <vt:lpstr>PowerPoint Presentation</vt:lpstr>
      <vt:lpstr>Algorithm </vt:lpstr>
      <vt:lpstr>Algorithm </vt:lpstr>
      <vt:lpstr>Algorithm </vt:lpstr>
      <vt:lpstr>Algorithm </vt:lpstr>
      <vt:lpstr>Algorithm </vt:lpstr>
      <vt:lpstr>Auc-roc curve</vt:lpstr>
      <vt:lpstr>THANK YOU </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2022-03-20T04:40:55Z</dcterms:created>
  <dcterms:modified xsi:type="dcterms:W3CDTF">2022-04-09T04:15:14Z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