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309" r:id="rId5"/>
    <p:sldId id="259" r:id="rId6"/>
    <p:sldId id="310" r:id="rId7"/>
    <p:sldId id="261" r:id="rId8"/>
    <p:sldId id="262" r:id="rId9"/>
    <p:sldId id="288" r:id="rId10"/>
    <p:sldId id="263" r:id="rId11"/>
    <p:sldId id="264" r:id="rId12"/>
    <p:sldId id="265" r:id="rId13"/>
    <p:sldId id="266" r:id="rId14"/>
    <p:sldId id="268" r:id="rId15"/>
    <p:sldId id="267" r:id="rId16"/>
    <p:sldId id="272" r:id="rId17"/>
    <p:sldId id="271" r:id="rId18"/>
    <p:sldId id="283" r:id="rId19"/>
    <p:sldId id="291" r:id="rId20"/>
    <p:sldId id="300" r:id="rId21"/>
    <p:sldId id="299" r:id="rId22"/>
    <p:sldId id="295" r:id="rId23"/>
    <p:sldId id="301" r:id="rId24"/>
    <p:sldId id="302" r:id="rId25"/>
    <p:sldId id="303" r:id="rId26"/>
    <p:sldId id="304" r:id="rId27"/>
    <p:sldId id="306" r:id="rId28"/>
    <p:sldId id="311" r:id="rId29"/>
    <p:sldId id="292" r:id="rId30"/>
    <p:sldId id="312" r:id="rId31"/>
    <p:sldId id="307" r:id="rId32"/>
    <p:sldId id="294" r:id="rId33"/>
    <p:sldId id="308"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p:scale>
          <a:sx n="125" d="100"/>
          <a:sy n="125" d="100"/>
        </p:scale>
        <p:origin x="-1692"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dLbls>
          <c:showLegendKey val="0"/>
          <c:showVal val="1"/>
          <c:showCatName val="0"/>
          <c:showSerName val="0"/>
          <c:showPercent val="0"/>
          <c:showBubbleSize val="0"/>
        </c:dLbls>
        <c:gapWidth val="150"/>
        <c:shape val="box"/>
        <c:axId val="1675201680"/>
        <c:axId val="1675200432"/>
        <c:axId val="0"/>
      </c:bar3DChart>
      <c:catAx>
        <c:axId val="1675201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0432"/>
        <c:crosses val="autoZero"/>
        <c:auto val="1"/>
        <c:lblAlgn val="ctr"/>
        <c:lblOffset val="100"/>
        <c:noMultiLvlLbl val="0"/>
      </c:catAx>
      <c:valAx>
        <c:axId val="1675200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52016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8C3EB03-91FA-441B-981F-923F1169E17A}"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7877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86076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414555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3644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261545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A983C9-2148-4284-976A-216473BDCB1E}" type="datetimeFigureOut">
              <a:rPr lang="en-US" smtClean="0"/>
              <a:t>08-Mar-22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68537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A983C9-2148-4284-976A-216473BDCB1E}" type="datetimeFigureOut">
              <a:rPr lang="en-US" smtClean="0"/>
              <a:t>08-Mar-22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2097857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186567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56297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251071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167622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983C9-2148-4284-976A-216473BDCB1E}" type="datetimeFigureOut">
              <a:rPr lang="en-US" smtClean="0"/>
              <a:t>08-Mar-22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13922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80537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A983C9-2148-4284-976A-216473BDCB1E}" type="datetimeFigureOut">
              <a:rPr lang="en-US" smtClean="0"/>
              <a:t>08-Mar-22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27519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A983C9-2148-4284-976A-216473BDCB1E}" type="datetimeFigureOut">
              <a:rPr lang="en-US" smtClean="0"/>
              <a:t>08-Mar-22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1673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983C9-2148-4284-976A-216473BDCB1E}" type="datetimeFigureOut">
              <a:rPr lang="en-US" smtClean="0"/>
              <a:t>08-Mar-22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1091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209695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A983C9-2148-4284-976A-216473BDCB1E}" type="datetimeFigureOut">
              <a:rPr lang="en-US" smtClean="0"/>
              <a:t>08-Mar-22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3EB03-91FA-441B-981F-923F1169E17A}" type="slidenum">
              <a:rPr lang="en-US" smtClean="0"/>
              <a:t>‹#›</a:t>
            </a:fld>
            <a:endParaRPr lang="en-US"/>
          </a:p>
        </p:txBody>
      </p:sp>
    </p:spTree>
    <p:extLst>
      <p:ext uri="{BB962C8B-B14F-4D97-AF65-F5344CB8AC3E}">
        <p14:creationId xmlns:p14="http://schemas.microsoft.com/office/powerpoint/2010/main" val="391620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8AA983C9-2148-4284-976A-216473BDCB1E}" type="datetimeFigureOut">
              <a:rPr lang="en-US" smtClean="0"/>
              <a:t>08-Mar-22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A8C3EB03-91FA-441B-981F-923F1169E17A}" type="slidenum">
              <a:rPr lang="en-US" smtClean="0"/>
              <a:t>‹#›</a:t>
            </a:fld>
            <a:endParaRPr lang="en-US"/>
          </a:p>
        </p:txBody>
      </p:sp>
    </p:spTree>
    <p:extLst>
      <p:ext uri="{BB962C8B-B14F-4D97-AF65-F5344CB8AC3E}">
        <p14:creationId xmlns:p14="http://schemas.microsoft.com/office/powerpoint/2010/main" val="41012371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hart" Target="../charts/chart1.xml"/><Relationship Id="rId1" Type="http://schemas.openxmlformats.org/officeDocument/2006/relationships/slideLayout" Target="../slideLayouts/slideLayout18.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hart" Target="../charts/chart2.xml"/><Relationship Id="rId1" Type="http://schemas.openxmlformats.org/officeDocument/2006/relationships/slideLayout" Target="../slideLayouts/slideLayout18.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8.xml"/><Relationship Id="rId5" Type="http://schemas.openxmlformats.org/officeDocument/2006/relationships/image" Target="../media/image20.emf"/><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hart" Target="../charts/chart3.xml"/><Relationship Id="rId1" Type="http://schemas.openxmlformats.org/officeDocument/2006/relationships/slideLayout" Target="../slideLayouts/slideLayout18.xml"/><Relationship Id="rId5" Type="http://schemas.openxmlformats.org/officeDocument/2006/relationships/image" Target="../media/image23.emf"/><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0121" y="615577"/>
            <a:ext cx="13393783" cy="3240631"/>
          </a:xfrm>
        </p:spPr>
        <p:txBody>
          <a:bodyPr>
            <a:normAutofit/>
          </a:bodyPr>
          <a:lstStyle/>
          <a:p>
            <a:pPr algn="ctr"/>
            <a:r>
              <a:rPr lang="en-US" sz="6000" b="1" dirty="0">
                <a:latin typeface="Arial Narrow" panose="020B0606020202030204" pitchFamily="34" charset="0"/>
              </a:rPr>
              <a:t>HOUSING: PRICE PREDICTION</a:t>
            </a:r>
            <a:endParaRPr lang="en-US" sz="4800" b="1" dirty="0">
              <a:latin typeface="Arial Narrow" panose="020B0606020202030204" pitchFamily="34" charset="0"/>
            </a:endParaRPr>
          </a:p>
        </p:txBody>
      </p:sp>
      <p:sp>
        <p:nvSpPr>
          <p:cNvPr id="3" name="Subtitle 2"/>
          <p:cNvSpPr>
            <a:spLocks noGrp="1"/>
          </p:cNvSpPr>
          <p:nvPr>
            <p:ph type="subTitle" idx="1"/>
          </p:nvPr>
        </p:nvSpPr>
        <p:spPr>
          <a:xfrm>
            <a:off x="770708" y="4673193"/>
            <a:ext cx="10570392" cy="1655762"/>
          </a:xfrm>
        </p:spPr>
        <p:txBody>
          <a:bodyPr>
            <a:normAutofit/>
          </a:bodyPr>
          <a:lstStyle/>
          <a:p>
            <a:pPr algn="l"/>
            <a:r>
              <a:rPr lang="en-US" sz="3200" dirty="0" smtClean="0">
                <a:solidFill>
                  <a:schemeClr val="tx1">
                    <a:lumMod val="75000"/>
                  </a:schemeClr>
                </a:solidFill>
                <a:latin typeface="Arial Rounded MT Bold" panose="020F0704030504030204" pitchFamily="34" charset="0"/>
              </a:rPr>
              <a:t>NAME : </a:t>
            </a:r>
            <a:r>
              <a:rPr lang="en-US" sz="3200" dirty="0" err="1" smtClean="0">
                <a:solidFill>
                  <a:schemeClr val="tx1">
                    <a:lumMod val="75000"/>
                  </a:schemeClr>
                </a:solidFill>
                <a:latin typeface="Arial Rounded MT Bold" panose="020F0704030504030204" pitchFamily="34" charset="0"/>
              </a:rPr>
              <a:t>Barochiya</a:t>
            </a:r>
            <a:r>
              <a:rPr lang="en-US" sz="3200" dirty="0" smtClean="0">
                <a:solidFill>
                  <a:schemeClr val="tx1">
                    <a:lumMod val="75000"/>
                  </a:schemeClr>
                </a:solidFill>
                <a:latin typeface="Arial Rounded MT Bold" panose="020F0704030504030204" pitchFamily="34" charset="0"/>
              </a:rPr>
              <a:t> </a:t>
            </a:r>
            <a:r>
              <a:rPr lang="en-US" sz="3200" dirty="0" err="1" smtClean="0">
                <a:solidFill>
                  <a:schemeClr val="tx1">
                    <a:lumMod val="75000"/>
                  </a:schemeClr>
                </a:solidFill>
                <a:latin typeface="Arial Rounded MT Bold" panose="020F0704030504030204" pitchFamily="34" charset="0"/>
              </a:rPr>
              <a:t>Kishankumar</a:t>
            </a:r>
            <a:r>
              <a:rPr lang="en-US" sz="3200" dirty="0" smtClean="0">
                <a:solidFill>
                  <a:schemeClr val="tx1">
                    <a:lumMod val="75000"/>
                  </a:schemeClr>
                </a:solidFill>
                <a:latin typeface="Arial Rounded MT Bold" panose="020F0704030504030204" pitchFamily="34" charset="0"/>
              </a:rPr>
              <a:t> </a:t>
            </a:r>
            <a:r>
              <a:rPr lang="en-US" sz="3200" dirty="0" err="1" smtClean="0">
                <a:solidFill>
                  <a:schemeClr val="tx1">
                    <a:lumMod val="75000"/>
                  </a:schemeClr>
                </a:solidFill>
                <a:latin typeface="Arial Rounded MT Bold" panose="020F0704030504030204" pitchFamily="34" charset="0"/>
              </a:rPr>
              <a:t>Vinodbhai</a:t>
            </a:r>
            <a:endParaRPr lang="en-US" sz="3200" dirty="0" smtClean="0">
              <a:solidFill>
                <a:schemeClr val="tx1">
                  <a:lumMod val="75000"/>
                </a:schemeClr>
              </a:solidFill>
              <a:latin typeface="Arial Rounded MT Bold" panose="020F0704030504030204" pitchFamily="34" charset="0"/>
            </a:endParaRPr>
          </a:p>
          <a:p>
            <a:pPr algn="l"/>
            <a:r>
              <a:rPr lang="en-US" sz="3200" dirty="0" smtClean="0">
                <a:solidFill>
                  <a:schemeClr val="tx1">
                    <a:lumMod val="75000"/>
                  </a:schemeClr>
                </a:solidFill>
                <a:latin typeface="Arial Rounded MT Bold" panose="020F0704030504030204" pitchFamily="34" charset="0"/>
              </a:rPr>
              <a:t>BATCH NO : INTERNSHIP 22</a:t>
            </a:r>
            <a:endParaRPr lang="en-US" sz="3200" dirty="0">
              <a:solidFill>
                <a:schemeClr val="tx1">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40155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normAutofit/>
          </a:bodyPr>
          <a:lstStyle/>
          <a:p>
            <a:r>
              <a:rPr lang="en-US" sz="4800" dirty="0" smtClean="0">
                <a:latin typeface="Algerian" panose="04020705040A02060702" pitchFamily="82" charset="0"/>
              </a:rPr>
              <a:t>Exploratory Data Analysis</a:t>
            </a:r>
            <a:endParaRPr lang="en-US" sz="4800" dirty="0">
              <a:latin typeface="Algerian" panose="04020705040A02060702" pitchFamily="82" charset="0"/>
            </a:endParaRPr>
          </a:p>
        </p:txBody>
      </p:sp>
      <p:pic>
        <p:nvPicPr>
          <p:cNvPr id="3" name="Picture 2"/>
          <p:cNvPicPr>
            <a:picLocks noChangeAspect="1"/>
          </p:cNvPicPr>
          <p:nvPr/>
        </p:nvPicPr>
        <p:blipFill>
          <a:blip r:embed="rId2"/>
          <a:stretch>
            <a:fillRect/>
          </a:stretch>
        </p:blipFill>
        <p:spPr>
          <a:xfrm>
            <a:off x="646111" y="1450083"/>
            <a:ext cx="5186278" cy="2324884"/>
          </a:xfrm>
          <a:prstGeom prst="rect">
            <a:avLst/>
          </a:prstGeom>
        </p:spPr>
      </p:pic>
      <p:pic>
        <p:nvPicPr>
          <p:cNvPr id="4" name="Picture 3"/>
          <p:cNvPicPr>
            <a:picLocks noChangeAspect="1"/>
          </p:cNvPicPr>
          <p:nvPr/>
        </p:nvPicPr>
        <p:blipFill>
          <a:blip r:embed="rId3"/>
          <a:stretch>
            <a:fillRect/>
          </a:stretch>
        </p:blipFill>
        <p:spPr>
          <a:xfrm>
            <a:off x="5832389" y="1450083"/>
            <a:ext cx="4975548" cy="2324884"/>
          </a:xfrm>
          <a:prstGeom prst="rect">
            <a:avLst/>
          </a:prstGeom>
        </p:spPr>
      </p:pic>
      <p:pic>
        <p:nvPicPr>
          <p:cNvPr id="5" name="Picture 4"/>
          <p:cNvPicPr>
            <a:picLocks noChangeAspect="1"/>
          </p:cNvPicPr>
          <p:nvPr/>
        </p:nvPicPr>
        <p:blipFill>
          <a:blip r:embed="rId4"/>
          <a:stretch>
            <a:fillRect/>
          </a:stretch>
        </p:blipFill>
        <p:spPr>
          <a:xfrm>
            <a:off x="646111" y="3774967"/>
            <a:ext cx="5186278" cy="2303317"/>
          </a:xfrm>
          <a:prstGeom prst="rect">
            <a:avLst/>
          </a:prstGeom>
        </p:spPr>
      </p:pic>
      <p:pic>
        <p:nvPicPr>
          <p:cNvPr id="6" name="Picture 5"/>
          <p:cNvPicPr>
            <a:picLocks noChangeAspect="1"/>
          </p:cNvPicPr>
          <p:nvPr/>
        </p:nvPicPr>
        <p:blipFill>
          <a:blip r:embed="rId5"/>
          <a:stretch>
            <a:fillRect/>
          </a:stretch>
        </p:blipFill>
        <p:spPr>
          <a:xfrm>
            <a:off x="5832388" y="3774967"/>
            <a:ext cx="4957531" cy="2303317"/>
          </a:xfrm>
          <a:prstGeom prst="rect">
            <a:avLst/>
          </a:prstGeom>
        </p:spPr>
      </p:pic>
    </p:spTree>
    <p:extLst>
      <p:ext uri="{BB962C8B-B14F-4D97-AF65-F5344CB8AC3E}">
        <p14:creationId xmlns:p14="http://schemas.microsoft.com/office/powerpoint/2010/main" val="15271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8819482"/>
              </p:ext>
            </p:extLst>
          </p:nvPr>
        </p:nvGraphicFramePr>
        <p:xfrm>
          <a:off x="319541" y="1654799"/>
          <a:ext cx="4637469" cy="2715305"/>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783206" y="1600110"/>
            <a:ext cx="4754068" cy="2106917"/>
          </a:xfrm>
          <a:prstGeom prst="rect">
            <a:avLst/>
          </a:prstGeom>
        </p:spPr>
      </p:pic>
      <p:pic>
        <p:nvPicPr>
          <p:cNvPr id="4" name="Picture 3"/>
          <p:cNvPicPr>
            <a:picLocks noChangeAspect="1"/>
          </p:cNvPicPr>
          <p:nvPr/>
        </p:nvPicPr>
        <p:blipFill>
          <a:blip r:embed="rId4"/>
          <a:stretch>
            <a:fillRect/>
          </a:stretch>
        </p:blipFill>
        <p:spPr>
          <a:xfrm>
            <a:off x="5537273" y="1654799"/>
            <a:ext cx="4570554" cy="2052228"/>
          </a:xfrm>
          <a:prstGeom prst="rect">
            <a:avLst/>
          </a:prstGeom>
        </p:spPr>
      </p:pic>
      <p:pic>
        <p:nvPicPr>
          <p:cNvPr id="7" name="Picture 6"/>
          <p:cNvPicPr>
            <a:picLocks noChangeAspect="1"/>
          </p:cNvPicPr>
          <p:nvPr/>
        </p:nvPicPr>
        <p:blipFill>
          <a:blip r:embed="rId5"/>
          <a:stretch>
            <a:fillRect/>
          </a:stretch>
        </p:blipFill>
        <p:spPr>
          <a:xfrm>
            <a:off x="783206" y="3707027"/>
            <a:ext cx="4754066" cy="2243324"/>
          </a:xfrm>
          <a:prstGeom prst="rect">
            <a:avLst/>
          </a:prstGeom>
        </p:spPr>
      </p:pic>
      <p:pic>
        <p:nvPicPr>
          <p:cNvPr id="8" name="Picture 7"/>
          <p:cNvPicPr>
            <a:picLocks noChangeAspect="1"/>
          </p:cNvPicPr>
          <p:nvPr/>
        </p:nvPicPr>
        <p:blipFill>
          <a:blip r:embed="rId6"/>
          <a:stretch>
            <a:fillRect/>
          </a:stretch>
        </p:blipFill>
        <p:spPr>
          <a:xfrm>
            <a:off x="5537272" y="3663933"/>
            <a:ext cx="4570555" cy="2286418"/>
          </a:xfrm>
          <a:prstGeom prst="rect">
            <a:avLst/>
          </a:prstGeom>
        </p:spPr>
      </p:pic>
    </p:spTree>
    <p:extLst>
      <p:ext uri="{BB962C8B-B14F-4D97-AF65-F5344CB8AC3E}">
        <p14:creationId xmlns:p14="http://schemas.microsoft.com/office/powerpoint/2010/main" val="216903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7954716"/>
              </p:ext>
            </p:extLst>
          </p:nvPr>
        </p:nvGraphicFramePr>
        <p:xfrm>
          <a:off x="319542" y="1673815"/>
          <a:ext cx="4396150" cy="271530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195441" y="5120640"/>
            <a:ext cx="10914518" cy="307777"/>
          </a:xfrm>
          <a:prstGeom prst="rect">
            <a:avLst/>
          </a:prstGeom>
          <a:noFill/>
        </p:spPr>
        <p:txBody>
          <a:bodyPr wrap="square" rtlCol="0">
            <a:spAutoFit/>
          </a:bodyPr>
          <a:lstStyle/>
          <a:p>
            <a:endParaRPr lang="en-US" sz="1400"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 name="TextBox 4"/>
          <p:cNvSpPr txBox="1"/>
          <p:nvPr/>
        </p:nvSpPr>
        <p:spPr>
          <a:xfrm>
            <a:off x="5090999" y="1673815"/>
            <a:ext cx="11397841" cy="369332"/>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646111" y="1558444"/>
            <a:ext cx="5413060" cy="2429355"/>
          </a:xfrm>
          <a:prstGeom prst="rect">
            <a:avLst/>
          </a:prstGeom>
        </p:spPr>
      </p:pic>
      <p:pic>
        <p:nvPicPr>
          <p:cNvPr id="4" name="Picture 3"/>
          <p:cNvPicPr>
            <a:picLocks noChangeAspect="1"/>
          </p:cNvPicPr>
          <p:nvPr/>
        </p:nvPicPr>
        <p:blipFill>
          <a:blip r:embed="rId4"/>
          <a:stretch>
            <a:fillRect/>
          </a:stretch>
        </p:blipFill>
        <p:spPr>
          <a:xfrm>
            <a:off x="6059171" y="1558443"/>
            <a:ext cx="5258056" cy="2429355"/>
          </a:xfrm>
          <a:prstGeom prst="rect">
            <a:avLst/>
          </a:prstGeom>
        </p:spPr>
      </p:pic>
      <p:pic>
        <p:nvPicPr>
          <p:cNvPr id="9" name="Picture 8"/>
          <p:cNvPicPr>
            <a:picLocks noChangeAspect="1"/>
          </p:cNvPicPr>
          <p:nvPr/>
        </p:nvPicPr>
        <p:blipFill>
          <a:blip r:embed="rId5"/>
          <a:stretch>
            <a:fillRect/>
          </a:stretch>
        </p:blipFill>
        <p:spPr>
          <a:xfrm>
            <a:off x="646111" y="3987798"/>
            <a:ext cx="5413060" cy="2346802"/>
          </a:xfrm>
          <a:prstGeom prst="rect">
            <a:avLst/>
          </a:prstGeom>
        </p:spPr>
      </p:pic>
      <p:pic>
        <p:nvPicPr>
          <p:cNvPr id="10" name="Picture 9"/>
          <p:cNvPicPr>
            <a:picLocks noChangeAspect="1"/>
          </p:cNvPicPr>
          <p:nvPr/>
        </p:nvPicPr>
        <p:blipFill>
          <a:blip r:embed="rId6"/>
          <a:stretch>
            <a:fillRect/>
          </a:stretch>
        </p:blipFill>
        <p:spPr>
          <a:xfrm>
            <a:off x="6059171" y="4011408"/>
            <a:ext cx="5258056" cy="2323191"/>
          </a:xfrm>
          <a:prstGeom prst="rect">
            <a:avLst/>
          </a:prstGeom>
        </p:spPr>
      </p:pic>
    </p:spTree>
    <p:extLst>
      <p:ext uri="{BB962C8B-B14F-4D97-AF65-F5344CB8AC3E}">
        <p14:creationId xmlns:p14="http://schemas.microsoft.com/office/powerpoint/2010/main" val="9361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pic>
        <p:nvPicPr>
          <p:cNvPr id="6" name="Content Placeholder 5"/>
          <p:cNvPicPr>
            <a:picLocks noGrp="1" noChangeAspect="1"/>
          </p:cNvPicPr>
          <p:nvPr>
            <p:ph idx="1"/>
          </p:nvPr>
        </p:nvPicPr>
        <p:blipFill>
          <a:blip r:embed="rId2"/>
          <a:stretch>
            <a:fillRect/>
          </a:stretch>
        </p:blipFill>
        <p:spPr>
          <a:xfrm>
            <a:off x="693346" y="3620529"/>
            <a:ext cx="5024669" cy="2153429"/>
          </a:xfrm>
          <a:prstGeom prst="rect">
            <a:avLst/>
          </a:prstGeom>
        </p:spPr>
      </p:pic>
      <p:pic>
        <p:nvPicPr>
          <p:cNvPr id="4" name="Picture 3"/>
          <p:cNvPicPr>
            <a:picLocks noChangeAspect="1"/>
          </p:cNvPicPr>
          <p:nvPr/>
        </p:nvPicPr>
        <p:blipFill>
          <a:blip r:embed="rId3"/>
          <a:stretch>
            <a:fillRect/>
          </a:stretch>
        </p:blipFill>
        <p:spPr>
          <a:xfrm>
            <a:off x="685800" y="1470394"/>
            <a:ext cx="5055281" cy="2150136"/>
          </a:xfrm>
          <a:prstGeom prst="rect">
            <a:avLst/>
          </a:prstGeom>
        </p:spPr>
      </p:pic>
      <p:pic>
        <p:nvPicPr>
          <p:cNvPr id="5" name="Picture 4"/>
          <p:cNvPicPr>
            <a:picLocks noChangeAspect="1"/>
          </p:cNvPicPr>
          <p:nvPr/>
        </p:nvPicPr>
        <p:blipFill>
          <a:blip r:embed="rId4"/>
          <a:stretch>
            <a:fillRect/>
          </a:stretch>
        </p:blipFill>
        <p:spPr>
          <a:xfrm>
            <a:off x="5718015" y="1559140"/>
            <a:ext cx="4703020" cy="2061389"/>
          </a:xfrm>
          <a:prstGeom prst="rect">
            <a:avLst/>
          </a:prstGeom>
        </p:spPr>
      </p:pic>
      <p:pic>
        <p:nvPicPr>
          <p:cNvPr id="8" name="Picture 7"/>
          <p:cNvPicPr>
            <a:picLocks noChangeAspect="1"/>
          </p:cNvPicPr>
          <p:nvPr/>
        </p:nvPicPr>
        <p:blipFill>
          <a:blip r:embed="rId5"/>
          <a:stretch>
            <a:fillRect/>
          </a:stretch>
        </p:blipFill>
        <p:spPr>
          <a:xfrm>
            <a:off x="5748627" y="3620528"/>
            <a:ext cx="4657125" cy="2153430"/>
          </a:xfrm>
          <a:prstGeom prst="rect">
            <a:avLst/>
          </a:prstGeom>
        </p:spPr>
      </p:pic>
    </p:spTree>
    <p:extLst>
      <p:ext uri="{BB962C8B-B14F-4D97-AF65-F5344CB8AC3E}">
        <p14:creationId xmlns:p14="http://schemas.microsoft.com/office/powerpoint/2010/main" val="228152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84552754"/>
              </p:ext>
            </p:extLst>
          </p:nvPr>
        </p:nvGraphicFramePr>
        <p:xfrm>
          <a:off x="319542" y="1673815"/>
          <a:ext cx="4396150" cy="2715305"/>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583804" y="1305406"/>
            <a:ext cx="5309846" cy="2499765"/>
          </a:xfrm>
          <a:prstGeom prst="rect">
            <a:avLst/>
          </a:prstGeom>
        </p:spPr>
      </p:pic>
      <p:pic>
        <p:nvPicPr>
          <p:cNvPr id="4" name="Picture 3"/>
          <p:cNvPicPr>
            <a:picLocks noChangeAspect="1"/>
          </p:cNvPicPr>
          <p:nvPr/>
        </p:nvPicPr>
        <p:blipFill>
          <a:blip r:embed="rId4"/>
          <a:stretch>
            <a:fillRect/>
          </a:stretch>
        </p:blipFill>
        <p:spPr>
          <a:xfrm>
            <a:off x="5893650" y="1673815"/>
            <a:ext cx="4291341" cy="2050609"/>
          </a:xfrm>
          <a:prstGeom prst="rect">
            <a:avLst/>
          </a:prstGeom>
        </p:spPr>
      </p:pic>
      <p:pic>
        <p:nvPicPr>
          <p:cNvPr id="5" name="Picture 4"/>
          <p:cNvPicPr>
            <a:picLocks noChangeAspect="1"/>
          </p:cNvPicPr>
          <p:nvPr/>
        </p:nvPicPr>
        <p:blipFill>
          <a:blip r:embed="rId5"/>
          <a:stretch>
            <a:fillRect/>
          </a:stretch>
        </p:blipFill>
        <p:spPr>
          <a:xfrm>
            <a:off x="583804" y="3805171"/>
            <a:ext cx="5309846" cy="2280742"/>
          </a:xfrm>
          <a:prstGeom prst="rect">
            <a:avLst/>
          </a:prstGeom>
        </p:spPr>
      </p:pic>
    </p:spTree>
    <p:extLst>
      <p:ext uri="{BB962C8B-B14F-4D97-AF65-F5344CB8AC3E}">
        <p14:creationId xmlns:p14="http://schemas.microsoft.com/office/powerpoint/2010/main" val="245409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84552754"/>
              </p:ext>
            </p:extLst>
          </p:nvPr>
        </p:nvGraphicFramePr>
        <p:xfrm>
          <a:off x="319542" y="1673815"/>
          <a:ext cx="4396150" cy="2715305"/>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a:blip r:embed="rId3"/>
          <a:stretch>
            <a:fillRect/>
          </a:stretch>
        </p:blipFill>
        <p:spPr>
          <a:xfrm>
            <a:off x="646111" y="1485441"/>
            <a:ext cx="10143809" cy="3580829"/>
          </a:xfrm>
          <a:prstGeom prst="rect">
            <a:avLst/>
          </a:prstGeom>
        </p:spPr>
      </p:pic>
    </p:spTree>
    <p:extLst>
      <p:ext uri="{BB962C8B-B14F-4D97-AF65-F5344CB8AC3E}">
        <p14:creationId xmlns:p14="http://schemas.microsoft.com/office/powerpoint/2010/main" val="371509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33513056"/>
              </p:ext>
            </p:extLst>
          </p:nvPr>
        </p:nvGraphicFramePr>
        <p:xfrm>
          <a:off x="319542" y="1673815"/>
          <a:ext cx="4396150" cy="2715305"/>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rotWithShape="1">
          <a:blip r:embed="rId3"/>
          <a:srcRect t="9387"/>
          <a:stretch/>
        </p:blipFill>
        <p:spPr>
          <a:xfrm>
            <a:off x="646111" y="1293223"/>
            <a:ext cx="5721790" cy="4700645"/>
          </a:xfrm>
          <a:prstGeom prst="rect">
            <a:avLst/>
          </a:prstGeom>
        </p:spPr>
      </p:pic>
    </p:spTree>
    <p:extLst>
      <p:ext uri="{BB962C8B-B14F-4D97-AF65-F5344CB8AC3E}">
        <p14:creationId xmlns:p14="http://schemas.microsoft.com/office/powerpoint/2010/main" val="225280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dirty="0" smtClean="0"/>
              <a:t>Exploratory Data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84552754"/>
              </p:ext>
            </p:extLst>
          </p:nvPr>
        </p:nvGraphicFramePr>
        <p:xfrm>
          <a:off x="319542" y="1673815"/>
          <a:ext cx="4396150" cy="2715305"/>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p:cNvPicPr>
            <a:picLocks noChangeAspect="1"/>
          </p:cNvPicPr>
          <p:nvPr/>
        </p:nvPicPr>
        <p:blipFill rotWithShape="1">
          <a:blip r:embed="rId3"/>
          <a:srcRect t="28342"/>
          <a:stretch/>
        </p:blipFill>
        <p:spPr>
          <a:xfrm>
            <a:off x="768648" y="1293223"/>
            <a:ext cx="9796379" cy="4934582"/>
          </a:xfrm>
          <a:prstGeom prst="rect">
            <a:avLst/>
          </a:prstGeom>
        </p:spPr>
      </p:pic>
    </p:spTree>
    <p:extLst>
      <p:ext uri="{BB962C8B-B14F-4D97-AF65-F5344CB8AC3E}">
        <p14:creationId xmlns:p14="http://schemas.microsoft.com/office/powerpoint/2010/main" val="331794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43809" cy="840505"/>
          </a:xfrm>
        </p:spPr>
        <p:txBody>
          <a:bodyPr/>
          <a:lstStyle/>
          <a:p>
            <a:r>
              <a:rPr lang="en-US" sz="4800" dirty="0" smtClean="0">
                <a:latin typeface="Algerian" panose="04020705040A02060702" pitchFamily="82" charset="0"/>
              </a:rPr>
              <a:t>CONCLUSION</a:t>
            </a:r>
            <a:endParaRPr lang="en-US" dirty="0">
              <a:latin typeface="Algerian" panose="04020705040A02060702" pitchFamily="82" charset="0"/>
            </a:endParaRPr>
          </a:p>
        </p:txBody>
      </p:sp>
      <p:sp>
        <p:nvSpPr>
          <p:cNvPr id="5" name="TextBox 4"/>
          <p:cNvSpPr txBox="1"/>
          <p:nvPr/>
        </p:nvSpPr>
        <p:spPr>
          <a:xfrm>
            <a:off x="332605" y="1510110"/>
            <a:ext cx="1139784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Bradley Hand ITC" panose="03070402050302030203" pitchFamily="66" charset="0"/>
              </a:rPr>
              <a:t>60, 75 and 120 have high sales price while 30 and 180 have low sales price.</a:t>
            </a:r>
          </a:p>
          <a:p>
            <a:pPr marL="285750" indent="-285750" algn="just">
              <a:buFont typeface="Arial" panose="020B0604020202020204" pitchFamily="34" charset="0"/>
              <a:buChar char="•"/>
            </a:pPr>
            <a:r>
              <a:rPr lang="en-US" dirty="0">
                <a:latin typeface="Bradley Hand ITC" panose="03070402050302030203" pitchFamily="66" charset="0"/>
              </a:rPr>
              <a:t> Slightly slope to </a:t>
            </a:r>
            <a:r>
              <a:rPr lang="en-US" dirty="0" err="1">
                <a:latin typeface="Bradley Hand ITC" panose="03070402050302030203" pitchFamily="66" charset="0"/>
              </a:rPr>
              <a:t>sqft</a:t>
            </a:r>
            <a:r>
              <a:rPr lang="en-US" dirty="0">
                <a:latin typeface="Bradley Hand ITC" panose="03070402050302030203" pitchFamily="66" charset="0"/>
              </a:rPr>
              <a:t> to sales, where we can say that as SQFT goes high then sales price </a:t>
            </a:r>
            <a:r>
              <a:rPr lang="en-US" dirty="0" smtClean="0">
                <a:latin typeface="Bradley Hand ITC" panose="03070402050302030203" pitchFamily="66" charset="0"/>
              </a:rPr>
              <a:t>also </a:t>
            </a:r>
            <a:r>
              <a:rPr lang="en-US" dirty="0" err="1" smtClean="0">
                <a:latin typeface="Bradley Hand ITC" panose="03070402050302030203" pitchFamily="66" charset="0"/>
              </a:rPr>
              <a:t>inreasing</a:t>
            </a:r>
            <a:endParaRPr lang="en-US" dirty="0">
              <a:latin typeface="Bradley Hand ITC" panose="03070402050302030203" pitchFamily="66" charset="0"/>
            </a:endParaRPr>
          </a:p>
          <a:p>
            <a:pPr marL="285750" indent="-285750" algn="just">
              <a:buFont typeface="Arial" panose="020B0604020202020204" pitchFamily="34" charset="0"/>
              <a:buChar char="•"/>
            </a:pPr>
            <a:r>
              <a:rPr lang="en-US" dirty="0">
                <a:latin typeface="Bradley Hand ITC" panose="03070402050302030203" pitchFamily="66" charset="0"/>
              </a:rPr>
              <a:t> RL and FV zone have high house selling price, as demand is high in that zone while in C zone selling</a:t>
            </a:r>
          </a:p>
          <a:p>
            <a:pPr algn="just"/>
            <a:r>
              <a:rPr lang="en-US" dirty="0" smtClean="0">
                <a:latin typeface="Bradley Hand ITC" panose="03070402050302030203" pitchFamily="66" charset="0"/>
              </a:rPr>
              <a:t>      value </a:t>
            </a:r>
            <a:r>
              <a:rPr lang="en-US" dirty="0">
                <a:latin typeface="Bradley Hand ITC" panose="03070402050302030203" pitchFamily="66" charset="0"/>
              </a:rPr>
              <a:t>is low.</a:t>
            </a:r>
          </a:p>
          <a:p>
            <a:pPr marL="285750" indent="-285750" algn="just">
              <a:buFont typeface="Arial" panose="020B0604020202020204" pitchFamily="34" charset="0"/>
              <a:buChar char="•"/>
            </a:pPr>
            <a:r>
              <a:rPr lang="en-US" dirty="0" smtClean="0">
                <a:latin typeface="Bradley Hand ITC" panose="03070402050302030203" pitchFamily="66" charset="0"/>
              </a:rPr>
              <a:t>Utilities </a:t>
            </a:r>
            <a:r>
              <a:rPr lang="en-US" dirty="0">
                <a:latin typeface="Bradley Hand ITC" panose="03070402050302030203" pitchFamily="66" charset="0"/>
              </a:rPr>
              <a:t>have only single variable so we can remove it because it does not matter with result.</a:t>
            </a:r>
          </a:p>
          <a:p>
            <a:pPr marL="285750" indent="-285750" algn="just">
              <a:buFont typeface="Arial" panose="020B0604020202020204" pitchFamily="34" charset="0"/>
              <a:buChar char="•"/>
            </a:pPr>
            <a:r>
              <a:rPr lang="en-US" dirty="0" err="1" smtClean="0">
                <a:latin typeface="Bradley Hand ITC" panose="03070402050302030203" pitchFamily="66" charset="0"/>
              </a:rPr>
              <a:t>Landslope</a:t>
            </a:r>
            <a:r>
              <a:rPr lang="en-US" dirty="0" smtClean="0">
                <a:latin typeface="Bradley Hand ITC" panose="03070402050302030203" pitchFamily="66" charset="0"/>
              </a:rPr>
              <a:t> </a:t>
            </a:r>
            <a:r>
              <a:rPr lang="en-US" dirty="0">
                <a:latin typeface="Bradley Hand ITC" panose="03070402050302030203" pitchFamily="66" charset="0"/>
              </a:rPr>
              <a:t>have also 3 variable but all 3 have same effect with number of sales.</a:t>
            </a:r>
          </a:p>
          <a:p>
            <a:pPr marL="285750" indent="-285750" algn="just">
              <a:buFont typeface="Arial" panose="020B0604020202020204" pitchFamily="34" charset="0"/>
              <a:buChar char="•"/>
            </a:pPr>
            <a:r>
              <a:rPr lang="en-US" dirty="0" smtClean="0">
                <a:latin typeface="Bradley Hand ITC" panose="03070402050302030203" pitchFamily="66" charset="0"/>
              </a:rPr>
              <a:t>Overall </a:t>
            </a:r>
            <a:r>
              <a:rPr lang="en-US" dirty="0">
                <a:latin typeface="Bradley Hand ITC" panose="03070402050302030203" pitchFamily="66" charset="0"/>
              </a:rPr>
              <a:t>quality increases leads to increase in sales price.</a:t>
            </a:r>
          </a:p>
          <a:p>
            <a:pPr marL="285750" indent="-285750" algn="just">
              <a:buFont typeface="Arial" panose="020B0604020202020204" pitchFamily="34" charset="0"/>
              <a:buChar char="•"/>
            </a:pPr>
            <a:r>
              <a:rPr lang="en-US" dirty="0" smtClean="0">
                <a:latin typeface="Bradley Hand ITC" panose="03070402050302030203" pitchFamily="66" charset="0"/>
              </a:rPr>
              <a:t>Overall </a:t>
            </a:r>
            <a:r>
              <a:rPr lang="en-US" dirty="0">
                <a:latin typeface="Bradley Hand ITC" panose="03070402050302030203" pitchFamily="66" charset="0"/>
              </a:rPr>
              <a:t>quality play an important role in sales price of house.</a:t>
            </a:r>
          </a:p>
          <a:p>
            <a:pPr marL="285750" indent="-285750" algn="just">
              <a:buFont typeface="Arial" panose="020B0604020202020204" pitchFamily="34" charset="0"/>
              <a:buChar char="•"/>
            </a:pPr>
            <a:r>
              <a:rPr lang="en-US" dirty="0" err="1" smtClean="0">
                <a:latin typeface="Bradley Hand ITC" panose="03070402050302030203" pitchFamily="66" charset="0"/>
              </a:rPr>
              <a:t>Grlivarea</a:t>
            </a:r>
            <a:r>
              <a:rPr lang="en-US" dirty="0" smtClean="0">
                <a:latin typeface="Bradley Hand ITC" panose="03070402050302030203" pitchFamily="66" charset="0"/>
              </a:rPr>
              <a:t> </a:t>
            </a:r>
            <a:r>
              <a:rPr lang="en-US" dirty="0">
                <a:latin typeface="Bradley Hand ITC" panose="03070402050302030203" pitchFamily="66" charset="0"/>
              </a:rPr>
              <a:t>have good co relation with selling price as it parallel increase to sales price.</a:t>
            </a:r>
          </a:p>
          <a:p>
            <a:pPr marL="285750" indent="-285750" algn="just">
              <a:buFont typeface="Arial" panose="020B0604020202020204" pitchFamily="34" charset="0"/>
              <a:buChar char="•"/>
            </a:pPr>
            <a:r>
              <a:rPr lang="en-US" dirty="0" err="1" smtClean="0">
                <a:latin typeface="Bradley Hand ITC" panose="03070402050302030203" pitchFamily="66" charset="0"/>
              </a:rPr>
              <a:t>Garagecars</a:t>
            </a:r>
            <a:r>
              <a:rPr lang="en-US" dirty="0" smtClean="0">
                <a:latin typeface="Bradley Hand ITC" panose="03070402050302030203" pitchFamily="66" charset="0"/>
              </a:rPr>
              <a:t> </a:t>
            </a:r>
            <a:r>
              <a:rPr lang="en-US" dirty="0">
                <a:latin typeface="Bradley Hand ITC" panose="03070402050302030203" pitchFamily="66" charset="0"/>
              </a:rPr>
              <a:t>and garage area have similar co-relation with Sales price. Both are parallel increase to</a:t>
            </a:r>
          </a:p>
          <a:p>
            <a:pPr algn="just"/>
            <a:r>
              <a:rPr lang="en-US" dirty="0" smtClean="0">
                <a:latin typeface="Bradley Hand ITC" panose="03070402050302030203" pitchFamily="66" charset="0"/>
              </a:rPr>
              <a:t>     sales </a:t>
            </a:r>
            <a:r>
              <a:rPr lang="en-US" dirty="0">
                <a:latin typeface="Bradley Hand ITC" panose="03070402050302030203" pitchFamily="66" charset="0"/>
              </a:rPr>
              <a:t>price.</a:t>
            </a:r>
          </a:p>
          <a:p>
            <a:pPr marL="285750" indent="-285750" algn="just">
              <a:buFont typeface="Arial" panose="020B0604020202020204" pitchFamily="34" charset="0"/>
              <a:buChar char="•"/>
            </a:pPr>
            <a:r>
              <a:rPr lang="en-US" dirty="0" smtClean="0">
                <a:latin typeface="Bradley Hand ITC" panose="03070402050302030203" pitchFamily="66" charset="0"/>
              </a:rPr>
              <a:t>Garage </a:t>
            </a:r>
            <a:r>
              <a:rPr lang="en-US" dirty="0">
                <a:latin typeface="Bradley Hand ITC" panose="03070402050302030203" pitchFamily="66" charset="0"/>
              </a:rPr>
              <a:t>year built, 1st floor </a:t>
            </a:r>
            <a:r>
              <a:rPr lang="en-US" dirty="0" err="1">
                <a:latin typeface="Bradley Hand ITC" panose="03070402050302030203" pitchFamily="66" charset="0"/>
              </a:rPr>
              <a:t>sf,year</a:t>
            </a:r>
            <a:r>
              <a:rPr lang="en-US" dirty="0">
                <a:latin typeface="Bradley Hand ITC" panose="03070402050302030203" pitchFamily="66" charset="0"/>
              </a:rPr>
              <a:t> </a:t>
            </a:r>
            <a:r>
              <a:rPr lang="en-US" dirty="0" err="1">
                <a:latin typeface="Bradley Hand ITC" panose="03070402050302030203" pitchFamily="66" charset="0"/>
              </a:rPr>
              <a:t>remod</a:t>
            </a:r>
            <a:r>
              <a:rPr lang="en-US" dirty="0">
                <a:latin typeface="Bradley Hand ITC" panose="03070402050302030203" pitchFamily="66" charset="0"/>
              </a:rPr>
              <a:t> add, total basement </a:t>
            </a:r>
            <a:r>
              <a:rPr lang="en-US" dirty="0" err="1">
                <a:latin typeface="Bradley Hand ITC" panose="03070402050302030203" pitchFamily="66" charset="0"/>
              </a:rPr>
              <a:t>sqft,full</a:t>
            </a:r>
            <a:r>
              <a:rPr lang="en-US" dirty="0">
                <a:latin typeface="Bradley Hand ITC" panose="03070402050302030203" pitchFamily="66" charset="0"/>
              </a:rPr>
              <a:t> bath, year built, garage</a:t>
            </a:r>
          </a:p>
          <a:p>
            <a:pPr algn="just"/>
            <a:r>
              <a:rPr lang="en-US" dirty="0" smtClean="0">
                <a:latin typeface="Bradley Hand ITC" panose="03070402050302030203" pitchFamily="66" charset="0"/>
              </a:rPr>
              <a:t>     area</a:t>
            </a:r>
            <a:r>
              <a:rPr lang="en-US" dirty="0">
                <a:latin typeface="Bradley Hand ITC" panose="03070402050302030203" pitchFamily="66" charset="0"/>
              </a:rPr>
              <a:t>, garage cars, </a:t>
            </a:r>
            <a:r>
              <a:rPr lang="en-US" dirty="0" err="1">
                <a:latin typeface="Bradley Hand ITC" panose="03070402050302030203" pitchFamily="66" charset="0"/>
              </a:rPr>
              <a:t>grlivearea,overall</a:t>
            </a:r>
            <a:r>
              <a:rPr lang="en-US" dirty="0">
                <a:latin typeface="Bradley Hand ITC" panose="03070402050302030203" pitchFamily="66" charset="0"/>
              </a:rPr>
              <a:t> quality are TOP 10 features which effect to sales price.</a:t>
            </a:r>
          </a:p>
          <a:p>
            <a:pPr algn="just"/>
            <a:r>
              <a:rPr lang="en-US" dirty="0" smtClean="0">
                <a:latin typeface="Bradley Hand ITC" panose="03070402050302030203" pitchFamily="66" charset="0"/>
              </a:rPr>
              <a:t>     Enclosed </a:t>
            </a:r>
            <a:r>
              <a:rPr lang="en-US" dirty="0">
                <a:latin typeface="Bradley Hand ITC" panose="03070402050302030203" pitchFamily="66" charset="0"/>
              </a:rPr>
              <a:t>porch, </a:t>
            </a:r>
            <a:r>
              <a:rPr lang="en-US" dirty="0" err="1">
                <a:latin typeface="Bradley Hand ITC" panose="03070402050302030203" pitchFamily="66" charset="0"/>
              </a:rPr>
              <a:t>kitchenabvgr</a:t>
            </a:r>
            <a:r>
              <a:rPr lang="en-US" dirty="0">
                <a:latin typeface="Bradley Hand ITC" panose="03070402050302030203" pitchFamily="66" charset="0"/>
              </a:rPr>
              <a:t>, overall condition, </a:t>
            </a:r>
            <a:r>
              <a:rPr lang="en-US" dirty="0" err="1">
                <a:latin typeface="Bradley Hand ITC" panose="03070402050302030203" pitchFamily="66" charset="0"/>
              </a:rPr>
              <a:t>miscval</a:t>
            </a:r>
            <a:r>
              <a:rPr lang="en-US" dirty="0">
                <a:latin typeface="Bradley Hand ITC" panose="03070402050302030203" pitchFamily="66" charset="0"/>
              </a:rPr>
              <a:t>, </a:t>
            </a:r>
            <a:r>
              <a:rPr lang="en-US" dirty="0" err="1">
                <a:latin typeface="Bradley Hand ITC" panose="03070402050302030203" pitchFamily="66" charset="0"/>
              </a:rPr>
              <a:t>yrsold</a:t>
            </a:r>
            <a:r>
              <a:rPr lang="en-US" dirty="0">
                <a:latin typeface="Bradley Hand ITC" panose="03070402050302030203" pitchFamily="66" charset="0"/>
              </a:rPr>
              <a:t> are not much co-related </a:t>
            </a:r>
            <a:r>
              <a:rPr lang="en-US" dirty="0" err="1">
                <a:latin typeface="Bradley Hand ITC" panose="03070402050302030203" pitchFamily="66" charset="0"/>
              </a:rPr>
              <a:t>featurs</a:t>
            </a:r>
            <a:endParaRPr lang="en-US" dirty="0">
              <a:latin typeface="Bradley Hand ITC" panose="03070402050302030203" pitchFamily="66" charset="0"/>
            </a:endParaRPr>
          </a:p>
          <a:p>
            <a:pPr algn="just"/>
            <a:r>
              <a:rPr lang="en-US" dirty="0" smtClean="0">
                <a:latin typeface="Bradley Hand ITC" panose="03070402050302030203" pitchFamily="66" charset="0"/>
              </a:rPr>
              <a:t>     to </a:t>
            </a:r>
            <a:r>
              <a:rPr lang="en-US" dirty="0">
                <a:latin typeface="Bradley Hand ITC" panose="03070402050302030203" pitchFamily="66" charset="0"/>
              </a:rPr>
              <a:t>predict price.</a:t>
            </a:r>
            <a:endParaRPr lang="en-US" sz="2000" b="1" dirty="0">
              <a:latin typeface="Bradley Hand ITC" panose="03070402050302030203" pitchFamily="66" charset="0"/>
            </a:endParaRPr>
          </a:p>
        </p:txBody>
      </p:sp>
      <p:sp>
        <p:nvSpPr>
          <p:cNvPr id="10" name="Title 1"/>
          <p:cNvSpPr txBox="1">
            <a:spLocks/>
          </p:cNvSpPr>
          <p:nvPr/>
        </p:nvSpPr>
        <p:spPr>
          <a:xfrm>
            <a:off x="646111" y="426592"/>
            <a:ext cx="10143809" cy="8405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28047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98352" cy="894819"/>
          </a:xfrm>
        </p:spPr>
        <p:txBody>
          <a:bodyPr>
            <a:normAutofit/>
          </a:bodyPr>
          <a:lstStyle/>
          <a:p>
            <a:r>
              <a:rPr lang="en-US" sz="4800" dirty="0" smtClean="0">
                <a:latin typeface="Algerian" panose="04020705040A02060702" pitchFamily="82" charset="0"/>
              </a:rPr>
              <a:t>Data Pre-processing </a:t>
            </a:r>
            <a:endParaRPr lang="en-US" sz="4800" dirty="0">
              <a:latin typeface="Algerian" panose="04020705040A02060702" pitchFamily="82" charset="0"/>
            </a:endParaRPr>
          </a:p>
        </p:txBody>
      </p:sp>
      <p:sp>
        <p:nvSpPr>
          <p:cNvPr id="3" name="Content Placeholder 2"/>
          <p:cNvSpPr>
            <a:spLocks noGrp="1"/>
          </p:cNvSpPr>
          <p:nvPr>
            <p:ph idx="1"/>
          </p:nvPr>
        </p:nvSpPr>
        <p:spPr>
          <a:xfrm>
            <a:off x="531192" y="541224"/>
            <a:ext cx="10760461" cy="4195481"/>
          </a:xfrm>
        </p:spPr>
        <p:txBody>
          <a:bodyPr/>
          <a:lstStyle/>
          <a:p>
            <a:pPr algn="just"/>
            <a:r>
              <a:rPr lang="en-US" sz="1800" b="1" dirty="0" smtClean="0">
                <a:latin typeface="Bradley Hand ITC" panose="03070402050302030203" pitchFamily="66" charset="0"/>
              </a:rPr>
              <a:t>SKEWNESS REMOVEL:</a:t>
            </a:r>
          </a:p>
          <a:p>
            <a:pPr algn="just"/>
            <a:r>
              <a:rPr lang="en-US" sz="1800" b="1" dirty="0" smtClean="0">
                <a:latin typeface="Bradley Hand ITC" panose="03070402050302030203" pitchFamily="66" charset="0"/>
              </a:rPr>
              <a:t>Skewness is a silent killer which destroy model as no of data are lying at one side . Skewness has two type: negative and positive.</a:t>
            </a:r>
          </a:p>
          <a:p>
            <a:pPr algn="just"/>
            <a:r>
              <a:rPr lang="en-US" sz="1800" b="1" dirty="0" smtClean="0">
                <a:latin typeface="Bradley Hand ITC" panose="03070402050302030203" pitchFamily="66" charset="0"/>
              </a:rPr>
              <a:t>Here we use cube-root and power transformation method to remove skewness</a:t>
            </a:r>
            <a:endParaRPr lang="en-US" sz="1800" b="1" dirty="0" smtClean="0">
              <a:latin typeface="Bradley Hand ITC" panose="03070402050302030203" pitchFamily="66" charset="0"/>
            </a:endParaRPr>
          </a:p>
          <a:p>
            <a:pPr algn="just"/>
            <a:endParaRPr lang="en-US" b="1" dirty="0"/>
          </a:p>
          <a:p>
            <a:pPr algn="just"/>
            <a:endParaRPr lang="en-US" b="1" dirty="0"/>
          </a:p>
        </p:txBody>
      </p:sp>
      <p:pic>
        <p:nvPicPr>
          <p:cNvPr id="4" name="Picture 3"/>
          <p:cNvPicPr>
            <a:picLocks noChangeAspect="1"/>
          </p:cNvPicPr>
          <p:nvPr/>
        </p:nvPicPr>
        <p:blipFill>
          <a:blip r:embed="rId2"/>
          <a:stretch>
            <a:fillRect/>
          </a:stretch>
        </p:blipFill>
        <p:spPr>
          <a:xfrm>
            <a:off x="432338" y="3115156"/>
            <a:ext cx="10760461" cy="2618379"/>
          </a:xfrm>
          <a:prstGeom prst="rect">
            <a:avLst/>
          </a:prstGeom>
        </p:spPr>
      </p:pic>
    </p:spTree>
    <p:extLst>
      <p:ext uri="{BB962C8B-B14F-4D97-AF65-F5344CB8AC3E}">
        <p14:creationId xmlns:p14="http://schemas.microsoft.com/office/powerpoint/2010/main" val="109443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TOPICS WE ARE GOING TO COVERED</a:t>
            </a:r>
            <a:endParaRPr lang="en-US" sz="4800" dirty="0">
              <a:latin typeface="Algerian" panose="04020705040A02060702" pitchFamily="82" charset="0"/>
            </a:endParaRPr>
          </a:p>
        </p:txBody>
      </p:sp>
      <p:sp>
        <p:nvSpPr>
          <p:cNvPr id="3" name="Content Placeholder 2"/>
          <p:cNvSpPr>
            <a:spLocks noGrp="1"/>
          </p:cNvSpPr>
          <p:nvPr>
            <p:ph idx="1"/>
          </p:nvPr>
        </p:nvSpPr>
        <p:spPr>
          <a:xfrm>
            <a:off x="685801" y="1837765"/>
            <a:ext cx="10711543" cy="4023360"/>
          </a:xfrm>
        </p:spPr>
        <p:txBody>
          <a:bodyPr>
            <a:normAutofit/>
          </a:bodyPr>
          <a:lstStyle/>
          <a:p>
            <a:r>
              <a:rPr lang="en-US" sz="1700" b="1" dirty="0">
                <a:latin typeface="Bradley Hand ITC" panose="03070402050302030203" pitchFamily="66" charset="0"/>
                <a:cs typeface="Arial" panose="020B0604020202020204" pitchFamily="34" charset="0"/>
              </a:rPr>
              <a:t>PROBLEM </a:t>
            </a:r>
            <a:r>
              <a:rPr lang="en-US" sz="1700" b="1" dirty="0" smtClean="0">
                <a:latin typeface="Bradley Hand ITC" panose="03070402050302030203" pitchFamily="66" charset="0"/>
                <a:cs typeface="Arial" panose="020B0604020202020204" pitchFamily="34" charset="0"/>
              </a:rPr>
              <a:t>STATEMENT</a:t>
            </a: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GOAL</a:t>
            </a:r>
            <a:endParaRPr lang="en-US" sz="1700" b="1" dirty="0">
              <a:latin typeface="Bradley Hand ITC" panose="03070402050302030203" pitchFamily="66" charset="0"/>
              <a:cs typeface="Arial" panose="020B0604020202020204" pitchFamily="34" charset="0"/>
            </a:endParaRPr>
          </a:p>
          <a:p>
            <a:pPr>
              <a:buFont typeface="Arial" panose="020B0604020202020204" pitchFamily="34" charset="0"/>
              <a:buChar char="•"/>
            </a:pPr>
            <a:r>
              <a:rPr lang="en-US" sz="1700" b="1" dirty="0">
                <a:latin typeface="Bradley Hand ITC" panose="03070402050302030203" pitchFamily="66" charset="0"/>
                <a:cs typeface="Arial" panose="020B0604020202020204" pitchFamily="34" charset="0"/>
              </a:rPr>
              <a:t>DATA </a:t>
            </a:r>
            <a:r>
              <a:rPr lang="en-US" sz="1700" b="1" dirty="0" smtClean="0">
                <a:latin typeface="Bradley Hand ITC" panose="03070402050302030203" pitchFamily="66" charset="0"/>
                <a:cs typeface="Arial" panose="020B0604020202020204" pitchFamily="34" charset="0"/>
              </a:rPr>
              <a:t>EXPLANATION</a:t>
            </a:r>
            <a:endParaRPr lang="en-US" sz="1700" b="1" dirty="0">
              <a:latin typeface="Bradley Hand ITC" panose="03070402050302030203" pitchFamily="66" charset="0"/>
              <a:cs typeface="Arial" panose="020B0604020202020204" pitchFamily="34" charset="0"/>
            </a:endParaRP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LIBRARIES </a:t>
            </a:r>
            <a:r>
              <a:rPr lang="en-US" sz="1700" b="1" dirty="0">
                <a:latin typeface="Bradley Hand ITC" panose="03070402050302030203" pitchFamily="66" charset="0"/>
                <a:cs typeface="Arial" panose="020B0604020202020204" pitchFamily="34" charset="0"/>
              </a:rPr>
              <a:t>USED FOR EDA</a:t>
            </a:r>
          </a:p>
          <a:p>
            <a:pPr>
              <a:buFont typeface="Arial" panose="020B0604020202020204" pitchFamily="34" charset="0"/>
              <a:buChar char="•"/>
            </a:pPr>
            <a:r>
              <a:rPr lang="en-US" sz="1700" b="1" dirty="0">
                <a:latin typeface="Bradley Hand ITC" panose="03070402050302030203" pitchFamily="66" charset="0"/>
                <a:cs typeface="Arial" panose="020B0604020202020204" pitchFamily="34" charset="0"/>
              </a:rPr>
              <a:t>EDA WITH CONCLUSION</a:t>
            </a: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DATA PRE PROCESSING</a:t>
            </a: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MODEL DEVELOPING</a:t>
            </a: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MODEL TESTING</a:t>
            </a:r>
          </a:p>
          <a:p>
            <a:pPr>
              <a:buFont typeface="Arial" panose="020B0604020202020204" pitchFamily="34" charset="0"/>
              <a:buChar char="•"/>
            </a:pPr>
            <a:r>
              <a:rPr lang="en-US" sz="1700" b="1" dirty="0" smtClean="0">
                <a:latin typeface="Bradley Hand ITC" panose="03070402050302030203" pitchFamily="66" charset="0"/>
                <a:cs typeface="Arial" panose="020B0604020202020204" pitchFamily="34" charset="0"/>
              </a:rPr>
              <a:t>MODEL SELECTION</a:t>
            </a:r>
          </a:p>
          <a:p>
            <a:pPr>
              <a:buFont typeface="Arial" panose="020B0604020202020204" pitchFamily="34" charset="0"/>
              <a:buChar char="•"/>
            </a:pPr>
            <a:endParaRPr lang="en-US" dirty="0" smtClean="0">
              <a:latin typeface="Bradley Hand ITC" panose="03070402050302030203" pitchFamily="66" charset="0"/>
            </a:endParaRPr>
          </a:p>
        </p:txBody>
      </p:sp>
    </p:spTree>
    <p:extLst>
      <p:ext uri="{BB962C8B-B14F-4D97-AF65-F5344CB8AC3E}">
        <p14:creationId xmlns:p14="http://schemas.microsoft.com/office/powerpoint/2010/main" val="2768185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20144"/>
            <a:ext cx="10396882" cy="1151965"/>
          </a:xfrm>
        </p:spPr>
        <p:txBody>
          <a:bodyPr>
            <a:normAutofit/>
          </a:bodyPr>
          <a:lstStyle/>
          <a:p>
            <a:r>
              <a:rPr lang="en-US" sz="4800" dirty="0" smtClean="0">
                <a:latin typeface="Algerian" panose="04020705040A02060702" pitchFamily="82" charset="0"/>
              </a:rPr>
              <a:t>Data pre-processing</a:t>
            </a:r>
            <a:endParaRPr lang="en-US" sz="4800" dirty="0">
              <a:latin typeface="Algerian" panose="04020705040A02060702" pitchFamily="82"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799" y="2285181"/>
            <a:ext cx="10396883" cy="4152900"/>
          </a:xfrm>
          <a:prstGeom prst="rect">
            <a:avLst/>
          </a:prstGeom>
        </p:spPr>
      </p:pic>
      <p:sp>
        <p:nvSpPr>
          <p:cNvPr id="6" name="TextBox 5"/>
          <p:cNvSpPr txBox="1"/>
          <p:nvPr/>
        </p:nvSpPr>
        <p:spPr>
          <a:xfrm>
            <a:off x="685800" y="1272109"/>
            <a:ext cx="10396883" cy="923330"/>
          </a:xfrm>
          <a:prstGeom prst="rect">
            <a:avLst/>
          </a:prstGeom>
          <a:noFill/>
        </p:spPr>
        <p:txBody>
          <a:bodyPr wrap="square" rtlCol="0">
            <a:spAutoFit/>
          </a:bodyPr>
          <a:lstStyle/>
          <a:p>
            <a:pPr algn="just"/>
            <a:r>
              <a:rPr lang="en-US" b="1" dirty="0">
                <a:latin typeface="Bradley Hand ITC" panose="03070402050302030203" pitchFamily="66" charset="0"/>
              </a:rPr>
              <a:t>PCA is a method to dimension reduction technique where we can find that variance cover at no of components. Here we can see that at 60 components we can cover 90% variance so we can proceed with it to </a:t>
            </a:r>
            <a:r>
              <a:rPr lang="en-US" b="1" dirty="0" err="1">
                <a:latin typeface="Bradley Hand ITC" panose="03070402050302030203" pitchFamily="66" charset="0"/>
              </a:rPr>
              <a:t>reduct</a:t>
            </a:r>
            <a:r>
              <a:rPr lang="en-US" b="1" dirty="0">
                <a:latin typeface="Bradley Hand ITC" panose="03070402050302030203" pitchFamily="66" charset="0"/>
              </a:rPr>
              <a:t> e dimension of data</a:t>
            </a:r>
            <a:endParaRPr lang="en-US" b="1" dirty="0">
              <a:latin typeface="Bradley Hand ITC" panose="03070402050302030203" pitchFamily="66" charset="0"/>
            </a:endParaRPr>
          </a:p>
        </p:txBody>
      </p:sp>
    </p:spTree>
    <p:extLst>
      <p:ext uri="{BB962C8B-B14F-4D97-AF65-F5344CB8AC3E}">
        <p14:creationId xmlns:p14="http://schemas.microsoft.com/office/powerpoint/2010/main" val="4111572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Pre-processing – Standard Scaler</a:t>
            </a:r>
            <a:endParaRPr lang="en-US" dirty="0"/>
          </a:p>
        </p:txBody>
      </p:sp>
      <p:sp>
        <p:nvSpPr>
          <p:cNvPr id="3" name="Content Placeholder 2"/>
          <p:cNvSpPr>
            <a:spLocks noGrp="1"/>
          </p:cNvSpPr>
          <p:nvPr>
            <p:ph idx="1"/>
          </p:nvPr>
        </p:nvSpPr>
        <p:spPr/>
        <p:txBody>
          <a:bodyPr>
            <a:normAutofit/>
          </a:bodyPr>
          <a:lstStyle/>
          <a:p>
            <a:pPr algn="just"/>
            <a:r>
              <a:rPr lang="en-US" sz="1800" b="1" dirty="0" smtClean="0">
                <a:latin typeface="Bradley Hand ITC" panose="03070402050302030203" pitchFamily="66" charset="0"/>
              </a:rPr>
              <a:t>Standard scaling method to reduce error of data set as it scale down all data point towards best fit line. If distance between actual value and predicted value is lower than error ratio is also going to lower.</a:t>
            </a:r>
            <a:endParaRPr lang="en-US" sz="1800" b="1" dirty="0">
              <a:latin typeface="Bradley Hand ITC" panose="03070402050302030203" pitchFamily="66" charset="0"/>
            </a:endParaRPr>
          </a:p>
        </p:txBody>
      </p:sp>
    </p:spTree>
    <p:extLst>
      <p:ext uri="{BB962C8B-B14F-4D97-AF65-F5344CB8AC3E}">
        <p14:creationId xmlns:p14="http://schemas.microsoft.com/office/powerpoint/2010/main" val="289938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87" y="0"/>
            <a:ext cx="10396882" cy="1151965"/>
          </a:xfrm>
        </p:spPr>
        <p:txBody>
          <a:bodyPr>
            <a:normAutofit/>
          </a:bodyPr>
          <a:lstStyle/>
          <a:p>
            <a:r>
              <a:rPr lang="en-US" sz="4800" dirty="0" smtClean="0">
                <a:latin typeface="Algerian" panose="04020705040A02060702" pitchFamily="82" charset="0"/>
              </a:rPr>
              <a:t>Linear Regression</a:t>
            </a:r>
            <a:endParaRPr lang="en-US" sz="4800" dirty="0">
              <a:latin typeface="Algerian" panose="04020705040A02060702" pitchFamily="82" charset="0"/>
            </a:endParaRPr>
          </a:p>
        </p:txBody>
      </p:sp>
      <p:sp>
        <p:nvSpPr>
          <p:cNvPr id="5" name="TextBox 4"/>
          <p:cNvSpPr txBox="1"/>
          <p:nvPr/>
        </p:nvSpPr>
        <p:spPr>
          <a:xfrm>
            <a:off x="795964" y="3869838"/>
            <a:ext cx="10443411" cy="1200329"/>
          </a:xfrm>
          <a:prstGeom prst="rect">
            <a:avLst/>
          </a:prstGeom>
          <a:noFill/>
        </p:spPr>
        <p:txBody>
          <a:bodyPr wrap="square" rtlCol="0">
            <a:spAutoFit/>
          </a:bodyPr>
          <a:lstStyle/>
          <a:p>
            <a:r>
              <a:rPr lang="en-IN" dirty="0">
                <a:solidFill>
                  <a:srgbClr val="FF0000"/>
                </a:solidFill>
                <a:latin typeface="Bradley Hand ITC" panose="03070402050302030203" pitchFamily="66" charset="0"/>
              </a:rPr>
              <a:t>Conclusion for </a:t>
            </a:r>
            <a:r>
              <a:rPr lang="en-IN" dirty="0" smtClean="0">
                <a:solidFill>
                  <a:srgbClr val="FF0000"/>
                </a:solidFill>
                <a:latin typeface="Bradley Hand ITC" panose="03070402050302030203" pitchFamily="66" charset="0"/>
              </a:rPr>
              <a:t>linear </a:t>
            </a:r>
            <a:r>
              <a:rPr lang="en-IN" dirty="0">
                <a:solidFill>
                  <a:srgbClr val="FF0000"/>
                </a:solidFill>
                <a:latin typeface="Bradley Hand ITC" panose="03070402050302030203" pitchFamily="66" charset="0"/>
              </a:rPr>
              <a:t>regression:</a:t>
            </a:r>
            <a:endParaRPr lang="en-US" dirty="0">
              <a:solidFill>
                <a:srgbClr val="FF0000"/>
              </a:solidFill>
              <a:latin typeface="Bradley Hand ITC" panose="03070402050302030203" pitchFamily="66" charset="0"/>
            </a:endParaRPr>
          </a:p>
          <a:p>
            <a:pPr lvl="0"/>
            <a:r>
              <a:rPr lang="en-IN" dirty="0">
                <a:latin typeface="Bradley Hand ITC" panose="03070402050302030203" pitchFamily="66" charset="0"/>
              </a:rPr>
              <a:t>On training data, accuracy score is </a:t>
            </a:r>
            <a:r>
              <a:rPr lang="en-IN" b="1" dirty="0" smtClean="0">
                <a:latin typeface="Bradley Hand ITC" panose="03070402050302030203" pitchFamily="66" charset="0"/>
              </a:rPr>
              <a:t>84</a:t>
            </a:r>
            <a:r>
              <a:rPr lang="en-IN" b="1" dirty="0" smtClean="0">
                <a:latin typeface="Bradley Hand ITC" panose="03070402050302030203" pitchFamily="66" charset="0"/>
              </a:rPr>
              <a:t>%</a:t>
            </a:r>
            <a:endParaRPr lang="en-US" b="1" dirty="0">
              <a:latin typeface="Bradley Hand ITC" panose="03070402050302030203" pitchFamily="66" charset="0"/>
            </a:endParaRPr>
          </a:p>
          <a:p>
            <a:pPr lvl="0"/>
            <a:r>
              <a:rPr lang="en-IN" dirty="0">
                <a:latin typeface="Bradley Hand ITC" panose="03070402050302030203" pitchFamily="66" charset="0"/>
              </a:rPr>
              <a:t>On testing data, accuracy score is </a:t>
            </a:r>
            <a:r>
              <a:rPr lang="en-IN" b="1" dirty="0" smtClean="0">
                <a:latin typeface="Bradley Hand ITC" panose="03070402050302030203" pitchFamily="66" charset="0"/>
              </a:rPr>
              <a:t>76%</a:t>
            </a:r>
            <a:endParaRPr lang="en-US" b="1" dirty="0">
              <a:latin typeface="Bradley Hand ITC" panose="03070402050302030203" pitchFamily="66" charset="0"/>
            </a:endParaRPr>
          </a:p>
          <a:p>
            <a:pPr lvl="0"/>
            <a:r>
              <a:rPr lang="en-IN" dirty="0">
                <a:latin typeface="Bradley Hand ITC" panose="03070402050302030203" pitchFamily="66" charset="0"/>
              </a:rPr>
              <a:t>We got </a:t>
            </a:r>
            <a:r>
              <a:rPr lang="en-IN" dirty="0" smtClean="0">
                <a:latin typeface="Bradley Hand ITC" panose="03070402050302030203" pitchFamily="66" charset="0"/>
              </a:rPr>
              <a:t>R2</a:t>
            </a:r>
            <a:r>
              <a:rPr lang="en-IN" dirty="0" smtClean="0">
                <a:latin typeface="Bradley Hand ITC" panose="03070402050302030203" pitchFamily="66" charset="0"/>
              </a:rPr>
              <a:t> </a:t>
            </a:r>
            <a:r>
              <a:rPr lang="en-IN" dirty="0">
                <a:latin typeface="Bradley Hand ITC" panose="03070402050302030203" pitchFamily="66" charset="0"/>
              </a:rPr>
              <a:t>score </a:t>
            </a:r>
            <a:r>
              <a:rPr lang="en-IN" b="1" dirty="0" smtClean="0">
                <a:latin typeface="Bradley Hand ITC" panose="03070402050302030203" pitchFamily="66" charset="0"/>
              </a:rPr>
              <a:t>76</a:t>
            </a:r>
            <a:r>
              <a:rPr lang="en-IN" b="1" dirty="0" smtClean="0">
                <a:latin typeface="Bradley Hand ITC" panose="03070402050302030203" pitchFamily="66" charset="0"/>
              </a:rPr>
              <a:t>%,</a:t>
            </a:r>
            <a:r>
              <a:rPr lang="en-IN" dirty="0" smtClean="0">
                <a:latin typeface="Bradley Hand ITC" panose="03070402050302030203" pitchFamily="66" charset="0"/>
              </a:rPr>
              <a:t> </a:t>
            </a:r>
            <a:r>
              <a:rPr lang="en-IN" dirty="0">
                <a:latin typeface="Bradley Hand ITC" panose="03070402050302030203" pitchFamily="66" charset="0"/>
              </a:rPr>
              <a:t>which is </a:t>
            </a:r>
            <a:r>
              <a:rPr lang="en-IN" dirty="0" smtClean="0">
                <a:latin typeface="Bradley Hand ITC" panose="03070402050302030203" pitchFamily="66" charset="0"/>
              </a:rPr>
              <a:t>not good </a:t>
            </a:r>
            <a:r>
              <a:rPr lang="en-IN" dirty="0">
                <a:latin typeface="Bradley Hand ITC" panose="03070402050302030203" pitchFamily="66" charset="0"/>
              </a:rPr>
              <a:t>for model</a:t>
            </a:r>
            <a:r>
              <a:rPr lang="en-IN" dirty="0" smtClean="0">
                <a:latin typeface="Bradley Hand ITC" panose="03070402050302030203" pitchFamily="66" charset="0"/>
              </a:rPr>
              <a:t>.</a:t>
            </a:r>
            <a:endParaRPr lang="en-US" dirty="0">
              <a:latin typeface="Bradley Hand ITC" panose="03070402050302030203" pitchFamily="66" charset="0"/>
            </a:endParaRPr>
          </a:p>
        </p:txBody>
      </p:sp>
      <p:pic>
        <p:nvPicPr>
          <p:cNvPr id="3" name="Picture 2"/>
          <p:cNvPicPr>
            <a:picLocks noChangeAspect="1"/>
          </p:cNvPicPr>
          <p:nvPr/>
        </p:nvPicPr>
        <p:blipFill>
          <a:blip r:embed="rId2"/>
          <a:stretch>
            <a:fillRect/>
          </a:stretch>
        </p:blipFill>
        <p:spPr>
          <a:xfrm>
            <a:off x="795964" y="1005362"/>
            <a:ext cx="8091529" cy="2615168"/>
          </a:xfrm>
          <a:prstGeom prst="rect">
            <a:avLst/>
          </a:prstGeom>
        </p:spPr>
      </p:pic>
    </p:spTree>
    <p:extLst>
      <p:ext uri="{BB962C8B-B14F-4D97-AF65-F5344CB8AC3E}">
        <p14:creationId xmlns:p14="http://schemas.microsoft.com/office/powerpoint/2010/main" val="63921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06" y="-8887"/>
            <a:ext cx="9404723" cy="1400530"/>
          </a:xfrm>
        </p:spPr>
        <p:txBody>
          <a:bodyPr>
            <a:normAutofit/>
          </a:bodyPr>
          <a:lstStyle/>
          <a:p>
            <a:r>
              <a:rPr lang="en-US" sz="4800" dirty="0" err="1" smtClean="0">
                <a:latin typeface="Algerian" panose="04020705040A02060702" pitchFamily="82" charset="0"/>
              </a:rPr>
              <a:t>DecisionTree</a:t>
            </a:r>
            <a:r>
              <a:rPr lang="en-US" sz="4800" dirty="0" smtClean="0">
                <a:latin typeface="Algerian" panose="04020705040A02060702" pitchFamily="82" charset="0"/>
              </a:rPr>
              <a:t> Regressor</a:t>
            </a:r>
            <a:endParaRPr lang="en-US" sz="4800" dirty="0">
              <a:latin typeface="Algerian" panose="04020705040A02060702" pitchFamily="82" charset="0"/>
            </a:endParaRPr>
          </a:p>
        </p:txBody>
      </p:sp>
      <p:sp>
        <p:nvSpPr>
          <p:cNvPr id="5" name="TextBox 4"/>
          <p:cNvSpPr txBox="1"/>
          <p:nvPr/>
        </p:nvSpPr>
        <p:spPr>
          <a:xfrm>
            <a:off x="458714" y="4379583"/>
            <a:ext cx="10443411" cy="1200329"/>
          </a:xfrm>
          <a:prstGeom prst="rect">
            <a:avLst/>
          </a:prstGeom>
          <a:noFill/>
        </p:spPr>
        <p:txBody>
          <a:bodyPr wrap="square" rtlCol="0">
            <a:spAutoFit/>
          </a:bodyPr>
          <a:lstStyle/>
          <a:p>
            <a:r>
              <a:rPr lang="en-US" b="1" dirty="0">
                <a:latin typeface="Bradley Hand ITC" panose="03070402050302030203" pitchFamily="66" charset="0"/>
              </a:rPr>
              <a:t>Conclusion for Decision Tree </a:t>
            </a:r>
            <a:r>
              <a:rPr lang="en-US" b="1" dirty="0" smtClean="0">
                <a:latin typeface="Bradley Hand ITC" panose="03070402050302030203" pitchFamily="66" charset="0"/>
              </a:rPr>
              <a:t>Regressor:</a:t>
            </a:r>
            <a:endParaRPr lang="en-US" b="1" dirty="0">
              <a:latin typeface="Bradley Hand ITC" panose="03070402050302030203" pitchFamily="66" charset="0"/>
            </a:endParaRPr>
          </a:p>
          <a:p>
            <a:pPr marL="285750" indent="-285750">
              <a:buFont typeface="Arial" panose="020B0604020202020204" pitchFamily="34" charset="0"/>
              <a:buChar char="•"/>
            </a:pPr>
            <a:r>
              <a:rPr lang="en-US" dirty="0" smtClean="0">
                <a:latin typeface="Bradley Hand ITC" panose="03070402050302030203" pitchFamily="66" charset="0"/>
              </a:rPr>
              <a:t>On </a:t>
            </a:r>
            <a:r>
              <a:rPr lang="en-US" dirty="0">
                <a:latin typeface="Bradley Hand ITC" panose="03070402050302030203" pitchFamily="66" charset="0"/>
              </a:rPr>
              <a:t>training set accuracy score is 100% but on testing, set it 55%, which is not good for dataset</a:t>
            </a:r>
          </a:p>
          <a:p>
            <a:r>
              <a:rPr lang="en-US" dirty="0" smtClean="0">
                <a:latin typeface="Bradley Hand ITC" panose="03070402050302030203" pitchFamily="66" charset="0"/>
              </a:rPr>
              <a:t>     because </a:t>
            </a:r>
            <a:r>
              <a:rPr lang="en-US" dirty="0">
                <a:latin typeface="Bradley Hand ITC" panose="03070402050302030203" pitchFamily="66" charset="0"/>
              </a:rPr>
              <a:t>model is not much success to predict testing data accurately.</a:t>
            </a:r>
          </a:p>
          <a:p>
            <a:pPr marL="285750" indent="-285750">
              <a:buFont typeface="Arial" panose="020B0604020202020204" pitchFamily="34" charset="0"/>
              <a:buChar char="•"/>
            </a:pPr>
            <a:r>
              <a:rPr lang="en-US" dirty="0" smtClean="0">
                <a:latin typeface="Bradley Hand ITC" panose="03070402050302030203" pitchFamily="66" charset="0"/>
              </a:rPr>
              <a:t>In </a:t>
            </a:r>
            <a:r>
              <a:rPr lang="en-US" dirty="0">
                <a:latin typeface="Bradley Hand ITC" panose="03070402050302030203" pitchFamily="66" charset="0"/>
              </a:rPr>
              <a:t>Decision Tree Classifier, R2 score is 55%.</a:t>
            </a:r>
            <a:endParaRPr lang="en-US" dirty="0">
              <a:latin typeface="Bradley Hand ITC" panose="03070402050302030203" pitchFamily="66" charset="0"/>
            </a:endParaRPr>
          </a:p>
        </p:txBody>
      </p:sp>
      <p:pic>
        <p:nvPicPr>
          <p:cNvPr id="3" name="Picture 2"/>
          <p:cNvPicPr>
            <a:picLocks noChangeAspect="1"/>
          </p:cNvPicPr>
          <p:nvPr/>
        </p:nvPicPr>
        <p:blipFill rotWithShape="1">
          <a:blip r:embed="rId2"/>
          <a:srcRect r="53440"/>
          <a:stretch/>
        </p:blipFill>
        <p:spPr>
          <a:xfrm>
            <a:off x="453606" y="1132150"/>
            <a:ext cx="4820226" cy="3122059"/>
          </a:xfrm>
          <a:prstGeom prst="rect">
            <a:avLst/>
          </a:prstGeom>
        </p:spPr>
      </p:pic>
      <p:pic>
        <p:nvPicPr>
          <p:cNvPr id="4" name="Picture 3"/>
          <p:cNvPicPr>
            <a:picLocks noChangeAspect="1"/>
          </p:cNvPicPr>
          <p:nvPr/>
        </p:nvPicPr>
        <p:blipFill>
          <a:blip r:embed="rId3"/>
          <a:stretch>
            <a:fillRect/>
          </a:stretch>
        </p:blipFill>
        <p:spPr>
          <a:xfrm>
            <a:off x="5306157" y="1132150"/>
            <a:ext cx="5794110" cy="3122059"/>
          </a:xfrm>
          <a:prstGeom prst="rect">
            <a:avLst/>
          </a:prstGeom>
        </p:spPr>
      </p:pic>
    </p:spTree>
    <p:extLst>
      <p:ext uri="{BB962C8B-B14F-4D97-AF65-F5344CB8AC3E}">
        <p14:creationId xmlns:p14="http://schemas.microsoft.com/office/powerpoint/2010/main" val="214131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73" y="-210862"/>
            <a:ext cx="9404723" cy="1400530"/>
          </a:xfrm>
        </p:spPr>
        <p:txBody>
          <a:bodyPr>
            <a:normAutofit/>
          </a:bodyPr>
          <a:lstStyle/>
          <a:p>
            <a:r>
              <a:rPr lang="en-US" sz="4800" dirty="0" err="1" smtClean="0">
                <a:latin typeface="Algerian" panose="04020705040A02060702" pitchFamily="82" charset="0"/>
              </a:rPr>
              <a:t>svr</a:t>
            </a:r>
            <a:endParaRPr lang="en-US" sz="4800" dirty="0">
              <a:latin typeface="Algerian" panose="04020705040A02060702" pitchFamily="82" charset="0"/>
            </a:endParaRPr>
          </a:p>
        </p:txBody>
      </p:sp>
      <p:sp>
        <p:nvSpPr>
          <p:cNvPr id="5" name="TextBox 4"/>
          <p:cNvSpPr txBox="1"/>
          <p:nvPr/>
        </p:nvSpPr>
        <p:spPr>
          <a:xfrm>
            <a:off x="436480" y="4653681"/>
            <a:ext cx="10443411" cy="646331"/>
          </a:xfrm>
          <a:prstGeom prst="rect">
            <a:avLst/>
          </a:prstGeom>
          <a:noFill/>
        </p:spPr>
        <p:txBody>
          <a:bodyPr wrap="square" rtlCol="0">
            <a:spAutoFit/>
          </a:bodyPr>
          <a:lstStyle/>
          <a:p>
            <a:r>
              <a:rPr lang="en-US" dirty="0">
                <a:latin typeface="Bradley Hand ITC" panose="03070402050302030203" pitchFamily="66" charset="0"/>
              </a:rPr>
              <a:t>Conclusion on SVR:</a:t>
            </a:r>
          </a:p>
          <a:p>
            <a:r>
              <a:rPr lang="en-US" dirty="0">
                <a:latin typeface="Bradley Hand ITC" panose="03070402050302030203" pitchFamily="66" charset="0"/>
              </a:rPr>
              <a:t>Here we can see that accuracy is in minus so this model is not perfect for this data and we will neglect it.</a:t>
            </a:r>
            <a:endParaRPr lang="en-US" dirty="0">
              <a:latin typeface="Bradley Hand ITC" panose="03070402050302030203" pitchFamily="66" charset="0"/>
            </a:endParaRPr>
          </a:p>
        </p:txBody>
      </p:sp>
      <p:pic>
        <p:nvPicPr>
          <p:cNvPr id="3" name="Picture 2"/>
          <p:cNvPicPr>
            <a:picLocks noChangeAspect="1"/>
          </p:cNvPicPr>
          <p:nvPr/>
        </p:nvPicPr>
        <p:blipFill rotWithShape="1">
          <a:blip r:embed="rId2"/>
          <a:srcRect r="73819"/>
          <a:stretch/>
        </p:blipFill>
        <p:spPr>
          <a:xfrm>
            <a:off x="535373" y="954889"/>
            <a:ext cx="5488276" cy="3332906"/>
          </a:xfrm>
          <a:prstGeom prst="rect">
            <a:avLst/>
          </a:prstGeom>
        </p:spPr>
      </p:pic>
      <p:pic>
        <p:nvPicPr>
          <p:cNvPr id="4" name="Picture 3"/>
          <p:cNvPicPr>
            <a:picLocks noChangeAspect="1"/>
          </p:cNvPicPr>
          <p:nvPr/>
        </p:nvPicPr>
        <p:blipFill rotWithShape="1">
          <a:blip r:embed="rId3"/>
          <a:srcRect r="40741"/>
          <a:stretch/>
        </p:blipFill>
        <p:spPr>
          <a:xfrm>
            <a:off x="6023649" y="954889"/>
            <a:ext cx="5350296" cy="3332906"/>
          </a:xfrm>
          <a:prstGeom prst="rect">
            <a:avLst/>
          </a:prstGeom>
        </p:spPr>
      </p:pic>
    </p:spTree>
    <p:extLst>
      <p:ext uri="{BB962C8B-B14F-4D97-AF65-F5344CB8AC3E}">
        <p14:creationId xmlns:p14="http://schemas.microsoft.com/office/powerpoint/2010/main" val="243284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05" y="0"/>
            <a:ext cx="9404723" cy="1400530"/>
          </a:xfrm>
        </p:spPr>
        <p:txBody>
          <a:bodyPr>
            <a:normAutofit/>
          </a:bodyPr>
          <a:lstStyle/>
          <a:p>
            <a:r>
              <a:rPr lang="en-US" sz="4800" dirty="0" err="1" smtClean="0">
                <a:latin typeface="Algerian" panose="04020705040A02060702" pitchFamily="82" charset="0"/>
              </a:rPr>
              <a:t>Knn</a:t>
            </a:r>
            <a:r>
              <a:rPr lang="en-US" sz="4800" dirty="0" smtClean="0">
                <a:latin typeface="Algerian" panose="04020705040A02060702" pitchFamily="82" charset="0"/>
              </a:rPr>
              <a:t> </a:t>
            </a:r>
            <a:r>
              <a:rPr lang="en-US" sz="4800" dirty="0" err="1" smtClean="0">
                <a:latin typeface="Algerian" panose="04020705040A02060702" pitchFamily="82" charset="0"/>
              </a:rPr>
              <a:t>regressor</a:t>
            </a:r>
            <a:endParaRPr lang="en-US" sz="4800" dirty="0">
              <a:latin typeface="Algerian" panose="04020705040A02060702" pitchFamily="82" charset="0"/>
            </a:endParaRPr>
          </a:p>
        </p:txBody>
      </p:sp>
      <p:sp>
        <p:nvSpPr>
          <p:cNvPr id="5" name="TextBox 4"/>
          <p:cNvSpPr txBox="1"/>
          <p:nvPr/>
        </p:nvSpPr>
        <p:spPr>
          <a:xfrm>
            <a:off x="455247" y="4238075"/>
            <a:ext cx="10443411" cy="923330"/>
          </a:xfrm>
          <a:prstGeom prst="rect">
            <a:avLst/>
          </a:prstGeom>
          <a:noFill/>
        </p:spPr>
        <p:txBody>
          <a:bodyPr wrap="square" rtlCol="0">
            <a:spAutoFit/>
          </a:bodyPr>
          <a:lstStyle/>
          <a:p>
            <a:pPr algn="just"/>
            <a:r>
              <a:rPr lang="en-US" b="1" dirty="0">
                <a:latin typeface="Bradley Hand ITC" panose="03070402050302030203" pitchFamily="66" charset="0"/>
              </a:rPr>
              <a:t>Conclusion on KNN:</a:t>
            </a:r>
          </a:p>
          <a:p>
            <a:pPr algn="just"/>
            <a:r>
              <a:rPr lang="en-US" dirty="0">
                <a:latin typeface="Bradley Hand ITC" panose="03070402050302030203" pitchFamily="66" charset="0"/>
              </a:rPr>
              <a:t>Training score is 84% while testing 75% and R2 score is 75%. Its looking better for prediction compare to</a:t>
            </a:r>
          </a:p>
          <a:p>
            <a:pPr algn="just"/>
            <a:r>
              <a:rPr lang="en-US" dirty="0">
                <a:latin typeface="Bradley Hand ITC" panose="03070402050302030203" pitchFamily="66" charset="0"/>
              </a:rPr>
              <a:t>other and as per </a:t>
            </a:r>
            <a:r>
              <a:rPr lang="en-US" dirty="0" err="1">
                <a:latin typeface="Bradley Hand ITC" panose="03070402050302030203" pitchFamily="66" charset="0"/>
              </a:rPr>
              <a:t>visualise</a:t>
            </a:r>
            <a:r>
              <a:rPr lang="en-US" dirty="0">
                <a:latin typeface="Bradley Hand ITC" panose="03070402050302030203" pitchFamily="66" charset="0"/>
              </a:rPr>
              <a:t> we can see that data are predicted on one line.</a:t>
            </a:r>
            <a:endParaRPr lang="en-US" dirty="0">
              <a:latin typeface="Bradley Hand ITC" panose="03070402050302030203" pitchFamily="66" charset="0"/>
            </a:endParaRPr>
          </a:p>
        </p:txBody>
      </p:sp>
      <p:pic>
        <p:nvPicPr>
          <p:cNvPr id="3" name="Picture 2"/>
          <p:cNvPicPr>
            <a:picLocks noChangeAspect="1"/>
          </p:cNvPicPr>
          <p:nvPr/>
        </p:nvPicPr>
        <p:blipFill rotWithShape="1">
          <a:blip r:embed="rId2"/>
          <a:srcRect r="75560"/>
          <a:stretch/>
        </p:blipFill>
        <p:spPr>
          <a:xfrm>
            <a:off x="453604" y="1133634"/>
            <a:ext cx="4833507" cy="2894669"/>
          </a:xfrm>
          <a:prstGeom prst="rect">
            <a:avLst/>
          </a:prstGeom>
        </p:spPr>
      </p:pic>
      <p:pic>
        <p:nvPicPr>
          <p:cNvPr id="4" name="Picture 3"/>
          <p:cNvPicPr>
            <a:picLocks noChangeAspect="1"/>
          </p:cNvPicPr>
          <p:nvPr/>
        </p:nvPicPr>
        <p:blipFill>
          <a:blip r:embed="rId3"/>
          <a:stretch>
            <a:fillRect/>
          </a:stretch>
        </p:blipFill>
        <p:spPr>
          <a:xfrm>
            <a:off x="5287111" y="1133102"/>
            <a:ext cx="5611547" cy="2895201"/>
          </a:xfrm>
          <a:prstGeom prst="rect">
            <a:avLst/>
          </a:prstGeom>
        </p:spPr>
      </p:pic>
    </p:spTree>
    <p:extLst>
      <p:ext uri="{BB962C8B-B14F-4D97-AF65-F5344CB8AC3E}">
        <p14:creationId xmlns:p14="http://schemas.microsoft.com/office/powerpoint/2010/main" val="2912508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69" y="-136721"/>
            <a:ext cx="9404723" cy="1400530"/>
          </a:xfrm>
        </p:spPr>
        <p:txBody>
          <a:bodyPr>
            <a:normAutofit/>
          </a:bodyPr>
          <a:lstStyle/>
          <a:p>
            <a:r>
              <a:rPr lang="en-US" sz="4800" dirty="0" smtClean="0">
                <a:latin typeface="Algerian" panose="04020705040A02060702" pitchFamily="82" charset="0"/>
              </a:rPr>
              <a:t>Random Forest Regression</a:t>
            </a:r>
            <a:endParaRPr lang="en-US" sz="4800" dirty="0">
              <a:latin typeface="Algerian" panose="04020705040A02060702" pitchFamily="82" charset="0"/>
            </a:endParaRPr>
          </a:p>
        </p:txBody>
      </p:sp>
      <p:sp>
        <p:nvSpPr>
          <p:cNvPr id="5" name="TextBox 4"/>
          <p:cNvSpPr txBox="1"/>
          <p:nvPr/>
        </p:nvSpPr>
        <p:spPr>
          <a:xfrm>
            <a:off x="325269" y="4091878"/>
            <a:ext cx="10443411" cy="646331"/>
          </a:xfrm>
          <a:prstGeom prst="rect">
            <a:avLst/>
          </a:prstGeom>
          <a:noFill/>
        </p:spPr>
        <p:txBody>
          <a:bodyPr wrap="square" rtlCol="0">
            <a:spAutoFit/>
          </a:bodyPr>
          <a:lstStyle/>
          <a:p>
            <a:r>
              <a:rPr lang="en-US" b="1" dirty="0">
                <a:latin typeface="Bradley Hand ITC" panose="03070402050302030203" pitchFamily="66" charset="0"/>
              </a:rPr>
              <a:t>Conclusion on Random Forest Regressor:</a:t>
            </a:r>
          </a:p>
          <a:p>
            <a:r>
              <a:rPr lang="en-US" dirty="0">
                <a:latin typeface="Bradley Hand ITC" panose="03070402050302030203" pitchFamily="66" charset="0"/>
              </a:rPr>
              <a:t>We can mark that 86% accuracy in testing dataset and 97% training accuracy. R2 score is 86%.</a:t>
            </a:r>
            <a:endParaRPr lang="en-US" dirty="0">
              <a:latin typeface="Bradley Hand ITC" panose="03070402050302030203" pitchFamily="66" charset="0"/>
            </a:endParaRPr>
          </a:p>
        </p:txBody>
      </p:sp>
      <p:pic>
        <p:nvPicPr>
          <p:cNvPr id="3" name="Picture 2"/>
          <p:cNvPicPr>
            <a:picLocks noChangeAspect="1"/>
          </p:cNvPicPr>
          <p:nvPr/>
        </p:nvPicPr>
        <p:blipFill rotWithShape="1">
          <a:blip r:embed="rId2"/>
          <a:srcRect r="59005"/>
          <a:stretch/>
        </p:blipFill>
        <p:spPr>
          <a:xfrm>
            <a:off x="422962" y="1018659"/>
            <a:ext cx="5896977" cy="2787221"/>
          </a:xfrm>
          <a:prstGeom prst="rect">
            <a:avLst/>
          </a:prstGeom>
        </p:spPr>
      </p:pic>
      <p:pic>
        <p:nvPicPr>
          <p:cNvPr id="4" name="Picture 3"/>
          <p:cNvPicPr>
            <a:picLocks noChangeAspect="1"/>
          </p:cNvPicPr>
          <p:nvPr/>
        </p:nvPicPr>
        <p:blipFill rotWithShape="1">
          <a:blip r:embed="rId3"/>
          <a:srcRect r="17858"/>
          <a:stretch/>
        </p:blipFill>
        <p:spPr>
          <a:xfrm>
            <a:off x="6105549" y="1018659"/>
            <a:ext cx="5268467" cy="2787221"/>
          </a:xfrm>
          <a:prstGeom prst="rect">
            <a:avLst/>
          </a:prstGeom>
        </p:spPr>
      </p:pic>
    </p:spTree>
    <p:extLst>
      <p:ext uri="{BB962C8B-B14F-4D97-AF65-F5344CB8AC3E}">
        <p14:creationId xmlns:p14="http://schemas.microsoft.com/office/powerpoint/2010/main" val="3826251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77" y="-136721"/>
            <a:ext cx="9404723" cy="1400530"/>
          </a:xfrm>
        </p:spPr>
        <p:txBody>
          <a:bodyPr>
            <a:normAutofit/>
          </a:bodyPr>
          <a:lstStyle/>
          <a:p>
            <a:r>
              <a:rPr lang="en-US" sz="4800" dirty="0" err="1" smtClean="0">
                <a:latin typeface="Algerian" panose="04020705040A02060702" pitchFamily="82" charset="0"/>
              </a:rPr>
              <a:t>adaboost</a:t>
            </a:r>
            <a:r>
              <a:rPr lang="en-US" sz="4800" dirty="0" smtClean="0">
                <a:latin typeface="Algerian" panose="04020705040A02060702" pitchFamily="82" charset="0"/>
              </a:rPr>
              <a:t> </a:t>
            </a:r>
            <a:r>
              <a:rPr lang="en-US" sz="4800" dirty="0" smtClean="0">
                <a:latin typeface="Algerian" panose="04020705040A02060702" pitchFamily="82" charset="0"/>
              </a:rPr>
              <a:t>Regress</a:t>
            </a:r>
            <a:r>
              <a:rPr lang="en-US" sz="4800" dirty="0">
                <a:latin typeface="Algerian" panose="04020705040A02060702" pitchFamily="82" charset="0"/>
              </a:rPr>
              <a:t>o</a:t>
            </a:r>
            <a:r>
              <a:rPr lang="en-US" sz="4800" dirty="0" smtClean="0">
                <a:latin typeface="Algerian" panose="04020705040A02060702" pitchFamily="82" charset="0"/>
              </a:rPr>
              <a:t>r</a:t>
            </a:r>
            <a:endParaRPr lang="en-US" sz="4800" dirty="0">
              <a:latin typeface="Algerian" panose="04020705040A02060702" pitchFamily="82" charset="0"/>
            </a:endParaRPr>
          </a:p>
        </p:txBody>
      </p:sp>
      <p:sp>
        <p:nvSpPr>
          <p:cNvPr id="5" name="TextBox 4"/>
          <p:cNvSpPr txBox="1"/>
          <p:nvPr/>
        </p:nvSpPr>
        <p:spPr>
          <a:xfrm>
            <a:off x="470277" y="4544553"/>
            <a:ext cx="10443411" cy="646331"/>
          </a:xfrm>
          <a:prstGeom prst="rect">
            <a:avLst/>
          </a:prstGeom>
          <a:noFill/>
        </p:spPr>
        <p:txBody>
          <a:bodyPr wrap="square" rtlCol="0">
            <a:spAutoFit/>
          </a:bodyPr>
          <a:lstStyle/>
          <a:p>
            <a:pPr algn="just"/>
            <a:r>
              <a:rPr lang="en-US" b="1" dirty="0">
                <a:latin typeface="Bradley Hand ITC" panose="03070402050302030203" pitchFamily="66" charset="0"/>
              </a:rPr>
              <a:t>Conclusion on </a:t>
            </a:r>
            <a:r>
              <a:rPr lang="en-US" b="1" dirty="0" err="1">
                <a:latin typeface="Bradley Hand ITC" panose="03070402050302030203" pitchFamily="66" charset="0"/>
              </a:rPr>
              <a:t>Adaboost</a:t>
            </a:r>
            <a:r>
              <a:rPr lang="en-US" b="1" dirty="0">
                <a:latin typeface="Bradley Hand ITC" panose="03070402050302030203" pitchFamily="66" charset="0"/>
              </a:rPr>
              <a:t> Regressor:</a:t>
            </a:r>
          </a:p>
          <a:p>
            <a:pPr algn="just"/>
            <a:r>
              <a:rPr lang="en-US" dirty="0">
                <a:latin typeface="Bradley Hand ITC" panose="03070402050302030203" pitchFamily="66" charset="0"/>
              </a:rPr>
              <a:t>We got accuracy of </a:t>
            </a:r>
            <a:r>
              <a:rPr lang="en-US" dirty="0" smtClean="0">
                <a:latin typeface="Bradley Hand ITC" panose="03070402050302030203" pitchFamily="66" charset="0"/>
              </a:rPr>
              <a:t>86% </a:t>
            </a:r>
            <a:r>
              <a:rPr lang="en-US" dirty="0">
                <a:latin typeface="Bradley Hand ITC" panose="03070402050302030203" pitchFamily="66" charset="0"/>
              </a:rPr>
              <a:t>in raining and in testing </a:t>
            </a:r>
            <a:r>
              <a:rPr lang="en-US" dirty="0" smtClean="0">
                <a:latin typeface="Bradley Hand ITC" panose="03070402050302030203" pitchFamily="66" charset="0"/>
              </a:rPr>
              <a:t>78% </a:t>
            </a:r>
            <a:r>
              <a:rPr lang="en-US" dirty="0">
                <a:latin typeface="Bradley Hand ITC" panose="03070402050302030203" pitchFamily="66" charset="0"/>
              </a:rPr>
              <a:t>accuracy</a:t>
            </a:r>
            <a:r>
              <a:rPr lang="en-US" dirty="0" smtClean="0">
                <a:latin typeface="Bradley Hand ITC" panose="03070402050302030203" pitchFamily="66" charset="0"/>
              </a:rPr>
              <a:t>.</a:t>
            </a:r>
            <a:endParaRPr lang="en-IN" b="1" dirty="0" smtClean="0">
              <a:latin typeface="Bradley Hand ITC" panose="03070402050302030203" pitchFamily="66" charset="0"/>
            </a:endParaRPr>
          </a:p>
        </p:txBody>
      </p:sp>
      <p:pic>
        <p:nvPicPr>
          <p:cNvPr id="3" name="Picture 2"/>
          <p:cNvPicPr>
            <a:picLocks noChangeAspect="1"/>
          </p:cNvPicPr>
          <p:nvPr/>
        </p:nvPicPr>
        <p:blipFill rotWithShape="1">
          <a:blip r:embed="rId2"/>
          <a:srcRect r="60930"/>
          <a:stretch/>
        </p:blipFill>
        <p:spPr>
          <a:xfrm>
            <a:off x="470277" y="1263809"/>
            <a:ext cx="5560970" cy="2686436"/>
          </a:xfrm>
          <a:prstGeom prst="rect">
            <a:avLst/>
          </a:prstGeom>
        </p:spPr>
      </p:pic>
      <p:pic>
        <p:nvPicPr>
          <p:cNvPr id="4" name="Picture 3"/>
          <p:cNvPicPr>
            <a:picLocks noChangeAspect="1"/>
          </p:cNvPicPr>
          <p:nvPr/>
        </p:nvPicPr>
        <p:blipFill rotWithShape="1">
          <a:blip r:embed="rId3"/>
          <a:srcRect r="10879"/>
          <a:stretch/>
        </p:blipFill>
        <p:spPr>
          <a:xfrm>
            <a:off x="6031247" y="1263809"/>
            <a:ext cx="5080784" cy="2686436"/>
          </a:xfrm>
          <a:prstGeom prst="rect">
            <a:avLst/>
          </a:prstGeom>
        </p:spPr>
      </p:pic>
    </p:spTree>
    <p:extLst>
      <p:ext uri="{BB962C8B-B14F-4D97-AF65-F5344CB8AC3E}">
        <p14:creationId xmlns:p14="http://schemas.microsoft.com/office/powerpoint/2010/main" val="412479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77" y="-91151"/>
            <a:ext cx="9404723" cy="1400530"/>
          </a:xfrm>
        </p:spPr>
        <p:txBody>
          <a:bodyPr>
            <a:normAutofit/>
          </a:bodyPr>
          <a:lstStyle/>
          <a:p>
            <a:r>
              <a:rPr lang="en-US" sz="4800" dirty="0" smtClean="0">
                <a:latin typeface="Algerian" panose="04020705040A02060702" pitchFamily="82" charset="0"/>
              </a:rPr>
              <a:t>Gradient </a:t>
            </a:r>
            <a:r>
              <a:rPr lang="en-US" sz="4800" dirty="0" smtClean="0">
                <a:latin typeface="Algerian" panose="04020705040A02060702" pitchFamily="82" charset="0"/>
              </a:rPr>
              <a:t>boost </a:t>
            </a:r>
            <a:r>
              <a:rPr lang="en-US" sz="4800" dirty="0" smtClean="0">
                <a:latin typeface="Algerian" panose="04020705040A02060702" pitchFamily="82" charset="0"/>
              </a:rPr>
              <a:t>Regress</a:t>
            </a:r>
            <a:r>
              <a:rPr lang="en-US" sz="4800" dirty="0">
                <a:latin typeface="Algerian" panose="04020705040A02060702" pitchFamily="82" charset="0"/>
              </a:rPr>
              <a:t>o</a:t>
            </a:r>
            <a:r>
              <a:rPr lang="en-US" sz="4800" dirty="0" smtClean="0">
                <a:latin typeface="Algerian" panose="04020705040A02060702" pitchFamily="82" charset="0"/>
              </a:rPr>
              <a:t>r</a:t>
            </a:r>
            <a:endParaRPr lang="en-US" sz="4800" dirty="0">
              <a:latin typeface="Algerian" panose="04020705040A02060702" pitchFamily="82" charset="0"/>
            </a:endParaRPr>
          </a:p>
        </p:txBody>
      </p:sp>
      <p:sp>
        <p:nvSpPr>
          <p:cNvPr id="5" name="TextBox 4"/>
          <p:cNvSpPr txBox="1"/>
          <p:nvPr/>
        </p:nvSpPr>
        <p:spPr>
          <a:xfrm>
            <a:off x="470277" y="4544553"/>
            <a:ext cx="10443411" cy="923330"/>
          </a:xfrm>
          <a:prstGeom prst="rect">
            <a:avLst/>
          </a:prstGeom>
          <a:noFill/>
        </p:spPr>
        <p:txBody>
          <a:bodyPr wrap="square" rtlCol="0">
            <a:spAutoFit/>
          </a:bodyPr>
          <a:lstStyle/>
          <a:p>
            <a:pPr algn="just"/>
            <a:r>
              <a:rPr lang="en-US" b="1" dirty="0">
                <a:latin typeface="Bradley Hand ITC" panose="03070402050302030203" pitchFamily="66" charset="0"/>
              </a:rPr>
              <a:t>Conclusion on </a:t>
            </a:r>
            <a:r>
              <a:rPr lang="en-US" b="1" dirty="0" err="1" smtClean="0">
                <a:latin typeface="Bradley Hand ITC" panose="03070402050302030203" pitchFamily="66" charset="0"/>
              </a:rPr>
              <a:t>gradientboost</a:t>
            </a:r>
            <a:r>
              <a:rPr lang="en-US" b="1" dirty="0" smtClean="0">
                <a:latin typeface="Bradley Hand ITC" panose="03070402050302030203" pitchFamily="66" charset="0"/>
              </a:rPr>
              <a:t> </a:t>
            </a:r>
            <a:r>
              <a:rPr lang="en-US" b="1" dirty="0">
                <a:latin typeface="Bradley Hand ITC" panose="03070402050302030203" pitchFamily="66" charset="0"/>
              </a:rPr>
              <a:t>Regressor:</a:t>
            </a:r>
          </a:p>
          <a:p>
            <a:pPr algn="just"/>
            <a:r>
              <a:rPr lang="en-US" dirty="0">
                <a:latin typeface="Bradley Hand ITC" panose="03070402050302030203" pitchFamily="66" charset="0"/>
              </a:rPr>
              <a:t>We got accuracy of </a:t>
            </a:r>
            <a:r>
              <a:rPr lang="en-US" dirty="0" smtClean="0">
                <a:latin typeface="Bradley Hand ITC" panose="03070402050302030203" pitchFamily="66" charset="0"/>
              </a:rPr>
              <a:t>97% </a:t>
            </a:r>
            <a:r>
              <a:rPr lang="en-US" dirty="0">
                <a:latin typeface="Bradley Hand ITC" panose="03070402050302030203" pitchFamily="66" charset="0"/>
              </a:rPr>
              <a:t>in raining and in testing 86% accuracy.</a:t>
            </a:r>
          </a:p>
          <a:p>
            <a:pPr algn="just"/>
            <a:r>
              <a:rPr lang="en-US" dirty="0">
                <a:latin typeface="Bradley Hand ITC" panose="03070402050302030203" pitchFamily="66" charset="0"/>
              </a:rPr>
              <a:t>R2 score is 86% and here we can mark that random forest and </a:t>
            </a:r>
            <a:r>
              <a:rPr lang="en-US" dirty="0" err="1" smtClean="0">
                <a:latin typeface="Bradley Hand ITC" panose="03070402050302030203" pitchFamily="66" charset="0"/>
              </a:rPr>
              <a:t>gradientboost</a:t>
            </a:r>
            <a:r>
              <a:rPr lang="en-US" dirty="0" smtClean="0">
                <a:latin typeface="Bradley Hand ITC" panose="03070402050302030203" pitchFamily="66" charset="0"/>
              </a:rPr>
              <a:t> </a:t>
            </a:r>
            <a:r>
              <a:rPr lang="en-US" dirty="0">
                <a:latin typeface="Bradley Hand ITC" panose="03070402050302030203" pitchFamily="66" charset="0"/>
              </a:rPr>
              <a:t>have good accuracy.</a:t>
            </a:r>
            <a:endParaRPr lang="en-IN" b="1" dirty="0" smtClean="0">
              <a:latin typeface="Bradley Hand ITC" panose="03070402050302030203" pitchFamily="66" charset="0"/>
            </a:endParaRPr>
          </a:p>
        </p:txBody>
      </p:sp>
      <p:pic>
        <p:nvPicPr>
          <p:cNvPr id="7" name="Picture 6"/>
          <p:cNvPicPr>
            <a:picLocks noChangeAspect="1"/>
          </p:cNvPicPr>
          <p:nvPr/>
        </p:nvPicPr>
        <p:blipFill>
          <a:blip r:embed="rId2"/>
          <a:stretch>
            <a:fillRect/>
          </a:stretch>
        </p:blipFill>
        <p:spPr>
          <a:xfrm>
            <a:off x="571500" y="1606720"/>
            <a:ext cx="5467350" cy="2343150"/>
          </a:xfrm>
          <a:prstGeom prst="rect">
            <a:avLst/>
          </a:prstGeom>
        </p:spPr>
      </p:pic>
      <p:pic>
        <p:nvPicPr>
          <p:cNvPr id="8" name="Picture 7"/>
          <p:cNvPicPr>
            <a:picLocks noChangeAspect="1"/>
          </p:cNvPicPr>
          <p:nvPr/>
        </p:nvPicPr>
        <p:blipFill>
          <a:blip r:embed="rId3"/>
          <a:stretch>
            <a:fillRect/>
          </a:stretch>
        </p:blipFill>
        <p:spPr>
          <a:xfrm>
            <a:off x="6052237" y="1606720"/>
            <a:ext cx="4610100" cy="2343150"/>
          </a:xfrm>
          <a:prstGeom prst="rect">
            <a:avLst/>
          </a:prstGeom>
        </p:spPr>
      </p:pic>
    </p:spTree>
    <p:extLst>
      <p:ext uri="{BB962C8B-B14F-4D97-AF65-F5344CB8AC3E}">
        <p14:creationId xmlns:p14="http://schemas.microsoft.com/office/powerpoint/2010/main" val="3335452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75" y="0"/>
            <a:ext cx="10396882" cy="1151965"/>
          </a:xfrm>
        </p:spPr>
        <p:txBody>
          <a:bodyPr>
            <a:normAutofit/>
          </a:bodyPr>
          <a:lstStyle/>
          <a:p>
            <a:r>
              <a:rPr lang="en-US" sz="4800" dirty="0" smtClean="0">
                <a:latin typeface="Algerian" panose="04020705040A02060702" pitchFamily="82" charset="0"/>
              </a:rPr>
              <a:t>Hyper parameter tuning</a:t>
            </a:r>
            <a:endParaRPr lang="en-US" sz="4800" dirty="0">
              <a:latin typeface="Algerian" panose="04020705040A02060702" pitchFamily="82" charset="0"/>
            </a:endParaRPr>
          </a:p>
        </p:txBody>
      </p:sp>
      <p:sp>
        <p:nvSpPr>
          <p:cNvPr id="3" name="Content Placeholder 2"/>
          <p:cNvSpPr>
            <a:spLocks noGrp="1"/>
          </p:cNvSpPr>
          <p:nvPr>
            <p:ph idx="1"/>
          </p:nvPr>
        </p:nvSpPr>
        <p:spPr>
          <a:xfrm>
            <a:off x="1696436" y="2423620"/>
            <a:ext cx="8946541" cy="4195481"/>
          </a:xfrm>
        </p:spPr>
        <p:txBody>
          <a:bodyPr/>
          <a:lstStyle/>
          <a:p>
            <a:endParaRPr lang="en-US"/>
          </a:p>
        </p:txBody>
      </p:sp>
      <p:pic>
        <p:nvPicPr>
          <p:cNvPr id="4" name="Picture 3"/>
          <p:cNvPicPr>
            <a:picLocks noChangeAspect="1"/>
          </p:cNvPicPr>
          <p:nvPr/>
        </p:nvPicPr>
        <p:blipFill>
          <a:blip r:embed="rId2"/>
          <a:stretch>
            <a:fillRect/>
          </a:stretch>
        </p:blipFill>
        <p:spPr>
          <a:xfrm>
            <a:off x="519975" y="1063967"/>
            <a:ext cx="10224620" cy="4496573"/>
          </a:xfrm>
          <a:prstGeom prst="rect">
            <a:avLst/>
          </a:prstGeom>
        </p:spPr>
      </p:pic>
    </p:spTree>
    <p:extLst>
      <p:ext uri="{BB962C8B-B14F-4D97-AF65-F5344CB8AC3E}">
        <p14:creationId xmlns:p14="http://schemas.microsoft.com/office/powerpoint/2010/main" val="157382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cs typeface="Arial" panose="020B0604020202020204" pitchFamily="34" charset="0"/>
              </a:rPr>
              <a:t>Problem Statement</a:t>
            </a:r>
            <a:endParaRPr lang="en-US" sz="4800" dirty="0">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a:xfrm>
            <a:off x="427747" y="1602986"/>
            <a:ext cx="10912989" cy="4195481"/>
          </a:xfrm>
        </p:spPr>
        <p:txBody>
          <a:bodyPr>
            <a:noAutofit/>
          </a:bodyPr>
          <a:lstStyle/>
          <a:p>
            <a:pPr algn="just"/>
            <a:r>
              <a:rPr lang="en-US" sz="1800" b="1" dirty="0">
                <a:latin typeface="Bradley Hand ITC" panose="03070402050302030203" pitchFamily="66" charset="0"/>
              </a:rPr>
              <a:t>Houses are one of the necessary need of each and every person around the globe and </a:t>
            </a:r>
            <a:r>
              <a:rPr lang="en-US" sz="1800" b="1" dirty="0" smtClean="0">
                <a:latin typeface="Bradley Hand ITC" panose="03070402050302030203" pitchFamily="66" charset="0"/>
              </a:rPr>
              <a:t>therefore housing </a:t>
            </a:r>
            <a:r>
              <a:rPr lang="en-US" sz="1800" b="1" dirty="0">
                <a:latin typeface="Bradley Hand ITC" panose="03070402050302030203" pitchFamily="66" charset="0"/>
              </a:rPr>
              <a:t>and real estate market is one of the markets which is one of the major contributors </a:t>
            </a:r>
            <a:r>
              <a:rPr lang="en-US" sz="1800" b="1" dirty="0" smtClean="0">
                <a:latin typeface="Bradley Hand ITC" panose="03070402050302030203" pitchFamily="66" charset="0"/>
              </a:rPr>
              <a:t>in the </a:t>
            </a:r>
            <a:r>
              <a:rPr lang="en-US" sz="1800" b="1" dirty="0">
                <a:latin typeface="Bradley Hand ITC" panose="03070402050302030203" pitchFamily="66" charset="0"/>
              </a:rPr>
              <a:t>world’s economy. It is a very large market and there are various companies working in </a:t>
            </a:r>
            <a:r>
              <a:rPr lang="en-US" sz="1800" b="1" dirty="0" smtClean="0">
                <a:latin typeface="Bradley Hand ITC" panose="03070402050302030203" pitchFamily="66" charset="0"/>
              </a:rPr>
              <a:t>the domain</a:t>
            </a:r>
            <a:r>
              <a:rPr lang="en-US" sz="1800" b="1" dirty="0">
                <a:latin typeface="Bradley Hand ITC" panose="03070402050302030203" pitchFamily="66" charset="0"/>
              </a:rPr>
              <a:t>. Data science comes as a very important tool to solve problems in the domain to </a:t>
            </a:r>
            <a:r>
              <a:rPr lang="en-US" sz="1800" b="1" dirty="0" smtClean="0">
                <a:latin typeface="Bradley Hand ITC" panose="03070402050302030203" pitchFamily="66" charset="0"/>
              </a:rPr>
              <a:t>help the </a:t>
            </a:r>
            <a:r>
              <a:rPr lang="en-US" sz="1800" b="1" dirty="0">
                <a:latin typeface="Bradley Hand ITC" panose="03070402050302030203" pitchFamily="66" charset="0"/>
              </a:rPr>
              <a:t>companies increase their overall revenue, profits, improving their marketing strategies </a:t>
            </a:r>
            <a:r>
              <a:rPr lang="en-US" sz="1800" b="1" dirty="0" smtClean="0">
                <a:latin typeface="Bradley Hand ITC" panose="03070402050302030203" pitchFamily="66" charset="0"/>
              </a:rPr>
              <a:t>and focusing </a:t>
            </a:r>
            <a:r>
              <a:rPr lang="en-US" sz="1800" b="1" dirty="0">
                <a:latin typeface="Bradley Hand ITC" panose="03070402050302030203" pitchFamily="66" charset="0"/>
              </a:rPr>
              <a:t>on changing trends in house sales and purchases. Predictive modelling, Market </a:t>
            </a:r>
            <a:r>
              <a:rPr lang="en-US" sz="1800" b="1" dirty="0" smtClean="0">
                <a:latin typeface="Bradley Hand ITC" panose="03070402050302030203" pitchFamily="66" charset="0"/>
              </a:rPr>
              <a:t>mix modelling</a:t>
            </a:r>
            <a:r>
              <a:rPr lang="en-US" sz="1800" b="1" dirty="0">
                <a:latin typeface="Bradley Hand ITC" panose="03070402050302030203" pitchFamily="66" charset="0"/>
              </a:rPr>
              <a:t>, recommendation systems are some of the machine learning techniques used </a:t>
            </a:r>
            <a:r>
              <a:rPr lang="en-US" sz="1800" b="1" dirty="0" smtClean="0">
                <a:latin typeface="Bradley Hand ITC" panose="03070402050302030203" pitchFamily="66" charset="0"/>
              </a:rPr>
              <a:t>for achieving </a:t>
            </a:r>
            <a:r>
              <a:rPr lang="en-US" sz="1800" b="1" dirty="0">
                <a:latin typeface="Bradley Hand ITC" panose="03070402050302030203" pitchFamily="66" charset="0"/>
              </a:rPr>
              <a:t>the business goals for housing companies. Our problem is related to one such </a:t>
            </a:r>
            <a:r>
              <a:rPr lang="en-US" sz="1800" b="1" dirty="0" smtClean="0">
                <a:latin typeface="Bradley Hand ITC" panose="03070402050302030203" pitchFamily="66" charset="0"/>
              </a:rPr>
              <a:t>housing company</a:t>
            </a:r>
            <a:r>
              <a:rPr lang="en-US" sz="1800" b="1" dirty="0">
                <a:latin typeface="Bradley Hand ITC" panose="03070402050302030203" pitchFamily="66" charset="0"/>
              </a:rPr>
              <a:t>.</a:t>
            </a:r>
            <a:endParaRPr lang="en-US" sz="1100" b="1" dirty="0">
              <a:latin typeface="Bradley Hand ITC" panose="03070402050302030203" pitchFamily="66" charset="0"/>
            </a:endParaRPr>
          </a:p>
        </p:txBody>
      </p:sp>
    </p:spTree>
    <p:extLst>
      <p:ext uri="{BB962C8B-B14F-4D97-AF65-F5344CB8AC3E}">
        <p14:creationId xmlns:p14="http://schemas.microsoft.com/office/powerpoint/2010/main" val="4210762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975" y="0"/>
            <a:ext cx="10396882" cy="1151965"/>
          </a:xfrm>
        </p:spPr>
        <p:txBody>
          <a:bodyPr>
            <a:normAutofit/>
          </a:bodyPr>
          <a:lstStyle/>
          <a:p>
            <a:r>
              <a:rPr lang="en-US" sz="4800" dirty="0" smtClean="0">
                <a:latin typeface="Algerian" panose="04020705040A02060702" pitchFamily="82" charset="0"/>
              </a:rPr>
              <a:t>Hyper parameter tuning</a:t>
            </a:r>
            <a:endParaRPr lang="en-US" sz="4800" dirty="0">
              <a:latin typeface="Algerian" panose="04020705040A02060702" pitchFamily="82" charset="0"/>
            </a:endParaRPr>
          </a:p>
        </p:txBody>
      </p:sp>
      <p:sp>
        <p:nvSpPr>
          <p:cNvPr id="3" name="Content Placeholder 2"/>
          <p:cNvSpPr>
            <a:spLocks noGrp="1"/>
          </p:cNvSpPr>
          <p:nvPr>
            <p:ph idx="1"/>
          </p:nvPr>
        </p:nvSpPr>
        <p:spPr>
          <a:xfrm>
            <a:off x="1696436" y="2423620"/>
            <a:ext cx="8946541" cy="4195481"/>
          </a:xfrm>
        </p:spPr>
        <p:txBody>
          <a:bodyPr/>
          <a:lstStyle/>
          <a:p>
            <a:endParaRPr lang="en-US"/>
          </a:p>
        </p:txBody>
      </p:sp>
      <p:pic>
        <p:nvPicPr>
          <p:cNvPr id="5" name="Picture 4"/>
          <p:cNvPicPr>
            <a:picLocks noChangeAspect="1"/>
          </p:cNvPicPr>
          <p:nvPr/>
        </p:nvPicPr>
        <p:blipFill>
          <a:blip r:embed="rId2"/>
          <a:stretch>
            <a:fillRect/>
          </a:stretch>
        </p:blipFill>
        <p:spPr>
          <a:xfrm>
            <a:off x="519975" y="1483850"/>
            <a:ext cx="10771931" cy="4299112"/>
          </a:xfrm>
          <a:prstGeom prst="rect">
            <a:avLst/>
          </a:prstGeom>
        </p:spPr>
      </p:pic>
    </p:spTree>
    <p:extLst>
      <p:ext uri="{BB962C8B-B14F-4D97-AF65-F5344CB8AC3E}">
        <p14:creationId xmlns:p14="http://schemas.microsoft.com/office/powerpoint/2010/main" val="3951046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606" y="-1483"/>
            <a:ext cx="9404723" cy="1400530"/>
          </a:xfrm>
        </p:spPr>
        <p:txBody>
          <a:bodyPr>
            <a:normAutofit/>
          </a:bodyPr>
          <a:lstStyle/>
          <a:p>
            <a:r>
              <a:rPr lang="en-US" sz="4800" dirty="0" smtClean="0">
                <a:latin typeface="Algerian" panose="04020705040A02060702" pitchFamily="82" charset="0"/>
              </a:rPr>
              <a:t>Cross validation technique</a:t>
            </a:r>
            <a:endParaRPr lang="en-US" sz="4800" dirty="0">
              <a:latin typeface="Algerian" panose="04020705040A02060702" pitchFamily="82" charset="0"/>
            </a:endParaRPr>
          </a:p>
        </p:txBody>
      </p:sp>
      <p:sp>
        <p:nvSpPr>
          <p:cNvPr id="5" name="TextBox 4"/>
          <p:cNvSpPr txBox="1"/>
          <p:nvPr/>
        </p:nvSpPr>
        <p:spPr>
          <a:xfrm>
            <a:off x="453606" y="5458953"/>
            <a:ext cx="10443411" cy="646331"/>
          </a:xfrm>
          <a:prstGeom prst="rect">
            <a:avLst/>
          </a:prstGeom>
          <a:noFill/>
        </p:spPr>
        <p:txBody>
          <a:bodyPr wrap="square" rtlCol="0">
            <a:spAutoFit/>
          </a:bodyPr>
          <a:lstStyle/>
          <a:p>
            <a:endParaRPr lang="en-IN" b="1" dirty="0" smtClean="0"/>
          </a:p>
          <a:p>
            <a:endParaRPr lang="en-IN" b="1" dirty="0" smtClean="0"/>
          </a:p>
        </p:txBody>
      </p:sp>
      <p:pic>
        <p:nvPicPr>
          <p:cNvPr id="3" name="Picture 2"/>
          <p:cNvPicPr>
            <a:picLocks noChangeAspect="1"/>
          </p:cNvPicPr>
          <p:nvPr/>
        </p:nvPicPr>
        <p:blipFill>
          <a:blip r:embed="rId2"/>
          <a:stretch>
            <a:fillRect/>
          </a:stretch>
        </p:blipFill>
        <p:spPr>
          <a:xfrm>
            <a:off x="547429" y="1399047"/>
            <a:ext cx="10531398" cy="4198564"/>
          </a:xfrm>
          <a:prstGeom prst="rect">
            <a:avLst/>
          </a:prstGeom>
        </p:spPr>
      </p:pic>
    </p:spTree>
    <p:extLst>
      <p:ext uri="{BB962C8B-B14F-4D97-AF65-F5344CB8AC3E}">
        <p14:creationId xmlns:p14="http://schemas.microsoft.com/office/powerpoint/2010/main" val="1202660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7454"/>
            <a:ext cx="10396882" cy="1151965"/>
          </a:xfrm>
        </p:spPr>
        <p:txBody>
          <a:bodyPr>
            <a:normAutofit/>
          </a:bodyPr>
          <a:lstStyle/>
          <a:p>
            <a:r>
              <a:rPr lang="en-US" sz="4800" dirty="0" smtClean="0">
                <a:latin typeface="Algerian" panose="04020705040A02060702" pitchFamily="82" charset="0"/>
              </a:rPr>
              <a:t>Conclusion</a:t>
            </a:r>
            <a:endParaRPr lang="en-US" sz="4800" dirty="0">
              <a:latin typeface="Algerian" panose="04020705040A02060702" pitchFamily="82" charset="0"/>
            </a:endParaRPr>
          </a:p>
        </p:txBody>
      </p:sp>
      <p:pic>
        <p:nvPicPr>
          <p:cNvPr id="7" name="Content Placeholder 6"/>
          <p:cNvPicPr>
            <a:picLocks noGrp="1" noChangeAspect="1"/>
          </p:cNvPicPr>
          <p:nvPr>
            <p:ph idx="1"/>
          </p:nvPr>
        </p:nvPicPr>
        <p:blipFill>
          <a:blip r:embed="rId2"/>
          <a:stretch>
            <a:fillRect/>
          </a:stretch>
        </p:blipFill>
        <p:spPr>
          <a:xfrm>
            <a:off x="685800" y="1689787"/>
            <a:ext cx="3967339" cy="3895467"/>
          </a:xfrm>
          <a:prstGeom prst="rect">
            <a:avLst/>
          </a:prstGeom>
        </p:spPr>
      </p:pic>
      <p:pic>
        <p:nvPicPr>
          <p:cNvPr id="6" name="Picture 5"/>
          <p:cNvPicPr>
            <a:picLocks noChangeAspect="1"/>
          </p:cNvPicPr>
          <p:nvPr/>
        </p:nvPicPr>
        <p:blipFill>
          <a:blip r:embed="rId3"/>
          <a:stretch>
            <a:fillRect/>
          </a:stretch>
        </p:blipFill>
        <p:spPr>
          <a:xfrm>
            <a:off x="4653138" y="1837764"/>
            <a:ext cx="5564453" cy="3747489"/>
          </a:xfrm>
          <a:prstGeom prst="rect">
            <a:avLst/>
          </a:prstGeom>
        </p:spPr>
      </p:pic>
    </p:spTree>
    <p:extLst>
      <p:ext uri="{BB962C8B-B14F-4D97-AF65-F5344CB8AC3E}">
        <p14:creationId xmlns:p14="http://schemas.microsoft.com/office/powerpoint/2010/main" val="2130396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Conclusion</a:t>
            </a:r>
            <a:endParaRPr lang="en-US" sz="4800" dirty="0">
              <a:latin typeface="Algerian" panose="04020705040A02060702" pitchFamily="82" charset="0"/>
            </a:endParaRPr>
          </a:p>
        </p:txBody>
      </p:sp>
      <p:sp>
        <p:nvSpPr>
          <p:cNvPr id="3" name="TextBox 2"/>
          <p:cNvSpPr txBox="1"/>
          <p:nvPr/>
        </p:nvSpPr>
        <p:spPr>
          <a:xfrm>
            <a:off x="963827" y="1853248"/>
            <a:ext cx="9625914" cy="1754326"/>
          </a:xfrm>
          <a:prstGeom prst="rect">
            <a:avLst/>
          </a:prstGeom>
          <a:noFill/>
        </p:spPr>
        <p:txBody>
          <a:bodyPr wrap="square" rtlCol="0">
            <a:spAutoFit/>
          </a:bodyPr>
          <a:lstStyle/>
          <a:p>
            <a:pPr algn="just"/>
            <a:r>
              <a:rPr lang="en-US" dirty="0">
                <a:latin typeface="Bradley Hand ITC" panose="03070402050302030203" pitchFamily="66" charset="0"/>
              </a:rPr>
              <a:t>We are getting 87% accuracy in generated model, which is the best model. It will help much to clients to</a:t>
            </a:r>
          </a:p>
          <a:p>
            <a:pPr algn="just"/>
            <a:r>
              <a:rPr lang="en-US" dirty="0">
                <a:latin typeface="Bradley Hand ITC" panose="03070402050302030203" pitchFamily="66" charset="0"/>
              </a:rPr>
              <a:t>predict best price of house with concluding all parameters. Top important parameters are </a:t>
            </a:r>
            <a:r>
              <a:rPr lang="en-US" b="1" dirty="0">
                <a:latin typeface="Bradley Hand ITC" panose="03070402050302030203" pitchFamily="66" charset="0"/>
              </a:rPr>
              <a:t>OVERALL</a:t>
            </a:r>
          </a:p>
          <a:p>
            <a:pPr algn="just"/>
            <a:r>
              <a:rPr lang="en-US" b="1" dirty="0">
                <a:latin typeface="Bradley Hand ITC" panose="03070402050302030203" pitchFamily="66" charset="0"/>
              </a:rPr>
              <a:t>QUALITY, LIVING AREA, GARAGE AREA,YEAR BUILT. </a:t>
            </a:r>
            <a:r>
              <a:rPr lang="en-US" dirty="0">
                <a:latin typeface="Bradley Hand ITC" panose="03070402050302030203" pitchFamily="66" charset="0"/>
              </a:rPr>
              <a:t>We need to re-modify this model over the time</a:t>
            </a:r>
          </a:p>
          <a:p>
            <a:pPr algn="just"/>
            <a:r>
              <a:rPr lang="en-US" dirty="0">
                <a:latin typeface="Bradley Hand ITC" panose="03070402050302030203" pitchFamily="66" charset="0"/>
              </a:rPr>
              <a:t>with data to cover the trend of market with time.</a:t>
            </a:r>
            <a:endParaRPr lang="en-US" sz="1600" dirty="0">
              <a:latin typeface="Bradley Hand ITC" panose="03070402050302030203" pitchFamily="66" charset="0"/>
            </a:endParaRPr>
          </a:p>
        </p:txBody>
      </p:sp>
    </p:spTree>
    <p:extLst>
      <p:ext uri="{BB962C8B-B14F-4D97-AF65-F5344CB8AC3E}">
        <p14:creationId xmlns:p14="http://schemas.microsoft.com/office/powerpoint/2010/main" val="3716477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859" y="2378408"/>
            <a:ext cx="8825657" cy="1915647"/>
          </a:xfrm>
        </p:spPr>
        <p:txBody>
          <a:bodyPr/>
          <a:lstStyle/>
          <a:p>
            <a:r>
              <a:rPr lang="en-US" sz="8000" dirty="0" smtClean="0">
                <a:solidFill>
                  <a:srgbClr val="92D050"/>
                </a:solidFill>
                <a:latin typeface="Bradley Hand ITC" panose="03070402050302030203" pitchFamily="66" charset="0"/>
              </a:rPr>
              <a:t>THANK YOU</a:t>
            </a:r>
            <a:endParaRPr lang="en-US" sz="8000" dirty="0">
              <a:solidFill>
                <a:srgbClr val="92D050"/>
              </a:solidFill>
              <a:latin typeface="Bradley Hand ITC" panose="03070402050302030203" pitchFamily="66" charset="0"/>
            </a:endParaRPr>
          </a:p>
        </p:txBody>
      </p:sp>
    </p:spTree>
    <p:extLst>
      <p:ext uri="{BB962C8B-B14F-4D97-AF65-F5344CB8AC3E}">
        <p14:creationId xmlns:p14="http://schemas.microsoft.com/office/powerpoint/2010/main" val="246210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lgerian" panose="04020705040A02060702" pitchFamily="82" charset="0"/>
                <a:cs typeface="Arial" panose="020B0604020202020204" pitchFamily="34" charset="0"/>
              </a:rPr>
              <a:t>Problem Statement</a:t>
            </a:r>
            <a:endParaRPr lang="en-US" sz="4800" dirty="0"/>
          </a:p>
        </p:txBody>
      </p:sp>
      <p:sp>
        <p:nvSpPr>
          <p:cNvPr id="3" name="Content Placeholder 2"/>
          <p:cNvSpPr>
            <a:spLocks noGrp="1"/>
          </p:cNvSpPr>
          <p:nvPr>
            <p:ph idx="1"/>
          </p:nvPr>
        </p:nvSpPr>
        <p:spPr/>
        <p:txBody>
          <a:bodyPr>
            <a:normAutofit fontScale="92500" lnSpcReduction="20000"/>
          </a:bodyPr>
          <a:lstStyle/>
          <a:p>
            <a:pPr algn="just"/>
            <a:r>
              <a:rPr lang="en-US" sz="1800" b="1" dirty="0" smtClean="0">
                <a:latin typeface="Bradley Hand ITC" panose="03070402050302030203" pitchFamily="66"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algn="just"/>
            <a:r>
              <a:rPr lang="en-US" sz="1900" b="1" dirty="0" smtClean="0">
                <a:solidFill>
                  <a:srgbClr val="FF0000"/>
                </a:solidFill>
                <a:latin typeface="Bradley Hand ITC" panose="03070402050302030203" pitchFamily="66" charset="0"/>
              </a:rPr>
              <a:t>Which variables are important to predict the price of variable?</a:t>
            </a:r>
          </a:p>
          <a:p>
            <a:pPr algn="just"/>
            <a:r>
              <a:rPr lang="en-US" sz="1900" b="1" dirty="0" smtClean="0">
                <a:solidFill>
                  <a:srgbClr val="FF0000"/>
                </a:solidFill>
                <a:latin typeface="Bradley Hand ITC" panose="03070402050302030203" pitchFamily="66" charset="0"/>
              </a:rPr>
              <a:t>How do these variables describe the price of the house?</a:t>
            </a:r>
            <a:endParaRPr lang="en-US" sz="1800" b="1"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297956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775447"/>
            <a:ext cx="9404723" cy="1400530"/>
          </a:xfrm>
        </p:spPr>
        <p:txBody>
          <a:bodyPr>
            <a:normAutofit/>
          </a:bodyPr>
          <a:lstStyle/>
          <a:p>
            <a:r>
              <a:rPr lang="en-US" sz="4800" dirty="0" smtClean="0">
                <a:latin typeface="Algerian" panose="04020705040A02060702" pitchFamily="82" charset="0"/>
              </a:rPr>
              <a:t>GOAL</a:t>
            </a:r>
            <a:endParaRPr lang="en-US" sz="4800" dirty="0">
              <a:latin typeface="Algerian" panose="04020705040A02060702" pitchFamily="82" charset="0"/>
            </a:endParaRPr>
          </a:p>
        </p:txBody>
      </p:sp>
      <p:sp>
        <p:nvSpPr>
          <p:cNvPr id="3" name="Content Placeholder 2"/>
          <p:cNvSpPr>
            <a:spLocks noGrp="1"/>
          </p:cNvSpPr>
          <p:nvPr>
            <p:ph idx="1"/>
          </p:nvPr>
        </p:nvSpPr>
        <p:spPr>
          <a:xfrm>
            <a:off x="614728" y="1274442"/>
            <a:ext cx="10432212" cy="4195481"/>
          </a:xfrm>
        </p:spPr>
        <p:txBody>
          <a:bodyPr>
            <a:normAutofit/>
          </a:bodyPr>
          <a:lstStyle/>
          <a:p>
            <a:pPr algn="just"/>
            <a:endParaRPr lang="en-US" sz="1800" dirty="0" smtClean="0"/>
          </a:p>
          <a:p>
            <a:pPr algn="just"/>
            <a:r>
              <a:rPr lang="en-US" sz="1600" b="1" dirty="0" smtClean="0">
                <a:latin typeface="Bradley Hand ITC" panose="03070402050302030203" pitchFamily="66" charset="0"/>
              </a:rPr>
              <a:t>OUR GOAL IS TO BUILT A MODEL WHICH CAN STUDY AND ANALYSE THE PAST DATA OF SOLD HOUSES IN AUSTRALA. BY STUDYING THIS DATA, CREATE A PREDICTION MODEL WHICH CAN FIND OUT IMPORTANT PARAMETERS TO PREDICT SALES PRICE AND BASED ON GIVEN PARAMETER IT WILL REVERT WITH BEST MARKET COMPETATIVE PRICE AND ALSO LOOKING TO FEATURS WHICH ARE MOST IMPORTANT TO PREDICT OR CHANGES THE PRICE.</a:t>
            </a:r>
            <a:endParaRPr lang="en-US" sz="1400" b="1" dirty="0">
              <a:latin typeface="Bradley Hand ITC" panose="03070402050302030203" pitchFamily="66" charset="0"/>
            </a:endParaRPr>
          </a:p>
        </p:txBody>
      </p:sp>
    </p:spTree>
    <p:extLst>
      <p:ext uri="{BB962C8B-B14F-4D97-AF65-F5344CB8AC3E}">
        <p14:creationId xmlns:p14="http://schemas.microsoft.com/office/powerpoint/2010/main" val="101103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Data </a:t>
            </a:r>
            <a:r>
              <a:rPr lang="en-US" sz="4800" dirty="0" err="1">
                <a:latin typeface="Algerian" panose="04020705040A02060702" pitchFamily="82" charset="0"/>
              </a:rPr>
              <a:t>Explaination</a:t>
            </a:r>
            <a:endParaRPr lang="en-US" sz="48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US" sz="1800" b="1" dirty="0" smtClean="0">
                <a:latin typeface="Bradley Hand ITC" panose="03070402050302030203" pitchFamily="66" charset="0"/>
              </a:rPr>
              <a:t>Here , we have 81 features on based of it we will predict the price.  This data have </a:t>
            </a:r>
            <a:r>
              <a:rPr lang="en-US" sz="1800" b="1" dirty="0" err="1" smtClean="0">
                <a:latin typeface="Bradley Hand ITC" panose="03070402050302030203" pitchFamily="66" charset="0"/>
              </a:rPr>
              <a:t>featurs</a:t>
            </a:r>
            <a:r>
              <a:rPr lang="en-US" sz="1800" b="1" dirty="0" smtClean="0">
                <a:latin typeface="Bradley Hand ITC" panose="03070402050302030203" pitchFamily="66" charset="0"/>
              </a:rPr>
              <a:t> like SQFT, build year, building condition, bath area, garage area, zone, facility, living area, no of bedroom, furniture etc.  </a:t>
            </a:r>
          </a:p>
          <a:p>
            <a:pPr algn="just"/>
            <a:r>
              <a:rPr lang="en-US" sz="1800" b="1" dirty="0" smtClean="0">
                <a:latin typeface="Bradley Hand ITC" panose="03070402050302030203" pitchFamily="66" charset="0"/>
              </a:rPr>
              <a:t>We have 1168 observation of sold houses and based on it we will make prediction model.</a:t>
            </a:r>
          </a:p>
          <a:p>
            <a:pPr algn="just"/>
            <a:endParaRPr lang="en-US" sz="1800" b="1" dirty="0">
              <a:latin typeface="Bradley Hand ITC" panose="03070402050302030203" pitchFamily="66" charset="0"/>
            </a:endParaRPr>
          </a:p>
        </p:txBody>
      </p:sp>
    </p:spTree>
    <p:extLst>
      <p:ext uri="{BB962C8B-B14F-4D97-AF65-F5344CB8AC3E}">
        <p14:creationId xmlns:p14="http://schemas.microsoft.com/office/powerpoint/2010/main" val="3856732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Algerian" panose="04020705040A02060702" pitchFamily="82" charset="0"/>
              </a:rPr>
              <a:t>LIBRARIES</a:t>
            </a:r>
            <a:r>
              <a:rPr lang="en-US" dirty="0" smtClean="0"/>
              <a:t> </a:t>
            </a:r>
            <a:endParaRPr lang="en-US" dirty="0"/>
          </a:p>
        </p:txBody>
      </p:sp>
      <p:sp>
        <p:nvSpPr>
          <p:cNvPr id="3" name="Content Placeholder 2"/>
          <p:cNvSpPr>
            <a:spLocks noGrp="1"/>
          </p:cNvSpPr>
          <p:nvPr>
            <p:ph idx="1"/>
          </p:nvPr>
        </p:nvSpPr>
        <p:spPr>
          <a:xfrm>
            <a:off x="620070" y="1738911"/>
            <a:ext cx="10462613" cy="4195481"/>
          </a:xfrm>
        </p:spPr>
        <p:txBody>
          <a:bodyPr>
            <a:normAutofit/>
          </a:bodyPr>
          <a:lstStyle/>
          <a:p>
            <a:r>
              <a:rPr lang="en-US" sz="2400" b="1" dirty="0" smtClean="0">
                <a:latin typeface="Bradley Hand ITC" panose="03070402050302030203" pitchFamily="66" charset="0"/>
              </a:rPr>
              <a:t>We will use below libraries to reach at goal:</a:t>
            </a:r>
          </a:p>
          <a:p>
            <a:r>
              <a:rPr lang="en-US" sz="2000" b="1" dirty="0" smtClean="0">
                <a:latin typeface="Bradley Hand ITC" panose="03070402050302030203" pitchFamily="66" charset="0"/>
              </a:rPr>
              <a:t>For data loading and data understanding</a:t>
            </a:r>
          </a:p>
          <a:p>
            <a:pPr marL="0" indent="0">
              <a:buNone/>
            </a:pPr>
            <a:r>
              <a:rPr lang="en-US" sz="1800" dirty="0">
                <a:latin typeface="Bradley Hand ITC" panose="03070402050302030203" pitchFamily="66" charset="0"/>
              </a:rPr>
              <a:t> </a:t>
            </a:r>
            <a:r>
              <a:rPr lang="en-US" sz="1800" dirty="0" smtClean="0">
                <a:latin typeface="Bradley Hand ITC" panose="03070402050302030203" pitchFamily="66" charset="0"/>
              </a:rPr>
              <a:t>    </a:t>
            </a:r>
            <a:r>
              <a:rPr lang="en-US" sz="1800" b="1" dirty="0" smtClean="0">
                <a:latin typeface="Bradley Hand ITC" panose="03070402050302030203" pitchFamily="66" charset="0"/>
              </a:rPr>
              <a:t>Pandas and </a:t>
            </a:r>
            <a:r>
              <a:rPr lang="en-US" sz="1800" b="1" dirty="0" err="1" smtClean="0">
                <a:latin typeface="Bradley Hand ITC" panose="03070402050302030203" pitchFamily="66" charset="0"/>
              </a:rPr>
              <a:t>Numpy</a:t>
            </a:r>
            <a:endParaRPr lang="en-US" sz="1800" b="1" dirty="0" smtClean="0">
              <a:latin typeface="Bradley Hand ITC" panose="03070402050302030203" pitchFamily="66" charset="0"/>
            </a:endParaRPr>
          </a:p>
          <a:p>
            <a:r>
              <a:rPr lang="en-US" sz="2000" b="1" dirty="0" smtClean="0">
                <a:latin typeface="Bradley Hand ITC" panose="03070402050302030203" pitchFamily="66" charset="0"/>
              </a:rPr>
              <a:t>For Data visualization</a:t>
            </a:r>
          </a:p>
          <a:p>
            <a:pPr marL="0" indent="0">
              <a:buNone/>
            </a:pPr>
            <a:r>
              <a:rPr lang="en-US" sz="1600" b="1" dirty="0" smtClean="0">
                <a:latin typeface="Bradley Hand ITC" panose="03070402050302030203" pitchFamily="66" charset="0"/>
              </a:rPr>
              <a:t>      Sea born</a:t>
            </a:r>
          </a:p>
          <a:p>
            <a:pPr marL="0" indent="0">
              <a:buNone/>
            </a:pPr>
            <a:r>
              <a:rPr lang="en-US" sz="1600" b="1" dirty="0" smtClean="0">
                <a:latin typeface="Bradley Hand ITC" panose="03070402050302030203" pitchFamily="66" charset="0"/>
              </a:rPr>
              <a:t>      </a:t>
            </a:r>
            <a:r>
              <a:rPr lang="en-US" sz="1600" b="1" dirty="0" err="1" smtClean="0">
                <a:latin typeface="Bradley Hand ITC" panose="03070402050302030203" pitchFamily="66" charset="0"/>
              </a:rPr>
              <a:t>Matplotlib</a:t>
            </a:r>
            <a:endParaRPr lang="en-US" sz="1600" b="1" dirty="0" smtClean="0">
              <a:latin typeface="Bradley Hand ITC" panose="03070402050302030203" pitchFamily="66" charset="0"/>
            </a:endParaRPr>
          </a:p>
          <a:p>
            <a:r>
              <a:rPr lang="en-US" b="1" dirty="0">
                <a:latin typeface="Bradley Hand ITC" panose="03070402050302030203" pitchFamily="66" charset="0"/>
              </a:rPr>
              <a:t>For Pre processing</a:t>
            </a:r>
          </a:p>
          <a:p>
            <a:pPr marL="0" indent="0">
              <a:buNone/>
            </a:pPr>
            <a:r>
              <a:rPr lang="en-US" sz="1600" dirty="0">
                <a:latin typeface="Bradley Hand ITC" panose="03070402050302030203" pitchFamily="66" charset="0"/>
              </a:rPr>
              <a:t> </a:t>
            </a:r>
            <a:r>
              <a:rPr lang="en-US" sz="1600" dirty="0" smtClean="0">
                <a:latin typeface="Bradley Hand ITC" panose="03070402050302030203" pitchFamily="66" charset="0"/>
              </a:rPr>
              <a:t>      </a:t>
            </a:r>
            <a:r>
              <a:rPr lang="en-US" sz="1600" b="1" dirty="0" smtClean="0">
                <a:latin typeface="Bradley Hand ITC" panose="03070402050302030203" pitchFamily="66" charset="0"/>
              </a:rPr>
              <a:t>Standard scaler, Feature selection, PCA</a:t>
            </a:r>
            <a:endParaRPr lang="en-US" sz="1600" b="1" dirty="0">
              <a:latin typeface="Bradley Hand ITC" panose="03070402050302030203" pitchFamily="66" charset="0"/>
            </a:endParaRPr>
          </a:p>
          <a:p>
            <a:pPr marL="0" indent="0">
              <a:buNone/>
            </a:pPr>
            <a:endParaRPr lang="en-US" sz="1600" dirty="0"/>
          </a:p>
        </p:txBody>
      </p:sp>
    </p:spTree>
    <p:extLst>
      <p:ext uri="{BB962C8B-B14F-4D97-AF65-F5344CB8AC3E}">
        <p14:creationId xmlns:p14="http://schemas.microsoft.com/office/powerpoint/2010/main" val="229900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113083"/>
            <a:ext cx="9404723" cy="827443"/>
          </a:xfrm>
        </p:spPr>
        <p:txBody>
          <a:bodyPr>
            <a:normAutofit/>
          </a:bodyPr>
          <a:lstStyle/>
          <a:p>
            <a:r>
              <a:rPr lang="en-US" sz="4800" dirty="0" smtClean="0">
                <a:latin typeface="Algerian" panose="04020705040A02060702" pitchFamily="82" charset="0"/>
              </a:rPr>
              <a:t>Basics of data</a:t>
            </a:r>
            <a:endParaRPr lang="en-US" sz="4800" dirty="0">
              <a:latin typeface="Algerian" panose="04020705040A02060702" pitchFamily="82" charset="0"/>
            </a:endParaRPr>
          </a:p>
        </p:txBody>
      </p:sp>
      <p:sp>
        <p:nvSpPr>
          <p:cNvPr id="3" name="Content Placeholder 2"/>
          <p:cNvSpPr>
            <a:spLocks noGrp="1"/>
          </p:cNvSpPr>
          <p:nvPr>
            <p:ph idx="1"/>
          </p:nvPr>
        </p:nvSpPr>
        <p:spPr>
          <a:xfrm>
            <a:off x="960718" y="344154"/>
            <a:ext cx="10673346" cy="5458226"/>
          </a:xfrm>
        </p:spPr>
        <p:txBody>
          <a:bodyPr>
            <a:normAutofit/>
          </a:bodyPr>
          <a:lstStyle/>
          <a:p>
            <a:pPr marL="0" indent="0">
              <a:buNone/>
            </a:pPr>
            <a:r>
              <a:rPr lang="en-US" sz="1600" b="1" dirty="0" smtClean="0">
                <a:solidFill>
                  <a:srgbClr val="92D050"/>
                </a:solidFill>
                <a:latin typeface="Bradley Hand ITC" panose="03070402050302030203" pitchFamily="66" charset="0"/>
              </a:rPr>
              <a:t>Shape of Data </a:t>
            </a:r>
            <a:r>
              <a:rPr lang="en-US" sz="1600" b="1" dirty="0" smtClean="0">
                <a:latin typeface="Bradley Hand ITC" panose="03070402050302030203" pitchFamily="66" charset="0"/>
              </a:rPr>
              <a:t>:   Formula Used = df1.shape</a:t>
            </a:r>
          </a:p>
          <a:p>
            <a:pPr marL="0" indent="0">
              <a:buNone/>
            </a:pPr>
            <a:r>
              <a:rPr lang="en-US" sz="1600" b="1" dirty="0" smtClean="0">
                <a:latin typeface="Bradley Hand ITC" panose="03070402050302030203" pitchFamily="66" charset="0"/>
              </a:rPr>
              <a:t>		     (1168,81)</a:t>
            </a:r>
          </a:p>
          <a:p>
            <a:pPr marL="0" indent="0">
              <a:buNone/>
            </a:pPr>
            <a:r>
              <a:rPr lang="en-US" sz="1600" b="1" dirty="0">
                <a:solidFill>
                  <a:srgbClr val="92D050"/>
                </a:solidFill>
                <a:latin typeface="Bradley Hand ITC" panose="03070402050302030203" pitchFamily="66" charset="0"/>
              </a:rPr>
              <a:t>Null </a:t>
            </a:r>
            <a:r>
              <a:rPr lang="en-US" sz="1600" b="1" dirty="0" smtClean="0">
                <a:solidFill>
                  <a:srgbClr val="92D050"/>
                </a:solidFill>
                <a:latin typeface="Bradley Hand ITC" panose="03070402050302030203" pitchFamily="66" charset="0"/>
              </a:rPr>
              <a:t>values in Data </a:t>
            </a:r>
            <a:r>
              <a:rPr lang="en-US" sz="1600" b="1" dirty="0" smtClean="0">
                <a:latin typeface="Bradley Hand ITC" panose="03070402050302030203" pitchFamily="66" charset="0"/>
              </a:rPr>
              <a:t>: Formula Used : df1.isnull().sum()</a:t>
            </a:r>
          </a:p>
          <a:p>
            <a:pPr marL="0" indent="0">
              <a:buNone/>
            </a:pPr>
            <a:r>
              <a:rPr lang="en-US" sz="1600" b="1" dirty="0" smtClean="0">
                <a:latin typeface="Bradley Hand ITC" panose="03070402050302030203" pitchFamily="66" charset="0"/>
              </a:rPr>
              <a:t>	                             Yes</a:t>
            </a:r>
          </a:p>
          <a:p>
            <a:pPr marL="0" indent="0">
              <a:buNone/>
            </a:pPr>
            <a:r>
              <a:rPr lang="en-US" sz="1600" b="1" dirty="0" smtClean="0">
                <a:solidFill>
                  <a:srgbClr val="92D050"/>
                </a:solidFill>
                <a:latin typeface="Bradley Hand ITC" panose="03070402050302030203" pitchFamily="66" charset="0"/>
              </a:rPr>
              <a:t>Columns Datatype </a:t>
            </a:r>
            <a:r>
              <a:rPr lang="en-US" sz="1600" b="1" dirty="0" smtClean="0">
                <a:latin typeface="Bradley Hand ITC" panose="03070402050302030203" pitchFamily="66" charset="0"/>
              </a:rPr>
              <a:t>: </a:t>
            </a:r>
            <a:r>
              <a:rPr lang="en-US" sz="1600" b="1" dirty="0">
                <a:latin typeface="Bradley Hand ITC" panose="03070402050302030203" pitchFamily="66" charset="0"/>
              </a:rPr>
              <a:t>Formula Used : </a:t>
            </a:r>
            <a:endParaRPr lang="en-US" sz="1600" b="1" dirty="0" smtClean="0">
              <a:latin typeface="Bradley Hand ITC" panose="03070402050302030203" pitchFamily="66" charset="0"/>
            </a:endParaRPr>
          </a:p>
          <a:p>
            <a:pPr marL="0" indent="0">
              <a:buNone/>
            </a:pPr>
            <a:r>
              <a:rPr lang="en-US" sz="1600" b="1" dirty="0" smtClean="0">
                <a:latin typeface="Bradley Hand ITC" panose="03070402050302030203" pitchFamily="66" charset="0"/>
              </a:rPr>
              <a:t>	</a:t>
            </a:r>
            <a:r>
              <a:rPr lang="en-US" sz="1600" b="1" dirty="0" err="1" smtClean="0">
                <a:latin typeface="Bradley Hand ITC" panose="03070402050302030203" pitchFamily="66" charset="0"/>
              </a:rPr>
              <a:t>objt</a:t>
            </a:r>
            <a:r>
              <a:rPr lang="en-US" sz="1600" b="1" dirty="0" smtClean="0">
                <a:latin typeface="Bradley Hand ITC" panose="03070402050302030203" pitchFamily="66" charset="0"/>
              </a:rPr>
              <a:t> </a:t>
            </a:r>
            <a:r>
              <a:rPr lang="en-US" sz="1600" b="1" dirty="0">
                <a:latin typeface="Bradley Hand ITC" panose="03070402050302030203" pitchFamily="66" charset="0"/>
              </a:rPr>
              <a:t>= ['object']</a:t>
            </a:r>
          </a:p>
          <a:p>
            <a:pPr marL="0" indent="0">
              <a:buNone/>
            </a:pPr>
            <a:r>
              <a:rPr lang="en-US" sz="1600" b="1" dirty="0" smtClean="0">
                <a:latin typeface="Bradley Hand ITC" panose="03070402050302030203" pitchFamily="66" charset="0"/>
              </a:rPr>
              <a:t>	my_df1 </a:t>
            </a:r>
            <a:r>
              <a:rPr lang="en-US" sz="1600" b="1" dirty="0">
                <a:latin typeface="Bradley Hand ITC" panose="03070402050302030203" pitchFamily="66" charset="0"/>
              </a:rPr>
              <a:t>= </a:t>
            </a:r>
            <a:r>
              <a:rPr lang="en-US" sz="1600" b="1" i="1" dirty="0">
                <a:latin typeface="Bradley Hand ITC" panose="03070402050302030203" pitchFamily="66" charset="0"/>
              </a:rPr>
              <a:t>df1.select_dtypes(include=</a:t>
            </a:r>
            <a:r>
              <a:rPr lang="en-US" sz="1600" b="1" i="1" dirty="0" err="1">
                <a:latin typeface="Bradley Hand ITC" panose="03070402050302030203" pitchFamily="66" charset="0"/>
              </a:rPr>
              <a:t>objt</a:t>
            </a:r>
            <a:r>
              <a:rPr lang="en-US" sz="1600" b="1" dirty="0">
                <a:latin typeface="Bradley Hand ITC" panose="03070402050302030203" pitchFamily="66" charset="0"/>
              </a:rPr>
              <a:t>)</a:t>
            </a:r>
          </a:p>
          <a:p>
            <a:pPr marL="0" indent="0">
              <a:buNone/>
            </a:pPr>
            <a:r>
              <a:rPr lang="en-US" sz="1600" b="1" dirty="0" smtClean="0">
                <a:latin typeface="Bradley Hand ITC" panose="03070402050302030203" pitchFamily="66" charset="0"/>
              </a:rPr>
              <a:t>	my_df1.shape</a:t>
            </a:r>
            <a:endParaRPr lang="en-US" sz="1600" b="1" dirty="0">
              <a:latin typeface="Bradley Hand ITC" panose="03070402050302030203" pitchFamily="66" charset="0"/>
            </a:endParaRPr>
          </a:p>
        </p:txBody>
      </p:sp>
    </p:spTree>
    <p:extLst>
      <p:ext uri="{BB962C8B-B14F-4D97-AF65-F5344CB8AC3E}">
        <p14:creationId xmlns:p14="http://schemas.microsoft.com/office/powerpoint/2010/main" val="390130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8987"/>
          </a:xfrm>
        </p:spPr>
        <p:txBody>
          <a:bodyPr>
            <a:normAutofit/>
          </a:bodyPr>
          <a:lstStyle/>
          <a:p>
            <a:r>
              <a:rPr lang="en-US" sz="4800" dirty="0" err="1" smtClean="0">
                <a:latin typeface="Algerian" panose="04020705040A02060702" pitchFamily="82" charset="0"/>
              </a:rPr>
              <a:t>Statatics</a:t>
            </a:r>
            <a:r>
              <a:rPr lang="en-US" sz="4800" dirty="0" smtClean="0">
                <a:latin typeface="Algerian" panose="04020705040A02060702" pitchFamily="82" charset="0"/>
              </a:rPr>
              <a:t> of Data</a:t>
            </a:r>
            <a:endParaRPr lang="en-US" sz="4800" dirty="0">
              <a:latin typeface="Algerian" panose="04020705040A02060702" pitchFamily="82" charset="0"/>
            </a:endParaRPr>
          </a:p>
        </p:txBody>
      </p:sp>
      <p:sp>
        <p:nvSpPr>
          <p:cNvPr id="3" name="Content Placeholder 2"/>
          <p:cNvSpPr>
            <a:spLocks noGrp="1"/>
          </p:cNvSpPr>
          <p:nvPr>
            <p:ph idx="1"/>
          </p:nvPr>
        </p:nvSpPr>
        <p:spPr>
          <a:xfrm>
            <a:off x="646111" y="0"/>
            <a:ext cx="10672678" cy="4836694"/>
          </a:xfrm>
        </p:spPr>
        <p:txBody>
          <a:bodyPr>
            <a:normAutofit/>
          </a:bodyPr>
          <a:lstStyle/>
          <a:p>
            <a:pPr marL="0" indent="0" algn="just">
              <a:buNone/>
            </a:pPr>
            <a:r>
              <a:rPr lang="en-IN" sz="1600" b="1" dirty="0">
                <a:latin typeface="Bradley Hand ITC" panose="03070402050302030203" pitchFamily="66" charset="0"/>
              </a:rPr>
              <a:t>Describe is the best way to understand data plotting. Here we can see that in km column, </a:t>
            </a:r>
            <a:r>
              <a:rPr lang="en-IN" sz="1600" b="1" dirty="0" err="1">
                <a:latin typeface="Bradley Hand ITC" panose="03070402050302030203" pitchFamily="66" charset="0"/>
              </a:rPr>
              <a:t>avg</a:t>
            </a:r>
            <a:r>
              <a:rPr lang="en-IN" sz="1600" b="1" dirty="0">
                <a:latin typeface="Bradley Hand ITC" panose="03070402050302030203" pitchFamily="66" charset="0"/>
              </a:rPr>
              <a:t> km is 45531 but lower range is 58 and maximum is 353288. Thus, we can understand all column; here is not much to need that as we have low unique values in it. </a:t>
            </a:r>
            <a:endParaRPr lang="en-US" sz="1600" b="1" dirty="0">
              <a:latin typeface="Bradley Hand ITC" panose="03070402050302030203" pitchFamily="66" charset="0"/>
            </a:endParaRPr>
          </a:p>
          <a:p>
            <a:pPr marL="0" indent="0" algn="just">
              <a:buNone/>
            </a:pPr>
            <a:endParaRPr lang="en-US" sz="1600" b="1" dirty="0" smtClean="0">
              <a:latin typeface="Bradley Hand ITC" panose="03070402050302030203" pitchFamily="66" charset="0"/>
            </a:endParaRPr>
          </a:p>
        </p:txBody>
      </p:sp>
      <p:pic>
        <p:nvPicPr>
          <p:cNvPr id="4" name="Picture 3"/>
          <p:cNvPicPr>
            <a:picLocks noChangeAspect="1"/>
          </p:cNvPicPr>
          <p:nvPr/>
        </p:nvPicPr>
        <p:blipFill>
          <a:blip r:embed="rId2"/>
          <a:stretch>
            <a:fillRect/>
          </a:stretch>
        </p:blipFill>
        <p:spPr>
          <a:xfrm>
            <a:off x="646111" y="2905876"/>
            <a:ext cx="10482948" cy="2963583"/>
          </a:xfrm>
          <a:prstGeom prst="rect">
            <a:avLst/>
          </a:prstGeom>
        </p:spPr>
      </p:pic>
    </p:spTree>
    <p:extLst>
      <p:ext uri="{BB962C8B-B14F-4D97-AF65-F5344CB8AC3E}">
        <p14:creationId xmlns:p14="http://schemas.microsoft.com/office/powerpoint/2010/main" val="2780617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TM04033927[[fn=Main Event]]</Template>
  <TotalTime>134</TotalTime>
  <Words>1326</Words>
  <Application>Microsoft Office PowerPoint</Application>
  <PresentationFormat>Widescreen</PresentationFormat>
  <Paragraphs>114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Algerian</vt:lpstr>
      <vt:lpstr>Arial</vt:lpstr>
      <vt:lpstr>Arial Narrow</vt:lpstr>
      <vt:lpstr>Arial Rounded MT Bold</vt:lpstr>
      <vt:lpstr>Bradley Hand ITC</vt:lpstr>
      <vt:lpstr>Impact</vt:lpstr>
      <vt:lpstr>Main Event</vt:lpstr>
      <vt:lpstr>HOUSING: PRICE PREDICTION</vt:lpstr>
      <vt:lpstr>TOPICS WE ARE GOING TO COVERED</vt:lpstr>
      <vt:lpstr>Problem Statement</vt:lpstr>
      <vt:lpstr>Problem Statement</vt:lpstr>
      <vt:lpstr>GOAL</vt:lpstr>
      <vt:lpstr>Data Explaination</vt:lpstr>
      <vt:lpstr>LIBRARIES </vt:lpstr>
      <vt:lpstr>Basics of data</vt:lpstr>
      <vt:lpstr>Statatics of Data</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CONCLUSION</vt:lpstr>
      <vt:lpstr>Data Pre-processing </vt:lpstr>
      <vt:lpstr>Data pre-processing</vt:lpstr>
      <vt:lpstr>Data Pre-processing – Standard Scaler</vt:lpstr>
      <vt:lpstr>Linear Regression</vt:lpstr>
      <vt:lpstr>DecisionTree Regressor</vt:lpstr>
      <vt:lpstr>svr</vt:lpstr>
      <vt:lpstr>Knn regressor</vt:lpstr>
      <vt:lpstr>Random Forest Regression</vt:lpstr>
      <vt:lpstr>adaboost Regressor</vt:lpstr>
      <vt:lpstr>Gradient boost Regressor</vt:lpstr>
      <vt:lpstr>Hyper parameter tuning</vt:lpstr>
      <vt:lpstr>Hyper parameter tuning</vt:lpstr>
      <vt:lpstr>Cross validation technique</vt:lpstr>
      <vt:lpstr>Conclusion</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Microsoft</dc:creator>
  <cp:lastModifiedBy>Microsoft</cp:lastModifiedBy>
  <cp:revision>11</cp:revision>
  <dcterms:created xsi:type="dcterms:W3CDTF">2022-03-07T16:29:26Z</dcterms:created>
  <dcterms:modified xsi:type="dcterms:W3CDTF">2022-03-08T02:19:00Z</dcterms:modified>
</cp:coreProperties>
</file>