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6" r:id="rId6"/>
    <p:sldId id="272" r:id="rId7"/>
    <p:sldId id="280" r:id="rId8"/>
    <p:sldId id="281" r:id="rId9"/>
    <p:sldId id="261" r:id="rId10"/>
    <p:sldId id="264" r:id="rId11"/>
    <p:sldId id="265" r:id="rId12"/>
    <p:sldId id="273" r:id="rId13"/>
    <p:sldId id="274" r:id="rId14"/>
    <p:sldId id="275" r:id="rId15"/>
    <p:sldId id="289" r:id="rId16"/>
    <p:sldId id="277"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102"/>
      </p:cViewPr>
      <p:guideLst>
        <p:guide orient="horz" pos="217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CSS Position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6159682"/>
          </a:xfrm>
        </p:spPr>
        <p:txBody>
          <a:bodyPr>
            <a:normAutofit fontScale="65000" lnSpcReduction="20000"/>
          </a:bodyPr>
          <a:lstStyle/>
          <a:p>
            <a:pPr marL="0" indent="0">
              <a:buNone/>
            </a:pPr>
            <a:r>
              <a:rPr lang="en-US" sz="2600" dirty="0"/>
              <a:t>&lt;body&gt;   </a:t>
            </a:r>
            <a:endParaRPr lang="en-US" sz="2600" dirty="0"/>
          </a:p>
          <a:p>
            <a:pPr marL="0" indent="0">
              <a:buNone/>
            </a:pPr>
            <a:r>
              <a:rPr lang="en-US" sz="2600" dirty="0"/>
              <a:t>        &lt;div id = "</a:t>
            </a:r>
            <a:r>
              <a:rPr lang="en-US" sz="2600" dirty="0" err="1"/>
              <a:t>hvb</a:t>
            </a:r>
            <a:r>
              <a:rPr lang="en-US" sz="2600" dirty="0"/>
              <a:t>"&gt;   </a:t>
            </a:r>
            <a:endParaRPr lang="en-US" sz="2600" dirty="0"/>
          </a:p>
          <a:p>
            <a:pPr marL="0" indent="0">
              <a:buNone/>
            </a:pPr>
            <a:r>
              <a:rPr lang="en-US" sz="2600" dirty="0"/>
              <a:t>            &lt;h1&gt;It is a shadow box that has h-offset, v-offset and blur attributes.&lt;/h1&gt;   </a:t>
            </a:r>
            <a:endParaRPr lang="en-US" sz="2600" dirty="0"/>
          </a:p>
          <a:p>
            <a:pPr marL="0" indent="0">
              <a:buNone/>
            </a:pPr>
            <a:r>
              <a:rPr lang="en-US" sz="2600" dirty="0"/>
              <a:t>       &lt;/div&gt;  </a:t>
            </a:r>
            <a:endParaRPr lang="en-US" sz="2600" dirty="0"/>
          </a:p>
          <a:p>
            <a:pPr marL="0" indent="0">
              <a:buNone/>
            </a:pPr>
            <a:r>
              <a:rPr lang="en-US" sz="2600" dirty="0"/>
              <a:t>&lt;</a:t>
            </a:r>
            <a:r>
              <a:rPr lang="en-US" sz="2600" dirty="0" err="1"/>
              <a:t>br</a:t>
            </a:r>
            <a:r>
              <a:rPr lang="en-US" sz="2600" dirty="0"/>
              <a:t>&gt;&lt;</a:t>
            </a:r>
            <a:r>
              <a:rPr lang="en-US" sz="2600" dirty="0" err="1"/>
              <a:t>br</a:t>
            </a:r>
            <a:r>
              <a:rPr lang="en-US" sz="2600" dirty="0"/>
              <a:t>&gt;   </a:t>
            </a:r>
            <a:endParaRPr lang="en-US" sz="2600" dirty="0"/>
          </a:p>
          <a:p>
            <a:pPr marL="0" indent="0">
              <a:buNone/>
            </a:pPr>
            <a:r>
              <a:rPr lang="en-US" sz="2600" dirty="0"/>
              <a:t>        &lt;div id = "</a:t>
            </a:r>
            <a:r>
              <a:rPr lang="en-US" sz="2600" dirty="0" err="1"/>
              <a:t>spr</a:t>
            </a:r>
            <a:r>
              <a:rPr lang="en-US" sz="2600" dirty="0"/>
              <a:t>"&gt;   </a:t>
            </a:r>
            <a:endParaRPr lang="en-US" sz="2600" dirty="0"/>
          </a:p>
          <a:p>
            <a:pPr marL="0" indent="0">
              <a:buNone/>
            </a:pPr>
            <a:r>
              <a:rPr lang="en-US" sz="2600" dirty="0"/>
              <a:t>            &lt;h1&gt;It is a box that includes the spread attribute.&lt;/h1&gt;  </a:t>
            </a:r>
            <a:endParaRPr lang="en-US" sz="2600" dirty="0"/>
          </a:p>
          <a:p>
            <a:pPr marL="0" indent="0">
              <a:buNone/>
            </a:pPr>
            <a:r>
              <a:rPr lang="en-US" sz="2600" dirty="0"/>
              <a:t>        &lt;/div&gt;   </a:t>
            </a:r>
            <a:endParaRPr lang="en-US" sz="2600" dirty="0"/>
          </a:p>
          <a:p>
            <a:pPr marL="0" indent="0">
              <a:buNone/>
            </a:pPr>
            <a:r>
              <a:rPr lang="en-US" sz="2600" dirty="0"/>
              <a:t>&lt;</a:t>
            </a:r>
            <a:r>
              <a:rPr lang="en-US" sz="2600" dirty="0" err="1"/>
              <a:t>br</a:t>
            </a:r>
            <a:r>
              <a:rPr lang="en-US" sz="2600" dirty="0"/>
              <a:t>&gt;&lt;</a:t>
            </a:r>
            <a:r>
              <a:rPr lang="en-US" sz="2600" dirty="0" err="1"/>
              <a:t>br</a:t>
            </a:r>
            <a:r>
              <a:rPr lang="en-US" sz="2600" dirty="0"/>
              <a:t>&gt;   </a:t>
            </a:r>
            <a:endParaRPr lang="en-US" sz="2600" dirty="0"/>
          </a:p>
          <a:p>
            <a:pPr marL="0" indent="0">
              <a:buNone/>
            </a:pPr>
            <a:r>
              <a:rPr lang="en-US" sz="2600" dirty="0"/>
              <a:t>        &lt;div id = "col"&gt;   </a:t>
            </a:r>
            <a:endParaRPr lang="en-US" sz="2600" dirty="0"/>
          </a:p>
          <a:p>
            <a:pPr marL="0" indent="0">
              <a:buNone/>
            </a:pPr>
            <a:r>
              <a:rPr lang="en-US" sz="2600" dirty="0"/>
              <a:t>        &lt;h1&gt;It is a box that includes the color attribute.&lt;/h1&gt;  </a:t>
            </a:r>
            <a:endParaRPr lang="en-US" sz="2600" dirty="0"/>
          </a:p>
          <a:p>
            <a:pPr marL="0" indent="0">
              <a:buNone/>
            </a:pPr>
            <a:r>
              <a:rPr lang="en-US" sz="2600" dirty="0"/>
              <a:t>     &lt;/div&gt;   </a:t>
            </a:r>
            <a:endParaRPr lang="en-US" sz="2600" dirty="0"/>
          </a:p>
          <a:p>
            <a:pPr marL="0" indent="0">
              <a:buNone/>
            </a:pPr>
            <a:r>
              <a:rPr lang="en-US" sz="2600" dirty="0"/>
              <a:t>&lt;</a:t>
            </a:r>
            <a:r>
              <a:rPr lang="en-US" sz="2600" dirty="0" err="1"/>
              <a:t>br</a:t>
            </a:r>
            <a:r>
              <a:rPr lang="en-US" sz="2600" dirty="0"/>
              <a:t>&gt;&lt;</a:t>
            </a:r>
            <a:r>
              <a:rPr lang="en-US" sz="2600" dirty="0" err="1"/>
              <a:t>br</a:t>
            </a:r>
            <a:r>
              <a:rPr lang="en-US" sz="2600" dirty="0"/>
              <a:t>&gt;   </a:t>
            </a:r>
            <a:endParaRPr lang="en-US" sz="2600" dirty="0"/>
          </a:p>
          <a:p>
            <a:pPr marL="0" indent="0">
              <a:buNone/>
            </a:pPr>
            <a:r>
              <a:rPr lang="en-US" sz="2600" dirty="0"/>
              <a:t>     &lt;div id = "ins"&gt;   </a:t>
            </a:r>
            <a:endParaRPr lang="en-US" sz="2600" dirty="0"/>
          </a:p>
          <a:p>
            <a:pPr marL="0" indent="0">
              <a:buNone/>
            </a:pPr>
            <a:r>
              <a:rPr lang="en-US" sz="2600" dirty="0"/>
              <a:t>      &lt;h1&gt;It is a box that includes the inset attribute.&lt;/h1&gt;  </a:t>
            </a:r>
            <a:endParaRPr lang="en-US" sz="2600" dirty="0"/>
          </a:p>
          <a:p>
            <a:pPr marL="0" indent="0">
              <a:buNone/>
            </a:pPr>
            <a:r>
              <a:rPr lang="en-US" sz="2600" dirty="0"/>
              <a:t>   &lt;/div&gt;   </a:t>
            </a:r>
            <a:endParaRPr lang="en-US" sz="2600" dirty="0"/>
          </a:p>
          <a:p>
            <a:pPr marL="0" indent="0">
              <a:buNone/>
            </a:pPr>
            <a:r>
              <a:rPr lang="en-US" sz="2600" dirty="0"/>
              <a:t>&lt;</a:t>
            </a:r>
            <a:r>
              <a:rPr lang="en-US" sz="2600" dirty="0" err="1"/>
              <a:t>br</a:t>
            </a:r>
            <a:r>
              <a:rPr lang="en-US" sz="2600" dirty="0"/>
              <a:t>&gt;&lt;</a:t>
            </a:r>
            <a:r>
              <a:rPr lang="en-US" sz="2600" dirty="0" err="1"/>
              <a:t>br</a:t>
            </a:r>
            <a:r>
              <a:rPr lang="en-US" sz="2600" dirty="0"/>
              <a:t>&gt;  </a:t>
            </a:r>
            <a:endParaRPr lang="en-US" sz="2600" dirty="0"/>
          </a:p>
          <a:p>
            <a:pPr marL="0" indent="0">
              <a:buNone/>
            </a:pPr>
            <a:r>
              <a:rPr lang="en-US" sz="2600" dirty="0"/>
              <a:t>   &lt;div id = "non"&gt;   </a:t>
            </a:r>
            <a:endParaRPr lang="en-US" sz="2600" dirty="0"/>
          </a:p>
          <a:p>
            <a:pPr marL="0" indent="0">
              <a:buNone/>
            </a:pPr>
            <a:r>
              <a:rPr lang="en-US" sz="2600" dirty="0"/>
              <a:t>      &lt;h1&gt;It is a box that includes the default attribute i.e. none.&lt;/h1&gt;  </a:t>
            </a:r>
            <a:endParaRPr lang="en-US" sz="2600" dirty="0"/>
          </a:p>
          <a:p>
            <a:pPr marL="0" indent="0">
              <a:buNone/>
            </a:pPr>
            <a:r>
              <a:rPr lang="en-US" sz="2600" dirty="0"/>
              <a:t>  &lt;/div&gt;   </a:t>
            </a:r>
            <a:endParaRPr lang="en-US" sz="2600" dirty="0"/>
          </a:p>
          <a:p>
            <a:pPr marL="0" indent="0">
              <a:buNone/>
            </a:pPr>
            <a:r>
              <a:rPr lang="en-US" sz="2600" dirty="0"/>
              <a:t>    &lt;/body&gt;   </a:t>
            </a:r>
            <a:endParaRPr lang="en-US" sz="2600" dirty="0"/>
          </a:p>
          <a:p>
            <a:pPr marL="0" indent="0">
              <a:buNone/>
            </a:pPr>
            <a:endParaRPr lang="en-US" sz="2000" dirty="0"/>
          </a:p>
          <a:p>
            <a:pPr marL="0" indent="0">
              <a:buNone/>
            </a:pPr>
            <a:endParaRPr lang="en-US" sz="2000" dirty="0"/>
          </a:p>
          <a:p>
            <a:pPr marL="0" indent="0">
              <a:buNone/>
            </a:pPr>
            <a:r>
              <a:rPr lang="en-US" sz="1800" dirty="0"/>
              <a:t> </a:t>
            </a:r>
            <a:endParaRPr lang="en-US" sz="1800" dirty="0"/>
          </a:p>
          <a:p>
            <a:pPr marL="0" indent="0">
              <a:buNone/>
            </a:pPr>
            <a:endParaRPr lang="en-US" sz="1800" dirty="0"/>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CSS </a:t>
            </a:r>
            <a:r>
              <a:rPr lang="en-US" sz="2000" b="1" dirty="0" smtClean="0"/>
              <a:t>Text-shadow</a:t>
            </a:r>
            <a:endParaRPr lang="en-US" sz="2000" b="1" dirty="0" smtClean="0"/>
          </a:p>
          <a:p>
            <a:pPr marL="0" indent="0">
              <a:buNone/>
            </a:pPr>
            <a:endParaRPr lang="en-US" sz="2000" b="1" dirty="0"/>
          </a:p>
          <a:p>
            <a:r>
              <a:rPr lang="en-US" sz="2000" dirty="0"/>
              <a:t>As its name implies, this CSS property adds shadows to the text. It accepts the comma-separated list of shadows that applied to the text. It's default property is none. It applies one or more than one text-shadow effect on the element's text content.</a:t>
            </a:r>
            <a:endParaRPr lang="en-US" sz="2000" b="1" dirty="0"/>
          </a:p>
          <a:p>
            <a:pPr marL="0" indent="0">
              <a:buNone/>
            </a:pPr>
            <a:endParaRPr lang="en-US" sz="1200" b="1" dirty="0"/>
          </a:p>
          <a:p>
            <a:endParaRPr lang="en-US" sz="1200" dirty="0"/>
          </a:p>
          <a:p>
            <a:r>
              <a:rPr lang="en-US" sz="2000" b="1" dirty="0" smtClean="0"/>
              <a:t>Values</a:t>
            </a:r>
            <a:endParaRPr lang="en-US" sz="2000" b="1" dirty="0" smtClean="0"/>
          </a:p>
          <a:p>
            <a:endParaRPr lang="en-US" sz="2400" dirty="0"/>
          </a:p>
          <a:p>
            <a:pPr>
              <a:buFont typeface="Wingdings" panose="05000000000000000000" pitchFamily="2" charset="2"/>
              <a:buChar char="ü"/>
            </a:pPr>
            <a:r>
              <a:rPr lang="en-US" sz="1800" b="1" dirty="0"/>
              <a:t>h-shadow:</a:t>
            </a:r>
            <a:r>
              <a:rPr lang="en-US" sz="1800" dirty="0"/>
              <a:t> It is the required value. It specifies the position of the horizontal shadow and allows negative values.</a:t>
            </a:r>
            <a:endParaRPr lang="en-US" sz="1800" dirty="0"/>
          </a:p>
          <a:p>
            <a:pPr>
              <a:buFont typeface="Wingdings" panose="05000000000000000000" pitchFamily="2" charset="2"/>
              <a:buChar char="ü"/>
            </a:pPr>
            <a:r>
              <a:rPr lang="en-US" sz="1800" b="1" dirty="0"/>
              <a:t>v-shadow:</a:t>
            </a:r>
            <a:r>
              <a:rPr lang="en-US" sz="1800" dirty="0"/>
              <a:t> It is also the required value that specifies the position of the vertical shadow. It does not allow negative values.</a:t>
            </a:r>
            <a:endParaRPr lang="en-US" sz="1800" dirty="0"/>
          </a:p>
          <a:p>
            <a:pPr>
              <a:buFont typeface="Wingdings" panose="05000000000000000000" pitchFamily="2" charset="2"/>
              <a:buChar char="ü"/>
            </a:pPr>
            <a:r>
              <a:rPr lang="en-US" sz="1800" b="1" dirty="0"/>
              <a:t>blur-radius:</a:t>
            </a:r>
            <a:r>
              <a:rPr lang="en-US" sz="1800" dirty="0"/>
              <a:t> It is the blur-radius, which is an optional value. Its default value is 0.</a:t>
            </a:r>
            <a:endParaRPr lang="en-US" sz="1800" dirty="0"/>
          </a:p>
          <a:p>
            <a:pPr>
              <a:buFont typeface="Wingdings" panose="05000000000000000000" pitchFamily="2" charset="2"/>
              <a:buChar char="ü"/>
            </a:pPr>
            <a:r>
              <a:rPr lang="en-US" sz="1800" b="1" dirty="0"/>
              <a:t>color:</a:t>
            </a:r>
            <a:r>
              <a:rPr lang="en-US" sz="1800" dirty="0"/>
              <a:t> It is the color of the shadow and also an optional value.</a:t>
            </a:r>
            <a:endParaRPr lang="en-US" sz="1800" dirty="0"/>
          </a:p>
          <a:p>
            <a:pPr>
              <a:buFont typeface="Wingdings" panose="05000000000000000000" pitchFamily="2" charset="2"/>
              <a:buChar char="ü"/>
            </a:pPr>
            <a:r>
              <a:rPr lang="en-US" sz="1800" b="1" dirty="0"/>
              <a:t>none</a:t>
            </a:r>
            <a:r>
              <a:rPr lang="en-US" sz="2000" b="1" dirty="0"/>
              <a:t>:</a:t>
            </a:r>
            <a:r>
              <a:rPr lang="en-US" sz="2000" dirty="0"/>
              <a:t> It is the default value, which means no shadow.</a:t>
            </a:r>
            <a:endParaRPr lang="en-US" sz="20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Example- Simple </a:t>
            </a:r>
            <a:r>
              <a:rPr lang="en-US" sz="2000" b="1" dirty="0" smtClean="0"/>
              <a:t>shadow</a:t>
            </a:r>
            <a:endParaRPr lang="en-US" sz="2000" b="1" dirty="0" smtClean="0"/>
          </a:p>
          <a:p>
            <a:pPr marL="0" indent="0">
              <a:buNone/>
            </a:pPr>
            <a:endParaRPr lang="en-US" sz="2000" b="1" dirty="0"/>
          </a:p>
          <a:p>
            <a:pPr marL="0" indent="0">
              <a:buNone/>
            </a:pPr>
            <a:r>
              <a:rPr lang="en-US" sz="2000" b="1" dirty="0"/>
              <a:t>&lt;style&gt;</a:t>
            </a:r>
            <a:r>
              <a:rPr lang="en-US" sz="2000" dirty="0"/>
              <a:t>   </a:t>
            </a:r>
            <a:endParaRPr lang="en-US" sz="2000" dirty="0"/>
          </a:p>
          <a:p>
            <a:pPr marL="0" indent="0">
              <a:buNone/>
            </a:pPr>
            <a:r>
              <a:rPr lang="en-US" sz="2000" dirty="0"/>
              <a:t>      </a:t>
            </a:r>
            <a:r>
              <a:rPr lang="en-US" sz="2000" dirty="0" err="1"/>
              <a:t>p.simple</a:t>
            </a:r>
            <a:r>
              <a:rPr lang="en-US" sz="2000" dirty="0"/>
              <a:t>{  </a:t>
            </a:r>
            <a:endParaRPr lang="en-US" sz="2000" dirty="0"/>
          </a:p>
          <a:p>
            <a:pPr marL="0" indent="0">
              <a:buNone/>
            </a:pPr>
            <a:r>
              <a:rPr lang="en-US" sz="2000" dirty="0"/>
              <a:t>        text-shadow: 3px </a:t>
            </a:r>
            <a:r>
              <a:rPr lang="en-US" sz="2000" dirty="0" err="1"/>
              <a:t>3px</a:t>
            </a:r>
            <a:r>
              <a:rPr lang="en-US" sz="2000" dirty="0"/>
              <a:t> red;  </a:t>
            </a:r>
            <a:endParaRPr lang="en-US" sz="2000" dirty="0"/>
          </a:p>
          <a:p>
            <a:pPr marL="0" indent="0">
              <a:buNone/>
            </a:pPr>
            <a:r>
              <a:rPr lang="en-US" sz="2000" dirty="0"/>
              <a:t>      }  </a:t>
            </a:r>
            <a:endParaRPr lang="en-US" sz="2000" dirty="0"/>
          </a:p>
          <a:p>
            <a:pPr marL="0" indent="0">
              <a:buNone/>
            </a:pPr>
            <a:r>
              <a:rPr lang="en-US" sz="2000" dirty="0"/>
              <a:t>    </a:t>
            </a:r>
            <a:r>
              <a:rPr lang="en-US" sz="2000" b="1" dirty="0"/>
              <a:t>&lt;/style&gt;</a:t>
            </a:r>
            <a:r>
              <a:rPr lang="en-US" sz="2000" dirty="0"/>
              <a:t>  </a:t>
            </a:r>
            <a:endParaRPr lang="en-US" sz="2000" dirty="0"/>
          </a:p>
          <a:p>
            <a:pPr marL="0" indent="0">
              <a:buNone/>
            </a:pPr>
            <a:endParaRPr lang="en-US" sz="2000" b="1" dirty="0"/>
          </a:p>
          <a:p>
            <a:pPr marL="0" indent="0">
              <a:buNone/>
            </a:pPr>
            <a:endParaRPr lang="en-US" sz="1200" b="1" dirty="0"/>
          </a:p>
          <a:p>
            <a:pPr marL="0" indent="0">
              <a:buNone/>
            </a:pPr>
            <a:r>
              <a:rPr lang="en-US" sz="1800" b="1" dirty="0"/>
              <a:t>&lt;body&gt;</a:t>
            </a:r>
            <a:r>
              <a:rPr lang="en-US" sz="1800" dirty="0"/>
              <a:t>   </a:t>
            </a:r>
            <a:endParaRPr lang="en-US" sz="1800" dirty="0"/>
          </a:p>
          <a:p>
            <a:pPr marL="0" indent="0">
              <a:buNone/>
            </a:pPr>
            <a:r>
              <a:rPr lang="en-US" sz="1800" dirty="0"/>
              <a:t>    </a:t>
            </a:r>
            <a:r>
              <a:rPr lang="en-US" sz="1800" b="1" dirty="0"/>
              <a:t>&lt;p</a:t>
            </a:r>
            <a:r>
              <a:rPr lang="en-US" sz="1800" dirty="0"/>
              <a:t> class="simple"</a:t>
            </a:r>
            <a:r>
              <a:rPr lang="en-US" sz="1800" b="1" dirty="0"/>
              <a:t>&gt;</a:t>
            </a:r>
            <a:r>
              <a:rPr lang="en-US" sz="1800" dirty="0"/>
              <a:t>   </a:t>
            </a:r>
            <a:endParaRPr lang="en-US" sz="1800" dirty="0"/>
          </a:p>
          <a:p>
            <a:pPr marL="0" indent="0">
              <a:buNone/>
            </a:pPr>
            <a:r>
              <a:rPr lang="en-US" sz="1800" dirty="0"/>
              <a:t>      Simple Shadow  </a:t>
            </a:r>
            <a:endParaRPr lang="en-US" sz="1800" dirty="0"/>
          </a:p>
          <a:p>
            <a:pPr marL="0" indent="0">
              <a:buNone/>
            </a:pPr>
            <a:r>
              <a:rPr lang="en-US" sz="1800" dirty="0"/>
              <a:t>    </a:t>
            </a:r>
            <a:r>
              <a:rPr lang="en-US" sz="1800" b="1" dirty="0"/>
              <a:t>&lt;/p&gt;</a:t>
            </a:r>
            <a:r>
              <a:rPr lang="en-US" sz="1800" dirty="0"/>
              <a:t>   </a:t>
            </a:r>
            <a:endParaRPr lang="en-US" sz="1800" dirty="0"/>
          </a:p>
          <a:p>
            <a:pPr marL="0" indent="0">
              <a:buNone/>
            </a:pPr>
            <a:r>
              <a:rPr lang="en-US" sz="1800" dirty="0"/>
              <a:t>   </a:t>
            </a:r>
            <a:endParaRPr lang="en-US" sz="1800" dirty="0"/>
          </a:p>
          <a:p>
            <a:pPr marL="0" indent="0">
              <a:buNone/>
            </a:pPr>
            <a:r>
              <a:rPr lang="en-US" sz="1800" b="1" dirty="0"/>
              <a:t>&lt;/body&gt;</a:t>
            </a:r>
            <a:r>
              <a:rPr lang="en-US" sz="1800" dirty="0"/>
              <a:t> </a:t>
            </a:r>
            <a:endParaRPr lang="en-US" sz="1800" dirty="0"/>
          </a:p>
          <a:p>
            <a:endParaRPr lang="en-US" sz="12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Example- Fuzzy shadow</a:t>
            </a:r>
            <a:endParaRPr lang="en-US" sz="2000" b="1" dirty="0"/>
          </a:p>
          <a:p>
            <a:pPr marL="0" indent="0">
              <a:buNone/>
            </a:pPr>
            <a:endParaRPr lang="en-US" sz="2000" b="1" dirty="0"/>
          </a:p>
          <a:p>
            <a:pPr marL="0" indent="0">
              <a:buNone/>
            </a:pPr>
            <a:endParaRPr lang="en-US" sz="1200" b="1" dirty="0"/>
          </a:p>
          <a:p>
            <a:pPr marL="0" indent="0">
              <a:buNone/>
            </a:pPr>
            <a:r>
              <a:rPr lang="en-US" sz="1600" b="1" dirty="0"/>
              <a:t>&lt;style&gt;</a:t>
            </a:r>
            <a:r>
              <a:rPr lang="en-US" sz="1600" dirty="0"/>
              <a:t>   </a:t>
            </a:r>
            <a:endParaRPr lang="en-US" sz="1600" dirty="0"/>
          </a:p>
          <a:p>
            <a:pPr marL="0" indent="0">
              <a:buNone/>
            </a:pPr>
            <a:r>
              <a:rPr lang="en-US" sz="1600" dirty="0"/>
              <a:t>      </a:t>
            </a:r>
            <a:r>
              <a:rPr lang="en-US" sz="1600" dirty="0" err="1"/>
              <a:t>p.fuzzy</a:t>
            </a:r>
            <a:r>
              <a:rPr lang="en-US" sz="1600" dirty="0"/>
              <a:t>{  </a:t>
            </a:r>
            <a:endParaRPr lang="en-US" sz="1600" dirty="0"/>
          </a:p>
          <a:p>
            <a:pPr marL="0" indent="0">
              <a:buNone/>
            </a:pPr>
            <a:r>
              <a:rPr lang="en-US" sz="1600" dirty="0"/>
              <a:t>        text-shadow: 3px </a:t>
            </a:r>
            <a:r>
              <a:rPr lang="en-US" sz="1600" dirty="0" err="1"/>
              <a:t>3px</a:t>
            </a:r>
            <a:r>
              <a:rPr lang="en-US" sz="1600" dirty="0"/>
              <a:t> </a:t>
            </a:r>
            <a:r>
              <a:rPr lang="en-US" sz="1600" dirty="0" err="1"/>
              <a:t>3px</a:t>
            </a:r>
            <a:r>
              <a:rPr lang="en-US" sz="1600" dirty="0"/>
              <a:t> violet;  </a:t>
            </a:r>
            <a:endParaRPr lang="en-US" sz="1600" dirty="0"/>
          </a:p>
          <a:p>
            <a:pPr marL="0" indent="0">
              <a:buNone/>
            </a:pPr>
            <a:r>
              <a:rPr lang="en-US" sz="1600" dirty="0"/>
              <a:t>        font-size:30px;  </a:t>
            </a:r>
            <a:endParaRPr lang="en-US" sz="1600" dirty="0"/>
          </a:p>
          <a:p>
            <a:pPr marL="0" indent="0">
              <a:buNone/>
            </a:pPr>
            <a:r>
              <a:rPr lang="en-US" sz="1600" dirty="0"/>
              <a:t>        </a:t>
            </a:r>
            <a:r>
              <a:rPr lang="en-US" sz="1600" dirty="0" err="1"/>
              <a:t>text-align:center</a:t>
            </a:r>
            <a:r>
              <a:rPr lang="en-US" sz="1600" dirty="0"/>
              <a:t>;  </a:t>
            </a:r>
            <a:endParaRPr lang="en-US" sz="1600" dirty="0"/>
          </a:p>
          <a:p>
            <a:pPr marL="0" indent="0">
              <a:buNone/>
            </a:pPr>
            <a:r>
              <a:rPr lang="en-US" sz="1600" dirty="0"/>
              <a:t>      }  </a:t>
            </a:r>
            <a:endParaRPr lang="en-US" sz="1600" dirty="0"/>
          </a:p>
          <a:p>
            <a:pPr marL="0" indent="0">
              <a:buNone/>
            </a:pPr>
            <a:r>
              <a:rPr lang="en-US" sz="1600" dirty="0"/>
              <a:t>    </a:t>
            </a:r>
            <a:r>
              <a:rPr lang="en-US" sz="1600" b="1" dirty="0"/>
              <a:t>&lt;/style&gt;</a:t>
            </a:r>
            <a:r>
              <a:rPr lang="en-US" sz="1600" dirty="0"/>
              <a:t>   </a:t>
            </a:r>
            <a:endParaRPr lang="en-US" sz="1600" dirty="0"/>
          </a:p>
          <a:p>
            <a:endParaRPr lang="en-US" sz="1200" dirty="0"/>
          </a:p>
          <a:p>
            <a:pPr marL="0" indent="0">
              <a:buNone/>
            </a:pPr>
            <a:r>
              <a:rPr lang="en-US" sz="1600" b="1" dirty="0"/>
              <a:t>&lt;body&gt;</a:t>
            </a:r>
            <a:r>
              <a:rPr lang="en-US" sz="1600" dirty="0"/>
              <a:t>   </a:t>
            </a:r>
            <a:endParaRPr lang="en-US" sz="1600" dirty="0"/>
          </a:p>
          <a:p>
            <a:pPr marL="0" indent="0">
              <a:buNone/>
            </a:pPr>
            <a:r>
              <a:rPr lang="en-US" sz="1600" dirty="0"/>
              <a:t>    </a:t>
            </a:r>
            <a:r>
              <a:rPr lang="en-US" sz="1600" b="1" dirty="0"/>
              <a:t>&lt;p</a:t>
            </a:r>
            <a:r>
              <a:rPr lang="en-US" sz="1600" dirty="0"/>
              <a:t> class="fuzzy"</a:t>
            </a:r>
            <a:r>
              <a:rPr lang="en-US" sz="1600" b="1" dirty="0"/>
              <a:t>&gt;</a:t>
            </a:r>
            <a:r>
              <a:rPr lang="en-US" sz="1600" dirty="0"/>
              <a:t>   </a:t>
            </a:r>
            <a:endParaRPr lang="en-US" sz="1600" dirty="0"/>
          </a:p>
          <a:p>
            <a:pPr marL="0" indent="0">
              <a:buNone/>
            </a:pPr>
            <a:r>
              <a:rPr lang="en-US" sz="1600" dirty="0"/>
              <a:t>    Fuzzy Shadow  </a:t>
            </a:r>
            <a:endParaRPr lang="en-US" sz="1600" dirty="0"/>
          </a:p>
          <a:p>
            <a:pPr marL="0" indent="0">
              <a:buNone/>
            </a:pPr>
            <a:r>
              <a:rPr lang="en-US" sz="1600" dirty="0"/>
              <a:t>    </a:t>
            </a:r>
            <a:r>
              <a:rPr lang="en-US" sz="1600" b="1" dirty="0"/>
              <a:t>&lt;/p&gt;</a:t>
            </a:r>
            <a:r>
              <a:rPr lang="en-US" sz="1600" dirty="0"/>
              <a:t>   </a:t>
            </a:r>
            <a:endParaRPr lang="en-US" sz="1600" dirty="0"/>
          </a:p>
          <a:p>
            <a:pPr marL="0" indent="0">
              <a:buNone/>
            </a:pPr>
            <a:r>
              <a:rPr lang="en-US" sz="1600" dirty="0"/>
              <a:t>   </a:t>
            </a:r>
            <a:endParaRPr lang="en-US" sz="1600" dirty="0"/>
          </a:p>
          <a:p>
            <a:pPr marL="0" indent="0">
              <a:buNone/>
            </a:pPr>
            <a:r>
              <a:rPr lang="en-US" sz="1600" b="1" dirty="0"/>
              <a:t>&lt;/body&gt;</a:t>
            </a:r>
            <a:r>
              <a:rPr lang="en-US" sz="1600" dirty="0"/>
              <a:t> </a:t>
            </a:r>
            <a:r>
              <a:rPr lang="en-US" sz="2400" dirty="0"/>
              <a:t> </a:t>
            </a:r>
            <a:endParaRPr lang="en-US" sz="24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Example- Multiple Shadows</a:t>
            </a:r>
            <a:endParaRPr lang="en-US" sz="2000" b="1" dirty="0"/>
          </a:p>
          <a:p>
            <a:pPr marL="0" indent="0">
              <a:buNone/>
            </a:pPr>
            <a:endParaRPr lang="en-US" sz="2000" b="1" dirty="0"/>
          </a:p>
          <a:p>
            <a:pPr marL="0" indent="0">
              <a:buNone/>
            </a:pPr>
            <a:endParaRPr lang="en-US" sz="1200" b="1" dirty="0"/>
          </a:p>
          <a:p>
            <a:pPr marL="0" indent="0">
              <a:buNone/>
            </a:pPr>
            <a:r>
              <a:rPr lang="en-US" sz="1600" b="1" dirty="0"/>
              <a:t>&lt;style&gt;   </a:t>
            </a:r>
            <a:endParaRPr lang="en-US" sz="1600" b="1" dirty="0"/>
          </a:p>
          <a:p>
            <a:pPr marL="0" indent="0">
              <a:buNone/>
            </a:pPr>
            <a:r>
              <a:rPr lang="en-US" sz="1600" b="1" dirty="0"/>
              <a:t>      p.multi{  </a:t>
            </a:r>
            <a:endParaRPr lang="en-US" sz="1600" b="1" dirty="0"/>
          </a:p>
          <a:p>
            <a:pPr marL="0" indent="0">
              <a:buNone/>
            </a:pPr>
            <a:r>
              <a:rPr lang="en-US" sz="1600" b="1" dirty="0"/>
              <a:t>        text-shadow: -3px -3px 3px blue, 3px 3px 3px red;  </a:t>
            </a:r>
            <a:endParaRPr lang="en-US" sz="1600" b="1" dirty="0"/>
          </a:p>
          <a:p>
            <a:pPr marL="0" indent="0">
              <a:buNone/>
            </a:pPr>
            <a:r>
              <a:rPr lang="en-US" sz="1600" b="1" dirty="0"/>
              <a:t>        font-size:30px;  </a:t>
            </a:r>
            <a:endParaRPr lang="en-US" sz="1600" b="1" dirty="0"/>
          </a:p>
          <a:p>
            <a:pPr marL="0" indent="0">
              <a:buNone/>
            </a:pPr>
            <a:r>
              <a:rPr lang="en-US" sz="1600" b="1" dirty="0"/>
              <a:t>        text-align:center;  </a:t>
            </a:r>
            <a:endParaRPr lang="en-US" sz="1600" b="1" dirty="0"/>
          </a:p>
          <a:p>
            <a:pPr marL="0" indent="0">
              <a:buNone/>
            </a:pPr>
            <a:r>
              <a:rPr lang="en-US" sz="1600" b="1" dirty="0"/>
              <a:t>      }  </a:t>
            </a:r>
            <a:endParaRPr lang="en-US" sz="1600" b="1" dirty="0"/>
          </a:p>
          <a:p>
            <a:pPr marL="0" indent="0">
              <a:buNone/>
            </a:pPr>
            <a:r>
              <a:rPr lang="en-US" sz="1600" b="1" dirty="0"/>
              <a:t>    &lt;/style&gt;</a:t>
            </a:r>
            <a:endParaRPr lang="en-US" sz="1600" b="1" dirty="0"/>
          </a:p>
          <a:p>
            <a:pPr marL="0" indent="0">
              <a:buNone/>
            </a:pPr>
            <a:r>
              <a:rPr lang="en-US" sz="1600" b="1" dirty="0"/>
              <a:t>&lt;body&gt;   </a:t>
            </a:r>
            <a:endParaRPr lang="en-US" sz="1600" b="1" dirty="0"/>
          </a:p>
          <a:p>
            <a:pPr marL="0" indent="0">
              <a:buNone/>
            </a:pPr>
            <a:r>
              <a:rPr lang="en-US" sz="1600" b="1" dirty="0"/>
              <a:t>    &lt;p class="multi"&gt;   </a:t>
            </a:r>
            <a:endParaRPr lang="en-US" sz="1600" b="1" dirty="0"/>
          </a:p>
          <a:p>
            <a:pPr marL="0" indent="0">
              <a:buNone/>
            </a:pPr>
            <a:r>
              <a:rPr lang="en-US" sz="1600" b="1" dirty="0"/>
              <a:t>    Multiple Shadows  </a:t>
            </a:r>
            <a:endParaRPr lang="en-US" sz="1600" b="1" dirty="0"/>
          </a:p>
          <a:p>
            <a:pPr marL="0" indent="0">
              <a:buNone/>
            </a:pPr>
            <a:r>
              <a:rPr lang="en-US" sz="1600" b="1" dirty="0"/>
              <a:t>    &lt;/p&gt;      </a:t>
            </a:r>
            <a:endParaRPr lang="en-US" sz="1600" b="1" dirty="0"/>
          </a:p>
          <a:p>
            <a:pPr marL="0" indent="0">
              <a:buNone/>
            </a:pPr>
            <a:r>
              <a:rPr lang="en-US" sz="1600" b="1" dirty="0"/>
              <a:t>&lt;/body&gt; </a:t>
            </a:r>
            <a:r>
              <a:rPr lang="en-US" sz="2400" b="1" dirty="0"/>
              <a:t> </a:t>
            </a:r>
            <a:endParaRPr lang="en-US" sz="2400" b="1"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Example- Glow Effect</a:t>
            </a:r>
            <a:endParaRPr lang="en-US" sz="2000" b="1" dirty="0"/>
          </a:p>
          <a:p>
            <a:pPr marL="0" indent="0">
              <a:buNone/>
            </a:pPr>
            <a:endParaRPr lang="en-US" sz="2400" dirty="0"/>
          </a:p>
          <a:p>
            <a:pPr marL="0" indent="0">
              <a:buNone/>
            </a:pPr>
            <a:r>
              <a:rPr lang="en-US" sz="1600" b="1" dirty="0"/>
              <a:t>&lt;style&gt;</a:t>
            </a:r>
            <a:r>
              <a:rPr lang="en-US" sz="1600" dirty="0"/>
              <a:t>   </a:t>
            </a:r>
            <a:endParaRPr lang="en-US" sz="1600" dirty="0"/>
          </a:p>
          <a:p>
            <a:pPr marL="0" indent="0">
              <a:buNone/>
            </a:pPr>
            <a:r>
              <a:rPr lang="en-US" sz="1600" dirty="0"/>
              <a:t>      .multi{  </a:t>
            </a:r>
            <a:endParaRPr lang="en-US" sz="1600" dirty="0"/>
          </a:p>
          <a:p>
            <a:pPr marL="0" indent="0">
              <a:buNone/>
            </a:pPr>
            <a:r>
              <a:rPr lang="en-US" sz="1600" dirty="0"/>
              <a:t>        text-shadow: 0 0</a:t>
            </a:r>
            <a:r>
              <a:rPr lang="en-US" sz="1600"/>
              <a:t> </a:t>
            </a:r>
            <a:r>
              <a:rPr lang="en-US" sz="1600" dirty="0"/>
              <a:t> cyan;  </a:t>
            </a:r>
            <a:endParaRPr lang="en-US" sz="1600" dirty="0"/>
          </a:p>
          <a:p>
            <a:pPr marL="0" indent="0">
              <a:buNone/>
            </a:pPr>
            <a:r>
              <a:rPr lang="en-US" sz="1600" dirty="0"/>
              <a:t>        background-color: black;  </a:t>
            </a:r>
            <a:endParaRPr lang="en-US" sz="1600" dirty="0"/>
          </a:p>
          <a:p>
            <a:pPr marL="0" indent="0">
              <a:buNone/>
            </a:pPr>
            <a:r>
              <a:rPr lang="en-US" sz="1600" dirty="0"/>
              <a:t>        font-size:50px;  </a:t>
            </a:r>
            <a:endParaRPr lang="en-US" sz="1600" dirty="0"/>
          </a:p>
          <a:p>
            <a:pPr marL="0" indent="0">
              <a:buNone/>
            </a:pPr>
            <a:r>
              <a:rPr lang="en-US" sz="1600" dirty="0"/>
              <a:t>        </a:t>
            </a:r>
            <a:r>
              <a:rPr lang="en-US" sz="1600" dirty="0" err="1"/>
              <a:t>text-align:center</a:t>
            </a:r>
            <a:r>
              <a:rPr lang="en-US" sz="1600" dirty="0"/>
              <a:t>;  </a:t>
            </a:r>
            <a:endParaRPr lang="en-US" sz="1600" dirty="0"/>
          </a:p>
          <a:p>
            <a:pPr marL="0" indent="0">
              <a:buNone/>
            </a:pPr>
            <a:r>
              <a:rPr lang="en-US" sz="1600" dirty="0"/>
              <a:t>      }  </a:t>
            </a:r>
            <a:endParaRPr lang="en-US" sz="1600" dirty="0"/>
          </a:p>
          <a:p>
            <a:pPr marL="0" indent="0">
              <a:buNone/>
            </a:pPr>
            <a:r>
              <a:rPr lang="en-US" sz="1600" dirty="0"/>
              <a:t>    </a:t>
            </a:r>
            <a:r>
              <a:rPr lang="en-US" sz="1600" b="1" dirty="0"/>
              <a:t>&lt;/style&gt;</a:t>
            </a:r>
            <a:r>
              <a:rPr lang="en-US" sz="1600" dirty="0"/>
              <a:t>   </a:t>
            </a:r>
            <a:endParaRPr lang="en-US" sz="1600" dirty="0"/>
          </a:p>
          <a:p>
            <a:pPr marL="0" indent="0">
              <a:buNone/>
            </a:pPr>
            <a:endParaRPr lang="en-US" sz="2400" dirty="0"/>
          </a:p>
          <a:p>
            <a:pPr marL="0" indent="0">
              <a:buNone/>
            </a:pPr>
            <a:r>
              <a:rPr lang="en-US" sz="1600" b="1" dirty="0" smtClean="0"/>
              <a:t>&lt;body&gt;</a:t>
            </a:r>
            <a:r>
              <a:rPr lang="en-US" sz="1600" dirty="0" smtClean="0"/>
              <a:t>   </a:t>
            </a:r>
            <a:endParaRPr lang="en-US" sz="1600" dirty="0" smtClean="0"/>
          </a:p>
          <a:p>
            <a:pPr marL="0" indent="0">
              <a:buNone/>
            </a:pPr>
            <a:r>
              <a:rPr lang="en-US" sz="1600" dirty="0"/>
              <a:t>    </a:t>
            </a:r>
            <a:r>
              <a:rPr lang="en-US" sz="1600" b="1" dirty="0"/>
              <a:t>&lt;div</a:t>
            </a:r>
            <a:r>
              <a:rPr lang="en-US" sz="1600" dirty="0"/>
              <a:t> class="multi"</a:t>
            </a:r>
            <a:r>
              <a:rPr lang="en-US" sz="1600" b="1" dirty="0"/>
              <a:t>&gt;</a:t>
            </a:r>
            <a:r>
              <a:rPr lang="en-US" sz="1600" dirty="0"/>
              <a:t>   </a:t>
            </a:r>
            <a:endParaRPr lang="en-US" sz="1600" dirty="0"/>
          </a:p>
          <a:p>
            <a:pPr marL="0" indent="0">
              <a:buNone/>
            </a:pPr>
            <a:r>
              <a:rPr lang="en-US" sz="1600" dirty="0"/>
              <a:t>    Glow Effect  </a:t>
            </a:r>
            <a:endParaRPr lang="en-US" sz="1600" dirty="0"/>
          </a:p>
          <a:p>
            <a:pPr marL="0" indent="0">
              <a:buNone/>
            </a:pPr>
            <a:r>
              <a:rPr lang="en-US" sz="1600" dirty="0"/>
              <a:t>    </a:t>
            </a:r>
            <a:r>
              <a:rPr lang="en-US" sz="1600" b="1" dirty="0" smtClean="0"/>
              <a:t>&lt;/div&gt;</a:t>
            </a:r>
            <a:r>
              <a:rPr lang="en-US" sz="1600" dirty="0" smtClean="0"/>
              <a:t>   </a:t>
            </a:r>
            <a:endParaRPr lang="en-US" sz="1600" dirty="0" smtClean="0"/>
          </a:p>
          <a:p>
            <a:pPr marL="0" indent="0">
              <a:buNone/>
            </a:pPr>
            <a:r>
              <a:rPr lang="en-US" sz="1600" dirty="0" smtClean="0"/>
              <a:t>   </a:t>
            </a:r>
            <a:endParaRPr lang="en-US" sz="1600" dirty="0" smtClean="0"/>
          </a:p>
          <a:p>
            <a:pPr marL="0" indent="0">
              <a:buNone/>
            </a:pPr>
            <a:r>
              <a:rPr lang="en-US" sz="1600" b="1" dirty="0" smtClean="0"/>
              <a:t>&lt;/body&gt;</a:t>
            </a:r>
            <a:r>
              <a:rPr lang="en-US" sz="2000" dirty="0" smtClean="0"/>
              <a:t>  </a:t>
            </a:r>
            <a:r>
              <a:rPr lang="en-US" sz="2400" dirty="0" smtClean="0"/>
              <a:t> </a:t>
            </a:r>
            <a:endParaRPr lang="en-US" sz="2400" dirty="0" smtClean="0"/>
          </a:p>
          <a:p>
            <a:pPr marL="0" indent="0">
              <a:buNone/>
            </a:pP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Flip Card Effect</a:t>
            </a:r>
            <a:endParaRPr lang="en-US" sz="2000" b="1" dirty="0"/>
          </a:p>
          <a:p>
            <a:pPr marL="0" indent="0">
              <a:buNone/>
            </a:pPr>
            <a:endParaRPr lang="en-US" sz="2400" dirty="0"/>
          </a:p>
          <a:p>
            <a:pPr marL="0" indent="0">
              <a:buNone/>
            </a:pPr>
            <a:r>
              <a:rPr lang="en-US" sz="1600" dirty="0"/>
              <a:t>&lt;body&gt;</a:t>
            </a:r>
            <a:endParaRPr lang="en-US" sz="1600" dirty="0"/>
          </a:p>
          <a:p>
            <a:pPr marL="0" indent="0">
              <a:buNone/>
            </a:pPr>
            <a:r>
              <a:rPr lang="en-US" sz="1600" dirty="0"/>
              <a:t>    &lt;div class="flip-card"&gt;</a:t>
            </a:r>
            <a:endParaRPr lang="en-US" sz="1600" dirty="0"/>
          </a:p>
          <a:p>
            <a:pPr marL="0" indent="0">
              <a:buNone/>
            </a:pPr>
            <a:r>
              <a:rPr lang="en-US" sz="1600" dirty="0"/>
              <a:t>        &lt;div class="flip-card-inner"&gt;</a:t>
            </a:r>
            <a:endParaRPr lang="en-US" sz="1600" dirty="0"/>
          </a:p>
          <a:p>
            <a:pPr marL="0" indent="0">
              <a:buNone/>
            </a:pPr>
            <a:r>
              <a:rPr lang="en-US" sz="1600" dirty="0"/>
              <a:t>            &lt;div class="flip-card-front"&gt;</a:t>
            </a:r>
            <a:endParaRPr lang="en-US" sz="1600" dirty="0"/>
          </a:p>
          <a:p>
            <a:pPr marL="0" indent="0">
              <a:buNone/>
            </a:pPr>
            <a:r>
              <a:rPr lang="en-US" sz="1600" dirty="0"/>
              <a:t>                &lt;img src="D:\Shailesh\Fullstack-course\HTML\Images\tree-736885__480.jpg" alt="Test Image" style="width:300px;height:300px;"&gt;</a:t>
            </a:r>
            <a:endParaRPr lang="en-US" sz="1600" dirty="0"/>
          </a:p>
          <a:p>
            <a:pPr marL="0" indent="0">
              <a:buNone/>
            </a:pPr>
            <a:r>
              <a:rPr lang="en-US" sz="1600" dirty="0"/>
              <a:t>            &lt;/div&gt;</a:t>
            </a:r>
            <a:endParaRPr lang="en-US" sz="1600" dirty="0"/>
          </a:p>
          <a:p>
            <a:pPr marL="0" indent="0">
              <a:buNone/>
            </a:pPr>
            <a:r>
              <a:rPr lang="en-US" sz="1600" dirty="0"/>
              <a:t>            &lt;div class="flip-card-back"&gt;</a:t>
            </a:r>
            <a:endParaRPr lang="en-US" sz="1600" dirty="0"/>
          </a:p>
          <a:p>
            <a:pPr marL="0" indent="0">
              <a:buNone/>
            </a:pPr>
            <a:r>
              <a:rPr lang="en-US" sz="1600" dirty="0"/>
              <a:t>                &lt;h1&gt;Welcome To Flip&lt;/h1&gt;</a:t>
            </a:r>
            <a:endParaRPr lang="en-US" sz="1600" dirty="0"/>
          </a:p>
          <a:p>
            <a:pPr marL="0" indent="0">
              <a:buNone/>
            </a:pPr>
            <a:r>
              <a:rPr lang="en-US" sz="1600" dirty="0"/>
              <a:t>                &lt;p&gt;Flip the Card&lt;/p&gt;</a:t>
            </a:r>
            <a:endParaRPr lang="en-US" sz="1600" dirty="0"/>
          </a:p>
          <a:p>
            <a:pPr marL="0" indent="0">
              <a:buNone/>
            </a:pPr>
            <a:r>
              <a:rPr lang="en-US" sz="1600" dirty="0"/>
              <a:t>                &lt;p&gt;Thanks&lt;/p&gt;</a:t>
            </a:r>
            <a:endParaRPr lang="en-US" sz="1600" dirty="0"/>
          </a:p>
          <a:p>
            <a:pPr marL="0" indent="0">
              <a:buNone/>
            </a:pPr>
            <a:r>
              <a:rPr lang="en-US" sz="1600" dirty="0"/>
              <a:t>            &lt;/div&gt;</a:t>
            </a:r>
            <a:endParaRPr lang="en-US" sz="1600" dirty="0"/>
          </a:p>
          <a:p>
            <a:pPr marL="0" indent="0">
              <a:buNone/>
            </a:pPr>
            <a:r>
              <a:rPr lang="en-US" sz="1600" dirty="0"/>
              <a:t>        &lt;/div&gt;</a:t>
            </a:r>
            <a:endParaRPr lang="en-US" sz="1600" dirty="0"/>
          </a:p>
          <a:p>
            <a:pPr marL="0" indent="0">
              <a:buNone/>
            </a:pPr>
            <a:r>
              <a:rPr lang="en-US" sz="1600" dirty="0"/>
              <a:t>    &lt;/div&gt;</a:t>
            </a:r>
            <a:endParaRPr lang="en-US" sz="1600" dirty="0"/>
          </a:p>
          <a:p>
            <a:pPr marL="0" indent="0">
              <a:buNone/>
            </a:pPr>
            <a:r>
              <a:rPr lang="en-US" sz="1600" dirty="0"/>
              <a:t>&lt;/body&gt;</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645"/>
            <a:ext cx="6068060" cy="5966460"/>
          </a:xfrm>
        </p:spPr>
        <p:txBody>
          <a:bodyPr>
            <a:noAutofit/>
          </a:bodyPr>
          <a:lstStyle/>
          <a:p>
            <a:pPr marL="0" indent="0">
              <a:buNone/>
            </a:pPr>
            <a:r>
              <a:rPr lang="en-US" sz="1100" b="1" dirty="0"/>
              <a:t>.flip-card {</a:t>
            </a:r>
            <a:endParaRPr lang="en-US" sz="1100" b="1" dirty="0"/>
          </a:p>
          <a:p>
            <a:pPr marL="0" indent="0">
              <a:buNone/>
            </a:pPr>
            <a:r>
              <a:rPr lang="en-US" sz="1100" b="1" dirty="0"/>
              <a:t>    /* background-color: transparent; */</a:t>
            </a:r>
            <a:endParaRPr lang="en-US" sz="1100" b="1" dirty="0"/>
          </a:p>
          <a:p>
            <a:pPr marL="0" indent="0">
              <a:buNone/>
            </a:pPr>
            <a:r>
              <a:rPr lang="en-US" sz="1100" b="1" dirty="0"/>
              <a:t>    width: 300px;</a:t>
            </a:r>
            <a:endParaRPr lang="en-US" sz="1100" b="1" dirty="0"/>
          </a:p>
          <a:p>
            <a:pPr marL="0" indent="0">
              <a:buNone/>
            </a:pPr>
            <a:r>
              <a:rPr lang="en-US" sz="1100" b="1" dirty="0"/>
              <a:t>    height: 300px;</a:t>
            </a:r>
            <a:endParaRPr lang="en-US" sz="1100" b="1" dirty="0"/>
          </a:p>
          <a:p>
            <a:pPr marL="0" indent="0">
              <a:buNone/>
            </a:pPr>
            <a:r>
              <a:rPr lang="en-US" sz="1100" b="1" dirty="0"/>
              <a:t>    border: 5px solid gray;</a:t>
            </a:r>
            <a:endParaRPr lang="en-US" sz="1100" b="1" dirty="0"/>
          </a:p>
          <a:p>
            <a:pPr marL="0" indent="0">
              <a:buNone/>
            </a:pPr>
            <a:r>
              <a:rPr lang="en-US" sz="1100" b="1" dirty="0"/>
              <a:t>  }</a:t>
            </a:r>
            <a:endParaRPr lang="en-US" sz="1100" b="1" dirty="0"/>
          </a:p>
          <a:p>
            <a:pPr marL="0" indent="0">
              <a:buNone/>
            </a:pPr>
            <a:r>
              <a:rPr lang="en-US" sz="1100" b="1" dirty="0"/>
              <a:t>  </a:t>
            </a:r>
            <a:endParaRPr lang="en-US" sz="1100" b="1" dirty="0"/>
          </a:p>
          <a:p>
            <a:pPr marL="0" indent="0">
              <a:buNone/>
            </a:pPr>
            <a:r>
              <a:rPr lang="en-US" sz="1100" b="1" dirty="0"/>
              <a:t>  /* This container is needed to position the front and back side */</a:t>
            </a:r>
            <a:endParaRPr lang="en-US" sz="1100" b="1" dirty="0"/>
          </a:p>
          <a:p>
            <a:pPr marL="0" indent="0">
              <a:buNone/>
            </a:pPr>
            <a:r>
              <a:rPr lang="en-US" sz="1100" b="1" dirty="0"/>
              <a:t>  .flip-card-inner {</a:t>
            </a:r>
            <a:endParaRPr lang="en-US" sz="1100" b="1" dirty="0"/>
          </a:p>
          <a:p>
            <a:pPr marL="0" indent="0">
              <a:buNone/>
            </a:pPr>
            <a:r>
              <a:rPr lang="en-US" sz="1100" b="1" dirty="0"/>
              <a:t>    width: 100%;</a:t>
            </a:r>
            <a:endParaRPr lang="en-US" sz="1100" b="1" dirty="0"/>
          </a:p>
          <a:p>
            <a:pPr marL="0" indent="0">
              <a:buNone/>
            </a:pPr>
            <a:r>
              <a:rPr lang="en-US" sz="1100" b="1" dirty="0"/>
              <a:t>    height: 100%;</a:t>
            </a:r>
            <a:endParaRPr lang="en-US" sz="1100" b="1" dirty="0"/>
          </a:p>
          <a:p>
            <a:pPr marL="0" indent="0">
              <a:buNone/>
            </a:pPr>
            <a:r>
              <a:rPr lang="en-US" sz="1100" b="1" dirty="0"/>
              <a:t>    text-align: center;</a:t>
            </a:r>
            <a:endParaRPr lang="en-US" sz="1100" b="1" dirty="0"/>
          </a:p>
          <a:p>
            <a:pPr marL="0" indent="0">
              <a:buNone/>
            </a:pPr>
            <a:r>
              <a:rPr lang="en-US" sz="1100" b="1" dirty="0"/>
              <a:t>    transition: transform 0.8s;</a:t>
            </a:r>
            <a:endParaRPr lang="en-US" sz="1100" b="1" dirty="0"/>
          </a:p>
          <a:p>
            <a:pPr marL="0" indent="0">
              <a:buNone/>
            </a:pPr>
            <a:r>
              <a:rPr lang="en-US" sz="1100" b="1" dirty="0"/>
              <a:t>    transform-style: preserve-3d;</a:t>
            </a:r>
            <a:endParaRPr lang="en-US" sz="1100" b="1" dirty="0"/>
          </a:p>
          <a:p>
            <a:pPr marL="0" indent="0">
              <a:buNone/>
            </a:pPr>
            <a:r>
              <a:rPr lang="en-US" sz="1100" b="1" dirty="0"/>
              <a:t>  }</a:t>
            </a:r>
            <a:endParaRPr lang="en-US" sz="1100" b="1" dirty="0"/>
          </a:p>
          <a:p>
            <a:pPr marL="0" indent="0">
              <a:buNone/>
            </a:pPr>
            <a:r>
              <a:rPr lang="en-US" sz="1100" b="1" dirty="0"/>
              <a:t>  </a:t>
            </a:r>
            <a:endParaRPr lang="en-US" sz="1100" b="1" dirty="0"/>
          </a:p>
          <a:p>
            <a:pPr marL="0" indent="0">
              <a:buNone/>
            </a:pPr>
            <a:r>
              <a:rPr lang="en-US" sz="1100" b="1" dirty="0"/>
              <a:t>  /* Do an horizontal flip when you move the mouse over the flip box container */</a:t>
            </a:r>
            <a:endParaRPr lang="en-US" sz="1100" b="1" dirty="0"/>
          </a:p>
          <a:p>
            <a:pPr marL="0" indent="0">
              <a:buNone/>
            </a:pPr>
            <a:r>
              <a:rPr lang="en-US" sz="1100" b="1" dirty="0"/>
              <a:t>  .flip-card:hover .flip-card-inner {</a:t>
            </a:r>
            <a:endParaRPr lang="en-US" sz="1100" b="1" dirty="0"/>
          </a:p>
          <a:p>
            <a:pPr marL="0" indent="0">
              <a:buNone/>
            </a:pPr>
            <a:r>
              <a:rPr lang="en-US" sz="1100" b="1" dirty="0"/>
              <a:t>    transform: rotateX(180deg);</a:t>
            </a:r>
            <a:endParaRPr lang="en-US" sz="1100" b="1" dirty="0"/>
          </a:p>
          <a:p>
            <a:pPr marL="0" indent="0">
              <a:buNone/>
            </a:pPr>
            <a:r>
              <a:rPr lang="en-US" sz="1100" b="1" dirty="0"/>
              <a:t>  }</a:t>
            </a:r>
            <a:endParaRPr lang="en-US" sz="1100" b="1" dirty="0"/>
          </a:p>
          <a:p>
            <a:pPr marL="0" indent="0">
              <a:buNone/>
            </a:pPr>
            <a:r>
              <a:rPr lang="en-US" sz="1100" b="1" dirty="0"/>
              <a:t>  </a:t>
            </a:r>
            <a:endParaRPr lang="en-US" sz="1100" b="1" dirty="0"/>
          </a:p>
          <a:p>
            <a:pPr marL="0" indent="0">
              <a:buNone/>
            </a:pPr>
            <a:r>
              <a:rPr lang="en-US" sz="1100" b="1" dirty="0"/>
              <a:t>  /* Position the front and back side */</a:t>
            </a:r>
            <a:endParaRPr lang="en-US" sz="1100" b="1" dirty="0"/>
          </a:p>
          <a:p>
            <a:pPr marL="0" indent="0">
              <a:buNone/>
            </a:pPr>
            <a:r>
              <a:rPr lang="en-US" sz="1100" b="1" dirty="0"/>
              <a:t>  .flip-card-front, .flip-card-back {</a:t>
            </a:r>
            <a:endParaRPr lang="en-US" sz="1100" b="1" dirty="0"/>
          </a:p>
          <a:p>
            <a:pPr marL="0" indent="0">
              <a:buNone/>
            </a:pPr>
            <a:r>
              <a:rPr lang="en-US" sz="1100" b="1" dirty="0"/>
              <a:t>    position: absolute;</a:t>
            </a:r>
            <a:endParaRPr lang="en-US" sz="1100" b="1" dirty="0"/>
          </a:p>
          <a:p>
            <a:pPr marL="0" indent="0">
              <a:buNone/>
            </a:pPr>
            <a:r>
              <a:rPr lang="en-US" sz="1100" b="1" dirty="0"/>
              <a:t>    width: 100%;</a:t>
            </a:r>
            <a:endParaRPr lang="en-US" sz="1100" b="1" dirty="0"/>
          </a:p>
          <a:p>
            <a:pPr marL="0" indent="0">
              <a:buNone/>
            </a:pPr>
            <a:r>
              <a:rPr lang="en-US" sz="1100" b="1" dirty="0"/>
              <a:t>    height: 100%;</a:t>
            </a:r>
            <a:endParaRPr lang="en-US" sz="1100" b="1" dirty="0"/>
          </a:p>
          <a:p>
            <a:pPr marL="0" indent="0">
              <a:buNone/>
            </a:pPr>
            <a:r>
              <a:rPr lang="en-US" sz="1100" b="1" dirty="0"/>
              <a:t>    backface-visibility: hidden;</a:t>
            </a:r>
            <a:endParaRPr lang="en-US" sz="1100" b="1" dirty="0"/>
          </a:p>
          <a:p>
            <a:pPr marL="0" indent="0">
              <a:buNone/>
            </a:pPr>
            <a:r>
              <a:rPr lang="en-US" sz="1100" b="1" dirty="0"/>
              <a:t>  }</a:t>
            </a:r>
            <a:endParaRPr lang="en-US" sz="1100" b="1" dirty="0"/>
          </a:p>
          <a:p>
            <a:pPr marL="0" indent="0">
              <a:buNone/>
            </a:pPr>
            <a:r>
              <a:rPr lang="en-US" sz="1100" b="1" dirty="0"/>
              <a:t>  </a:t>
            </a:r>
            <a:endParaRPr lang="en-US" sz="1100" b="1" dirty="0"/>
          </a:p>
          <a:p>
            <a:pPr marL="0" indent="0">
              <a:buNone/>
            </a:pPr>
            <a:r>
              <a:rPr lang="en-US" sz="1100" b="1" dirty="0"/>
              <a:t> </a:t>
            </a:r>
            <a:endParaRPr lang="en-US" sz="1100" b="1" dirty="0"/>
          </a:p>
        </p:txBody>
      </p:sp>
      <p:sp>
        <p:nvSpPr>
          <p:cNvPr id="2" name="Text Box 1"/>
          <p:cNvSpPr txBox="1"/>
          <p:nvPr/>
        </p:nvSpPr>
        <p:spPr>
          <a:xfrm>
            <a:off x="6838950" y="574040"/>
            <a:ext cx="4561840" cy="2891790"/>
          </a:xfrm>
          <a:prstGeom prst="rect">
            <a:avLst/>
          </a:prstGeom>
          <a:noFill/>
        </p:spPr>
        <p:txBody>
          <a:bodyPr wrap="square" rtlCol="0" anchor="t">
            <a:spAutoFit/>
          </a:bodyPr>
          <a:p>
            <a:pPr marL="0" indent="0">
              <a:buNone/>
            </a:pPr>
            <a:r>
              <a:rPr lang="en-US" sz="1400" b="1" dirty="0">
                <a:sym typeface="+mn-ea"/>
              </a:rPr>
              <a:t> /* Style the front side (fallback if image is missing) */</a:t>
            </a:r>
            <a:endParaRPr lang="en-US" sz="1400" b="1" dirty="0"/>
          </a:p>
          <a:p>
            <a:pPr marL="0" indent="0">
              <a:buNone/>
            </a:pPr>
            <a:r>
              <a:rPr lang="en-US" sz="1400" b="1" dirty="0">
                <a:sym typeface="+mn-ea"/>
              </a:rPr>
              <a:t>  .flip-card-front {</a:t>
            </a:r>
            <a:endParaRPr lang="en-US" sz="1400" b="1" dirty="0"/>
          </a:p>
          <a:p>
            <a:pPr marL="0" indent="0">
              <a:buNone/>
            </a:pPr>
            <a:r>
              <a:rPr lang="en-US" sz="1400" b="1" dirty="0">
                <a:sym typeface="+mn-ea"/>
              </a:rPr>
              <a:t>    background-color: #bbb;</a:t>
            </a:r>
            <a:endParaRPr lang="en-US" sz="1400" b="1" dirty="0"/>
          </a:p>
          <a:p>
            <a:pPr marL="0" indent="0">
              <a:buNone/>
            </a:pPr>
            <a:r>
              <a:rPr lang="en-US" sz="1400" b="1" dirty="0">
                <a:sym typeface="+mn-ea"/>
              </a:rPr>
              <a:t>    color: black;</a:t>
            </a:r>
            <a:endParaRPr lang="en-US" sz="1400" b="1" dirty="0"/>
          </a:p>
          <a:p>
            <a:pPr marL="0" indent="0">
              <a:buNone/>
            </a:pPr>
            <a:r>
              <a:rPr lang="en-US" sz="1400" b="1" dirty="0">
                <a:sym typeface="+mn-ea"/>
              </a:rPr>
              <a:t>  }</a:t>
            </a:r>
            <a:endParaRPr lang="en-US" sz="1400" b="1" dirty="0"/>
          </a:p>
          <a:p>
            <a:pPr marL="0" indent="0">
              <a:buNone/>
            </a:pPr>
            <a:r>
              <a:rPr lang="en-US" sz="1400" b="1" dirty="0">
                <a:sym typeface="+mn-ea"/>
              </a:rPr>
              <a:t>  </a:t>
            </a:r>
            <a:endParaRPr lang="en-US" sz="1400" b="1" dirty="0"/>
          </a:p>
          <a:p>
            <a:pPr marL="0" indent="0">
              <a:buNone/>
            </a:pPr>
            <a:r>
              <a:rPr lang="en-US" sz="1400" b="1" dirty="0">
                <a:sym typeface="+mn-ea"/>
              </a:rPr>
              <a:t>  /* Style the back side */</a:t>
            </a:r>
            <a:endParaRPr lang="en-US" sz="1400" b="1" dirty="0"/>
          </a:p>
          <a:p>
            <a:pPr marL="0" indent="0">
              <a:buNone/>
            </a:pPr>
            <a:r>
              <a:rPr lang="en-US" sz="1400" b="1" dirty="0">
                <a:sym typeface="+mn-ea"/>
              </a:rPr>
              <a:t>  .flip-card-back {</a:t>
            </a:r>
            <a:endParaRPr lang="en-US" sz="1400" b="1" dirty="0"/>
          </a:p>
          <a:p>
            <a:pPr marL="0" indent="0">
              <a:buNone/>
            </a:pPr>
            <a:r>
              <a:rPr lang="en-US" sz="1400" b="1" dirty="0">
                <a:sym typeface="+mn-ea"/>
              </a:rPr>
              <a:t>    background-color: dodgerblue;</a:t>
            </a:r>
            <a:endParaRPr lang="en-US" sz="1400" b="1" dirty="0"/>
          </a:p>
          <a:p>
            <a:pPr marL="0" indent="0">
              <a:buNone/>
            </a:pPr>
            <a:r>
              <a:rPr lang="en-US" sz="1400" b="1" dirty="0">
                <a:sym typeface="+mn-ea"/>
              </a:rPr>
              <a:t>    color: white;</a:t>
            </a:r>
            <a:endParaRPr lang="en-US" sz="1400" b="1" dirty="0"/>
          </a:p>
          <a:p>
            <a:pPr marL="0" indent="0">
              <a:buNone/>
            </a:pPr>
            <a:r>
              <a:rPr lang="en-US" sz="1400" b="1" dirty="0">
                <a:sym typeface="+mn-ea"/>
              </a:rPr>
              <a:t>    transform: rotateX(180deg);</a:t>
            </a:r>
            <a:endParaRPr lang="en-US" sz="1400" b="1" dirty="0"/>
          </a:p>
          <a:p>
            <a:pPr marL="0" indent="0">
              <a:buNone/>
            </a:pPr>
            <a:r>
              <a:rPr lang="en-US" sz="1400" b="1" dirty="0">
                <a:sym typeface="+mn-ea"/>
              </a:rPr>
              <a:t>  }</a:t>
            </a:r>
            <a:endParaRPr 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000" dirty="0"/>
              <a:t>The </a:t>
            </a:r>
            <a:r>
              <a:rPr lang="en-US" sz="2000" b="1" dirty="0"/>
              <a:t>CSS position property</a:t>
            </a:r>
            <a:r>
              <a:rPr lang="en-US" sz="2000" dirty="0"/>
              <a:t> is used </a:t>
            </a:r>
            <a:r>
              <a:rPr lang="en-US" sz="2000" i="1" dirty="0"/>
              <a:t>to set position for an element</a:t>
            </a:r>
            <a:r>
              <a:rPr lang="en-US" sz="2000" dirty="0"/>
              <a:t>. it is also used to place an element behind another and also useful for scripted animation effect</a:t>
            </a:r>
            <a:r>
              <a:rPr lang="en-US" sz="2000" dirty="0" smtClean="0"/>
              <a:t>.</a:t>
            </a:r>
            <a:endParaRPr lang="en-US" sz="2000" dirty="0" smtClean="0"/>
          </a:p>
          <a:p>
            <a:endParaRPr lang="en-US" sz="2000" dirty="0"/>
          </a:p>
          <a:p>
            <a:r>
              <a:rPr lang="en-US" sz="2000" dirty="0"/>
              <a:t>Let's have a look at following CSS positioning</a:t>
            </a:r>
            <a:r>
              <a:rPr lang="en-US" sz="2000" dirty="0" smtClean="0"/>
              <a:t>:</a:t>
            </a:r>
            <a:endParaRPr lang="en-US" sz="2000" dirty="0" smtClean="0"/>
          </a:p>
          <a:p>
            <a:pPr marL="0" indent="0">
              <a:buNone/>
            </a:pPr>
            <a:endParaRPr lang="en-US" sz="2000" dirty="0"/>
          </a:p>
          <a:p>
            <a:pPr marL="457200" indent="-457200">
              <a:buFont typeface="+mj-lt"/>
              <a:buAutoNum type="arabicPeriod"/>
            </a:pPr>
            <a:r>
              <a:rPr lang="en-US" sz="2000" dirty="0"/>
              <a:t>CSS Static Positioning</a:t>
            </a:r>
            <a:endParaRPr lang="en-US" sz="2000" dirty="0"/>
          </a:p>
          <a:p>
            <a:pPr marL="457200" indent="-457200">
              <a:buFont typeface="+mj-lt"/>
              <a:buAutoNum type="arabicPeriod"/>
            </a:pPr>
            <a:r>
              <a:rPr lang="en-US" sz="2000" dirty="0"/>
              <a:t>CSS Fixed Positioning</a:t>
            </a:r>
            <a:endParaRPr lang="en-US" sz="2000" dirty="0"/>
          </a:p>
          <a:p>
            <a:pPr marL="457200" indent="-457200">
              <a:buFont typeface="+mj-lt"/>
              <a:buAutoNum type="arabicPeriod"/>
            </a:pPr>
            <a:r>
              <a:rPr lang="en-US" sz="2000" dirty="0"/>
              <a:t>CSS Relative Positioning</a:t>
            </a:r>
            <a:endParaRPr lang="en-US" sz="2000" dirty="0"/>
          </a:p>
          <a:p>
            <a:pPr marL="457200" indent="-457200">
              <a:buFont typeface="+mj-lt"/>
              <a:buAutoNum type="arabicPeriod"/>
            </a:pPr>
            <a:r>
              <a:rPr lang="en-US" sz="2000" dirty="0"/>
              <a:t>CSS Absolute </a:t>
            </a:r>
            <a:r>
              <a:rPr lang="en-US" sz="2000" dirty="0" smtClean="0"/>
              <a:t>Positioning</a:t>
            </a:r>
            <a:endParaRPr lang="en-US" sz="2000" dirty="0" smtClean="0"/>
          </a:p>
          <a:p>
            <a:pPr marL="457200" indent="-457200">
              <a:buFont typeface="+mj-lt"/>
              <a:buAutoNum type="arabicPeriod"/>
            </a:pPr>
            <a:endParaRPr lang="en-US" sz="2000" dirty="0"/>
          </a:p>
          <a:p>
            <a:pPr marL="457200" indent="-457200">
              <a:buAutoNum type="arabicParenR"/>
            </a:pPr>
            <a:r>
              <a:rPr lang="en-US" sz="2000" b="1" dirty="0" smtClean="0"/>
              <a:t>CSS </a:t>
            </a:r>
            <a:r>
              <a:rPr lang="en-US" sz="2000" b="1" dirty="0"/>
              <a:t>Static </a:t>
            </a:r>
            <a:r>
              <a:rPr lang="en-US" sz="2000" b="1" dirty="0" smtClean="0"/>
              <a:t>Positioning</a:t>
            </a:r>
            <a:endParaRPr lang="en-US" sz="2000" b="1" dirty="0" smtClean="0"/>
          </a:p>
          <a:p>
            <a:pPr marL="0" indent="0">
              <a:buNone/>
            </a:pPr>
            <a:endParaRPr lang="en-US" sz="2000" b="1" dirty="0"/>
          </a:p>
          <a:p>
            <a:r>
              <a:rPr lang="en-US" sz="2000" dirty="0"/>
              <a:t>This is a by default position for HTML elements. It always positions an element according to the normal flow of the page. It is not affected by the top, bottom, left and right properties.</a:t>
            </a:r>
            <a:endParaRPr lang="en-US" sz="2000" dirty="0"/>
          </a:p>
          <a:p>
            <a:pPr marL="0" indent="0">
              <a:buNone/>
            </a:pPr>
            <a:endParaRPr lang="en-US" sz="2000" dirty="0"/>
          </a:p>
          <a:p>
            <a:pPr marL="0" indent="0">
              <a:buNone/>
            </a:pPr>
            <a:r>
              <a:rPr lang="en-US" sz="2000" dirty="0"/>
              <a:t> </a:t>
            </a:r>
            <a:endParaRPr lang="en-US" sz="2000" dirty="0"/>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a:p>
            <a:pPr marL="0" indent="0">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943" y="363582"/>
            <a:ext cx="10515600" cy="5966460"/>
          </a:xfrm>
        </p:spPr>
        <p:txBody>
          <a:bodyPr>
            <a:normAutofit fontScale="92500" lnSpcReduction="10000"/>
          </a:bodyPr>
          <a:lstStyle/>
          <a:p>
            <a:pPr marL="0" indent="0">
              <a:buNone/>
            </a:pPr>
            <a:r>
              <a:rPr lang="en-US" sz="2000" b="1" dirty="0"/>
              <a:t>2) CSS Fixed </a:t>
            </a:r>
            <a:r>
              <a:rPr lang="en-US" sz="2000" b="1" dirty="0" smtClean="0"/>
              <a:t>Positioning</a:t>
            </a:r>
            <a:endParaRPr lang="en-US" sz="2000" b="1" dirty="0" smtClean="0"/>
          </a:p>
          <a:p>
            <a:pPr marL="0" indent="0">
              <a:buNone/>
            </a:pPr>
            <a:endParaRPr lang="en-US" sz="2000" b="1" dirty="0"/>
          </a:p>
          <a:p>
            <a:r>
              <a:rPr lang="en-US" sz="2000" dirty="0"/>
              <a:t>The fixed positioning property helps to put the text fixed on the browser. This fixed test is positioned relative to the browser window, and doesn't move even you scroll the window.</a:t>
            </a:r>
            <a:endParaRPr lang="en-US" sz="2000" dirty="0"/>
          </a:p>
          <a:p>
            <a:pPr marL="0" indent="0">
              <a:buNone/>
            </a:pPr>
            <a:endParaRPr lang="en-US" sz="1600" b="1" dirty="0"/>
          </a:p>
          <a:p>
            <a:pPr marL="0" indent="0">
              <a:buNone/>
            </a:pPr>
            <a:r>
              <a:rPr lang="en-US" sz="1600" b="1" dirty="0"/>
              <a:t>&lt;style&gt;</a:t>
            </a:r>
            <a:r>
              <a:rPr lang="en-US" sz="1600" dirty="0"/>
              <a:t>  </a:t>
            </a:r>
            <a:endParaRPr lang="en-US" sz="1600" dirty="0"/>
          </a:p>
          <a:p>
            <a:pPr marL="0" indent="0">
              <a:buNone/>
            </a:pPr>
            <a:r>
              <a:rPr lang="en-US" sz="1600" dirty="0" err="1"/>
              <a:t>p.pos_fixed</a:t>
            </a:r>
            <a:r>
              <a:rPr lang="en-US" sz="1600" dirty="0"/>
              <a:t> {  </a:t>
            </a:r>
            <a:endParaRPr lang="en-US" sz="1600" dirty="0"/>
          </a:p>
          <a:p>
            <a:pPr marL="0" indent="0">
              <a:buNone/>
            </a:pPr>
            <a:r>
              <a:rPr lang="en-US" sz="1600" dirty="0"/>
              <a:t>    position: fixed;  </a:t>
            </a:r>
            <a:endParaRPr lang="en-US" sz="1600" dirty="0"/>
          </a:p>
          <a:p>
            <a:pPr marL="0" indent="0">
              <a:buNone/>
            </a:pPr>
            <a:r>
              <a:rPr lang="en-US" sz="1600" dirty="0"/>
              <a:t>    top: 50px;  </a:t>
            </a:r>
            <a:endParaRPr lang="en-US" sz="1600" dirty="0"/>
          </a:p>
          <a:p>
            <a:pPr marL="0" indent="0">
              <a:buNone/>
            </a:pPr>
            <a:r>
              <a:rPr lang="en-US" sz="1600" dirty="0"/>
              <a:t>    right: 5px;  </a:t>
            </a:r>
            <a:endParaRPr lang="en-US" sz="1600" dirty="0"/>
          </a:p>
          <a:p>
            <a:pPr marL="0" indent="0">
              <a:buNone/>
            </a:pPr>
            <a:r>
              <a:rPr lang="en-US" sz="1600" dirty="0"/>
              <a:t>    color: blue;  </a:t>
            </a:r>
            <a:endParaRPr lang="en-US" sz="1600" dirty="0"/>
          </a:p>
          <a:p>
            <a:pPr marL="0" indent="0">
              <a:buNone/>
            </a:pPr>
            <a:r>
              <a:rPr lang="en-US" sz="1600" dirty="0"/>
              <a:t>}  </a:t>
            </a:r>
            <a:endParaRPr lang="en-US" sz="1600" dirty="0"/>
          </a:p>
          <a:p>
            <a:pPr marL="0" indent="0">
              <a:buNone/>
            </a:pPr>
            <a:r>
              <a:rPr lang="en-US" sz="1600" b="1" dirty="0"/>
              <a:t>&lt;/style&gt;</a:t>
            </a:r>
            <a:r>
              <a:rPr lang="en-US" sz="1600" dirty="0"/>
              <a:t>  </a:t>
            </a:r>
            <a:endParaRPr lang="en-US" sz="1600" dirty="0"/>
          </a:p>
          <a:p>
            <a:pPr marL="0" indent="0">
              <a:buNone/>
            </a:pPr>
            <a:r>
              <a:rPr lang="en-US" sz="1900" dirty="0"/>
              <a:t>&lt;body&gt;  </a:t>
            </a:r>
            <a:endParaRPr lang="en-US" sz="1900" dirty="0"/>
          </a:p>
          <a:p>
            <a:pPr marL="0" indent="0">
              <a:buNone/>
            </a:pPr>
            <a:r>
              <a:rPr lang="en-US" sz="1900" dirty="0"/>
              <a:t>  </a:t>
            </a:r>
            <a:endParaRPr lang="en-US" sz="1900" dirty="0"/>
          </a:p>
          <a:p>
            <a:pPr marL="0" indent="0">
              <a:buNone/>
            </a:pPr>
            <a:r>
              <a:rPr lang="en-US" sz="1900" dirty="0"/>
              <a:t>&lt;p&gt;Some text...&lt;/p&gt;&lt;p&gt;Some text...&lt;/p&gt;&lt;p&gt;Some text...&lt;/p&gt;&lt;p&gt;........&lt;/p&gt;&lt;p&gt;.... ...&lt;/p  </a:t>
            </a:r>
            <a:endParaRPr lang="en-US" sz="1900" dirty="0"/>
          </a:p>
          <a:p>
            <a:pPr marL="0" indent="0">
              <a:buNone/>
            </a:pPr>
            <a:r>
              <a:rPr lang="en-US" sz="1900" dirty="0"/>
              <a:t>&gt;&lt;p&gt;........&lt;/p&gt;&lt;p&gt;........&lt;/p&gt;&lt;p&gt;........&lt;/p&gt;&lt;p&gt;........&lt;/p&gt;  </a:t>
            </a:r>
            <a:endParaRPr lang="en-US" sz="1900" dirty="0"/>
          </a:p>
          <a:p>
            <a:pPr marL="0" indent="0">
              <a:buNone/>
            </a:pPr>
            <a:r>
              <a:rPr lang="en-US" sz="1900" dirty="0"/>
              <a:t>&lt;p&gt;........ &lt;/p&gt;&lt;p&gt;........&lt;/p&gt;&lt;p&gt;........&lt;/p&gt;&lt;p&gt;........&lt;/p&gt;&lt;p&gt;........&lt;/p&gt;  </a:t>
            </a:r>
            <a:endParaRPr lang="en-US" sz="1900" dirty="0"/>
          </a:p>
          <a:p>
            <a:pPr marL="0" indent="0">
              <a:buNone/>
            </a:pPr>
            <a:r>
              <a:rPr lang="en-US" sz="1900" dirty="0"/>
              <a:t>&lt;p&gt;........&lt;/p&gt;&lt;p&gt;........&lt;/p&gt;&lt;p&gt;Some text...&lt;/p&gt;&lt;p&gt;Some text...&lt;/p&gt;&lt;p&gt;Some text...&lt;/p&gt;  </a:t>
            </a:r>
            <a:endParaRPr lang="en-US" sz="1900" dirty="0"/>
          </a:p>
          <a:p>
            <a:pPr marL="0" indent="0">
              <a:buNone/>
            </a:pPr>
            <a:r>
              <a:rPr lang="en-US" sz="1900" dirty="0"/>
              <a:t>&lt;p class="</a:t>
            </a:r>
            <a:r>
              <a:rPr lang="en-US" sz="1900" dirty="0" err="1"/>
              <a:t>pos_fixed</a:t>
            </a:r>
            <a:r>
              <a:rPr lang="en-US" sz="1900" dirty="0"/>
              <a:t>"&gt;This is the fix positioned text.&lt;/p&gt;  </a:t>
            </a:r>
            <a:endParaRPr lang="en-US" sz="1900" dirty="0"/>
          </a:p>
          <a:p>
            <a:pPr marL="0" indent="0">
              <a:buNone/>
            </a:pPr>
            <a:r>
              <a:rPr lang="en-US" sz="1900" dirty="0"/>
              <a:t>&lt;/body&gt;  </a:t>
            </a:r>
            <a:endParaRPr lang="en-US" sz="1900" dirty="0"/>
          </a:p>
          <a:p>
            <a:pPr marL="0" indent="0">
              <a:buNone/>
            </a:pPr>
            <a:endParaRPr lang="en-US" sz="2400" dirty="0"/>
          </a:p>
          <a:p>
            <a:pPr marL="0" indent="0">
              <a:buNone/>
            </a:pPr>
            <a:endParaRPr lang="en-US" sz="2400" b="1" dirty="0"/>
          </a:p>
          <a:p>
            <a:pPr marL="0" indent="0">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478" y="407306"/>
            <a:ext cx="10972800" cy="6148615"/>
          </a:xfrm>
        </p:spPr>
        <p:txBody>
          <a:bodyPr/>
          <a:lstStyle/>
          <a:p>
            <a:pPr marL="0" indent="0">
              <a:buNone/>
            </a:pPr>
            <a:r>
              <a:rPr lang="en-US" sz="2000" b="1" dirty="0"/>
              <a:t>3) CSS Relative </a:t>
            </a:r>
            <a:r>
              <a:rPr lang="en-US" sz="2000" b="1" dirty="0" smtClean="0"/>
              <a:t>Positioning</a:t>
            </a:r>
            <a:endParaRPr lang="en-US" sz="2000" b="1" dirty="0" smtClean="0"/>
          </a:p>
          <a:p>
            <a:pPr marL="0" indent="0">
              <a:buNone/>
            </a:pPr>
            <a:endParaRPr lang="en-US" sz="2000" b="1" dirty="0"/>
          </a:p>
          <a:p>
            <a:r>
              <a:rPr lang="en-US" sz="2000" dirty="0"/>
              <a:t>The relative positioning property is used to set the element relative to its normal position.</a:t>
            </a:r>
            <a:endParaRPr lang="en-US" sz="2000" dirty="0"/>
          </a:p>
          <a:p>
            <a:pPr marL="0" indent="0">
              <a:buNone/>
            </a:pPr>
            <a:r>
              <a:rPr lang="en-US" sz="1600" dirty="0"/>
              <a:t> </a:t>
            </a:r>
            <a:endParaRPr lang="en-US" sz="1600" dirty="0" smtClean="0"/>
          </a:p>
          <a:p>
            <a:pPr marL="0" indent="0">
              <a:buNone/>
            </a:pPr>
            <a:r>
              <a:rPr lang="en-US" sz="1600" b="1" dirty="0" smtClean="0"/>
              <a:t>&lt;</a:t>
            </a:r>
            <a:r>
              <a:rPr lang="en-US" sz="1600" b="1" dirty="0"/>
              <a:t>style&gt;</a:t>
            </a:r>
            <a:r>
              <a:rPr lang="en-US" sz="1600" dirty="0"/>
              <a:t>  </a:t>
            </a:r>
            <a:endParaRPr lang="en-US" sz="1600" dirty="0"/>
          </a:p>
          <a:p>
            <a:pPr marL="0" indent="0">
              <a:buNone/>
            </a:pPr>
            <a:r>
              <a:rPr lang="en-US" sz="1600" dirty="0"/>
              <a:t>h2.pos_left {  </a:t>
            </a:r>
            <a:endParaRPr lang="en-US" sz="1600" dirty="0"/>
          </a:p>
          <a:p>
            <a:pPr marL="0" indent="0">
              <a:buNone/>
            </a:pPr>
            <a:r>
              <a:rPr lang="en-US" sz="1600" dirty="0"/>
              <a:t>    position: relative;  </a:t>
            </a:r>
            <a:endParaRPr lang="en-US" sz="1600" dirty="0"/>
          </a:p>
          <a:p>
            <a:pPr marL="0" indent="0">
              <a:buNone/>
            </a:pPr>
            <a:r>
              <a:rPr lang="en-US" sz="1600" dirty="0"/>
              <a:t>    left: -30px;  </a:t>
            </a:r>
            <a:endParaRPr lang="en-US" sz="1600" dirty="0"/>
          </a:p>
          <a:p>
            <a:pPr marL="0" indent="0">
              <a:buNone/>
            </a:pPr>
            <a:r>
              <a:rPr lang="en-US" sz="1600" dirty="0"/>
              <a:t>}  </a:t>
            </a:r>
            <a:endParaRPr lang="en-US" sz="1600" dirty="0"/>
          </a:p>
          <a:p>
            <a:pPr marL="0" indent="0">
              <a:buNone/>
            </a:pPr>
            <a:r>
              <a:rPr lang="en-US" sz="1600" dirty="0"/>
              <a:t>h2.pos_right {  </a:t>
            </a:r>
            <a:endParaRPr lang="en-US" sz="1600" dirty="0"/>
          </a:p>
          <a:p>
            <a:pPr marL="0" indent="0">
              <a:buNone/>
            </a:pPr>
            <a:r>
              <a:rPr lang="en-US" sz="1600" dirty="0"/>
              <a:t>    position: relative;  </a:t>
            </a:r>
            <a:endParaRPr lang="en-US" sz="1600" dirty="0"/>
          </a:p>
          <a:p>
            <a:pPr marL="0" indent="0">
              <a:buNone/>
            </a:pPr>
            <a:r>
              <a:rPr lang="en-US" sz="1600" dirty="0"/>
              <a:t>    left: 30px;  </a:t>
            </a:r>
            <a:endParaRPr lang="en-US" sz="1600" dirty="0"/>
          </a:p>
          <a:p>
            <a:pPr marL="0" indent="0">
              <a:buNone/>
            </a:pPr>
            <a:r>
              <a:rPr lang="en-US" sz="1600" dirty="0"/>
              <a:t>}  </a:t>
            </a:r>
            <a:r>
              <a:rPr lang="en-US" sz="1600" dirty="0" smtClean="0"/>
              <a:t>&lt;/style&gt;</a:t>
            </a:r>
            <a:endParaRPr lang="en-US" sz="1600" dirty="0"/>
          </a:p>
          <a:p>
            <a:pPr marL="0" indent="0">
              <a:buNone/>
            </a:pPr>
            <a:r>
              <a:rPr lang="en-US" sz="1600" dirty="0"/>
              <a:t>&lt;body&gt;  </a:t>
            </a:r>
            <a:endParaRPr lang="en-US" sz="1600" dirty="0"/>
          </a:p>
          <a:p>
            <a:pPr marL="0" indent="0">
              <a:buNone/>
            </a:pPr>
            <a:r>
              <a:rPr lang="en-US" sz="1600" dirty="0"/>
              <a:t>&lt;h2&gt;This is a heading with no position&lt;/h2&gt;  </a:t>
            </a:r>
            <a:endParaRPr lang="en-US" sz="1600" dirty="0"/>
          </a:p>
          <a:p>
            <a:pPr marL="0" indent="0">
              <a:buNone/>
            </a:pPr>
            <a:r>
              <a:rPr lang="en-US" sz="1600" dirty="0"/>
              <a:t>&lt;h2 class="</a:t>
            </a:r>
            <a:r>
              <a:rPr lang="en-US" sz="1600" dirty="0" err="1"/>
              <a:t>pos_left</a:t>
            </a:r>
            <a:r>
              <a:rPr lang="en-US" sz="1600" dirty="0"/>
              <a:t>"&gt;This heading is positioned left according to its normal position&lt;/h2&gt;  </a:t>
            </a:r>
            <a:endParaRPr lang="en-US" sz="1600" dirty="0"/>
          </a:p>
          <a:p>
            <a:pPr marL="0" indent="0">
              <a:buNone/>
            </a:pPr>
            <a:r>
              <a:rPr lang="en-US" sz="1600" dirty="0"/>
              <a:t>&lt;h2 class="</a:t>
            </a:r>
            <a:r>
              <a:rPr lang="en-US" sz="1600" dirty="0" err="1"/>
              <a:t>pos_right</a:t>
            </a:r>
            <a:r>
              <a:rPr lang="en-US" sz="1600" dirty="0"/>
              <a:t>"&gt;This heading is positioned right according to its normal position&lt;/h2&gt;  </a:t>
            </a:r>
            <a:endParaRPr lang="en-US" sz="1600" dirty="0"/>
          </a:p>
          <a:p>
            <a:pPr marL="0" indent="0">
              <a:buNone/>
            </a:pPr>
            <a:r>
              <a:rPr lang="en-US" sz="1600" dirty="0"/>
              <a:t>&lt;p&gt;The style "left:-30px" subtracts 30 pixels from the element's original left position.&lt;/p&gt;  </a:t>
            </a:r>
            <a:endParaRPr lang="en-US" sz="1600" dirty="0"/>
          </a:p>
          <a:p>
            <a:pPr marL="0" indent="0">
              <a:buNone/>
            </a:pPr>
            <a:r>
              <a:rPr lang="en-US" sz="1600" dirty="0"/>
              <a:t>&lt;p&gt;The style "left:30px" adds 30 pixels to the element's original left position.&lt;/p&gt;  </a:t>
            </a:r>
            <a:endParaRPr lang="en-US" sz="1600" dirty="0"/>
          </a:p>
          <a:p>
            <a:pPr marL="0" indent="0">
              <a:buNone/>
            </a:pPr>
            <a:r>
              <a:rPr lang="en-US" sz="1600" dirty="0"/>
              <a:t>&lt;/body&gt;  </a:t>
            </a:r>
            <a:endParaRPr lang="en-US" sz="1600" dirty="0"/>
          </a:p>
          <a:p>
            <a:pPr marL="0" indent="0">
              <a:buNone/>
            </a:pPr>
            <a:endParaRPr lang="en-US" sz="2000" dirty="0"/>
          </a:p>
          <a:p>
            <a:pPr marL="0" indent="0">
              <a:buNone/>
            </a:pPr>
            <a:endParaRPr lang="en-US" sz="1600" dirty="0"/>
          </a:p>
          <a:p>
            <a:pPr marL="0" indent="0">
              <a:buNone/>
            </a:pPr>
            <a:endParaRPr lang="en-US" sz="1600" b="1" dirty="0"/>
          </a:p>
          <a:p>
            <a:endParaRPr lang="en-US" sz="1600" dirty="0"/>
          </a:p>
          <a:p>
            <a:pPr marL="0" indent="0">
              <a:buNone/>
            </a:pPr>
            <a:r>
              <a:rPr lang="en-US" sz="1600" dirty="0"/>
              <a:t> </a:t>
            </a:r>
            <a:endParaRPr lang="en-US" sz="1600" dirty="0"/>
          </a:p>
          <a:p>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9985" y="382813"/>
            <a:ext cx="10972800" cy="6385380"/>
          </a:xfrm>
        </p:spPr>
        <p:txBody>
          <a:bodyPr/>
          <a:lstStyle/>
          <a:p>
            <a:pPr marL="0" indent="0">
              <a:buNone/>
            </a:pPr>
            <a:r>
              <a:rPr lang="en-US" sz="2000" b="1" dirty="0"/>
              <a:t>4) CSS Absolute </a:t>
            </a:r>
            <a:r>
              <a:rPr lang="en-US" sz="2000" b="1" dirty="0" smtClean="0"/>
              <a:t>Positioning</a:t>
            </a:r>
            <a:endParaRPr lang="en-US" sz="2000" b="1" dirty="0" smtClean="0"/>
          </a:p>
          <a:p>
            <a:pPr marL="0" indent="0">
              <a:buNone/>
            </a:pPr>
            <a:endParaRPr lang="en-US" sz="2000" b="1" dirty="0"/>
          </a:p>
          <a:p>
            <a:r>
              <a:rPr lang="en-US" sz="2000" dirty="0"/>
              <a:t>The absolute positioning is used to position an element relative to the first parent element that has a position other than static. If no such element is found, the containing block is HTML.</a:t>
            </a:r>
            <a:endParaRPr lang="en-US" sz="2000" dirty="0"/>
          </a:p>
          <a:p>
            <a:pPr marL="0" indent="0">
              <a:buNone/>
            </a:pPr>
            <a:r>
              <a:rPr lang="en-US" sz="2000" dirty="0"/>
              <a:t> </a:t>
            </a:r>
            <a:endParaRPr lang="en-US" sz="2000" dirty="0" smtClean="0"/>
          </a:p>
          <a:p>
            <a:pPr marL="0" indent="0">
              <a:buNone/>
            </a:pPr>
            <a:r>
              <a:rPr lang="en-US" sz="1600" b="1" dirty="0"/>
              <a:t>&lt;style&gt;</a:t>
            </a:r>
            <a:r>
              <a:rPr lang="en-US" sz="1600" dirty="0"/>
              <a:t>  </a:t>
            </a:r>
            <a:endParaRPr lang="en-US" sz="1600" dirty="0"/>
          </a:p>
          <a:p>
            <a:pPr marL="0" indent="0">
              <a:buNone/>
            </a:pPr>
            <a:r>
              <a:rPr lang="en-US" sz="1600" dirty="0"/>
              <a:t>h2 {  </a:t>
            </a:r>
            <a:endParaRPr lang="en-US" sz="1600" dirty="0"/>
          </a:p>
          <a:p>
            <a:pPr marL="0" indent="0">
              <a:buNone/>
            </a:pPr>
            <a:r>
              <a:rPr lang="en-US" sz="1600" dirty="0"/>
              <a:t>    position: absolute;  </a:t>
            </a:r>
            <a:endParaRPr lang="en-US" sz="1600" dirty="0"/>
          </a:p>
          <a:p>
            <a:pPr marL="0" indent="0">
              <a:buNone/>
            </a:pPr>
            <a:r>
              <a:rPr lang="en-US" sz="1600" dirty="0"/>
              <a:t>    left: 150px;  </a:t>
            </a:r>
            <a:endParaRPr lang="en-US" sz="1600" dirty="0"/>
          </a:p>
          <a:p>
            <a:pPr marL="0" indent="0">
              <a:buNone/>
            </a:pPr>
            <a:r>
              <a:rPr lang="en-US" sz="1600" dirty="0"/>
              <a:t>    top: 250px;  </a:t>
            </a:r>
            <a:endParaRPr lang="en-US" sz="1600" dirty="0"/>
          </a:p>
          <a:p>
            <a:pPr marL="0" indent="0">
              <a:buNone/>
            </a:pPr>
            <a:r>
              <a:rPr lang="en-US" sz="1600" dirty="0"/>
              <a:t>}  </a:t>
            </a:r>
            <a:endParaRPr lang="en-US" sz="1600" dirty="0"/>
          </a:p>
          <a:p>
            <a:pPr marL="0" indent="0">
              <a:buNone/>
            </a:pPr>
            <a:r>
              <a:rPr lang="en-US" sz="1600" b="1" dirty="0"/>
              <a:t>&lt;/style&gt;</a:t>
            </a:r>
            <a:r>
              <a:rPr lang="en-US" sz="1600" dirty="0"/>
              <a:t>  </a:t>
            </a:r>
            <a:endParaRPr lang="en-US" sz="1600" dirty="0"/>
          </a:p>
          <a:p>
            <a:pPr marL="0" indent="0">
              <a:buNone/>
            </a:pPr>
            <a:r>
              <a:rPr lang="en-US" sz="1600" b="1" dirty="0"/>
              <a:t>&lt;body&gt;</a:t>
            </a:r>
            <a:r>
              <a:rPr lang="en-US" sz="1600" dirty="0"/>
              <a:t>  </a:t>
            </a:r>
            <a:endParaRPr lang="en-US" sz="1600" dirty="0"/>
          </a:p>
          <a:p>
            <a:pPr marL="0" indent="0">
              <a:buNone/>
            </a:pPr>
            <a:r>
              <a:rPr lang="en-US" sz="1600" b="1" dirty="0"/>
              <a:t>&lt;h2&gt;</a:t>
            </a:r>
            <a:r>
              <a:rPr lang="en-US" sz="1600" dirty="0"/>
              <a:t>This heading has an absolute position</a:t>
            </a:r>
            <a:r>
              <a:rPr lang="en-US" sz="1600" b="1" dirty="0"/>
              <a:t>&lt;/h2&gt;</a:t>
            </a:r>
            <a:r>
              <a:rPr lang="en-US" sz="1600" dirty="0"/>
              <a:t>  </a:t>
            </a:r>
            <a:endParaRPr lang="en-US" sz="1600" dirty="0"/>
          </a:p>
          <a:p>
            <a:pPr marL="0" indent="0">
              <a:buNone/>
            </a:pPr>
            <a:r>
              <a:rPr lang="en-US" sz="1600" b="1" dirty="0"/>
              <a:t>&lt;p&gt;</a:t>
            </a:r>
            <a:r>
              <a:rPr lang="en-US" sz="1600" dirty="0"/>
              <a:t> The heading below is placed 150px from the left and 250px from the top of the page.</a:t>
            </a:r>
            <a:r>
              <a:rPr lang="en-US" sz="1600" b="1" dirty="0"/>
              <a:t>&lt;/p&gt;</a:t>
            </a:r>
            <a:r>
              <a:rPr lang="en-US" sz="1600" dirty="0"/>
              <a:t>  </a:t>
            </a:r>
            <a:endParaRPr lang="en-US" sz="1600" dirty="0"/>
          </a:p>
          <a:p>
            <a:pPr marL="0" indent="0">
              <a:buNone/>
            </a:pPr>
            <a:r>
              <a:rPr lang="en-US" sz="1600" b="1" dirty="0"/>
              <a:t>&lt;/body&gt;</a:t>
            </a:r>
            <a:r>
              <a:rPr lang="en-US" sz="1600" dirty="0"/>
              <a:t>  </a:t>
            </a:r>
            <a:endParaRPr lang="en-US" sz="1600" dirty="0"/>
          </a:p>
          <a:p>
            <a:pPr marL="0" indent="0">
              <a:buNone/>
            </a:pPr>
            <a:endParaRPr lang="en-US" sz="2000" dirty="0"/>
          </a:p>
          <a:p>
            <a:pPr marL="0" indent="0">
              <a:buNone/>
            </a:pPr>
            <a:endParaRPr lang="en-US" sz="1400" dirty="0"/>
          </a:p>
          <a:p>
            <a:pPr marL="0" indent="0">
              <a:buNone/>
            </a:pP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9985" y="382813"/>
            <a:ext cx="10972800" cy="6385380"/>
          </a:xfrm>
        </p:spPr>
        <p:txBody>
          <a:bodyPr/>
          <a:lstStyle/>
          <a:p>
            <a:pPr marL="0" indent="0">
              <a:buNone/>
            </a:pPr>
            <a:r>
              <a:rPr lang="en-US" sz="2000" b="1" dirty="0"/>
              <a:t>CSS Vertical Align</a:t>
            </a:r>
            <a:endParaRPr lang="en-US" sz="2000" b="1" dirty="0"/>
          </a:p>
          <a:p>
            <a:pPr marL="0" indent="0">
              <a:buNone/>
            </a:pPr>
            <a:endParaRPr lang="en-US" sz="2000" b="1" dirty="0"/>
          </a:p>
          <a:p>
            <a:r>
              <a:rPr lang="en-US" sz="2000" dirty="0"/>
              <a:t>The CSS vertical align property is used to define the vertical alignment of an inline or table-cell box. It is the one of the self-explanatory property of CSS. It is not very easy property for beginners.</a:t>
            </a:r>
            <a:endParaRPr lang="en-US" sz="2000" dirty="0"/>
          </a:p>
          <a:p>
            <a:endParaRPr lang="en-US" sz="2000" dirty="0"/>
          </a:p>
          <a:p>
            <a:pPr marL="0" indent="0">
              <a:buNone/>
            </a:pPr>
            <a:r>
              <a:rPr lang="en-US" sz="2000" dirty="0"/>
              <a:t>&lt;style&gt;  </a:t>
            </a:r>
            <a:endParaRPr lang="en-US" sz="2000" dirty="0"/>
          </a:p>
          <a:p>
            <a:pPr marL="0" indent="0">
              <a:buNone/>
            </a:pPr>
            <a:r>
              <a:rPr lang="en-US" sz="2000" dirty="0"/>
              <a:t>img.top {  </a:t>
            </a:r>
            <a:endParaRPr lang="en-US" sz="2000" dirty="0"/>
          </a:p>
          <a:p>
            <a:pPr marL="0" indent="0">
              <a:buNone/>
            </a:pPr>
            <a:r>
              <a:rPr lang="en-US" sz="2000" dirty="0"/>
              <a:t>    vertical-align: text-top;  </a:t>
            </a:r>
            <a:endParaRPr lang="en-US" sz="2000" dirty="0"/>
          </a:p>
          <a:p>
            <a:pPr marL="0" indent="0">
              <a:buNone/>
            </a:pPr>
            <a:r>
              <a:rPr lang="en-US" sz="2000" dirty="0"/>
              <a:t>}  </a:t>
            </a:r>
            <a:endParaRPr lang="en-US" sz="2000" dirty="0"/>
          </a:p>
          <a:p>
            <a:pPr marL="0" indent="0">
              <a:buNone/>
            </a:pPr>
            <a:r>
              <a:rPr lang="en-US" sz="2000" dirty="0"/>
              <a:t>img.bottom {  </a:t>
            </a:r>
            <a:endParaRPr lang="en-US" sz="2000" dirty="0"/>
          </a:p>
          <a:p>
            <a:pPr marL="0" indent="0">
              <a:buNone/>
            </a:pPr>
            <a:r>
              <a:rPr lang="en-US" sz="2000" dirty="0"/>
              <a:t>    vertical-align: text-bottom;  </a:t>
            </a:r>
            <a:endParaRPr lang="en-US" sz="2000" dirty="0"/>
          </a:p>
          <a:p>
            <a:pPr marL="0" indent="0">
              <a:buNone/>
            </a:pPr>
            <a:r>
              <a:rPr lang="en-US" sz="2000" dirty="0"/>
              <a:t>}  </a:t>
            </a:r>
            <a:endParaRPr lang="en-US" sz="2000" dirty="0"/>
          </a:p>
          <a:p>
            <a:pPr marL="0" indent="0">
              <a:buNone/>
            </a:pPr>
            <a:r>
              <a:rPr lang="en-US" sz="2000" dirty="0"/>
              <a:t>&lt;/style&gt; </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9985" y="382813"/>
            <a:ext cx="10972800" cy="6385380"/>
          </a:xfrm>
        </p:spPr>
        <p:txBody>
          <a:bodyPr/>
          <a:lstStyle/>
          <a:p>
            <a:pPr marL="0" indent="0">
              <a:buNone/>
            </a:pPr>
            <a:r>
              <a:rPr lang="en-US" sz="2000" dirty="0"/>
              <a:t>&lt;body&gt;  </a:t>
            </a:r>
            <a:endParaRPr lang="en-US" sz="2000" dirty="0"/>
          </a:p>
          <a:p>
            <a:pPr marL="0" indent="0">
              <a:buNone/>
            </a:pPr>
            <a:r>
              <a:rPr lang="en-US" sz="2000" dirty="0"/>
              <a:t>&lt;p&gt;&lt;img src="good-morning.jpg" alt="Good Morning Friends"/&gt; This is an image with a default alignment.&lt;/p&gt;   </a:t>
            </a:r>
            <a:endParaRPr lang="en-US" sz="2000" dirty="0"/>
          </a:p>
          <a:p>
            <a:pPr marL="0" indent="0">
              <a:buNone/>
            </a:pPr>
            <a:r>
              <a:rPr lang="en-US" sz="2000" dirty="0"/>
              <a:t>&lt;p&gt;&lt;img src="good-morning.jpg" class="top" alt="Good Morning Friends"/&gt; This is an image with a text-top alignment.&lt;/p&gt;   </a:t>
            </a:r>
            <a:endParaRPr lang="en-US" sz="2000" dirty="0"/>
          </a:p>
          <a:p>
            <a:pPr marL="0" indent="0">
              <a:buNone/>
            </a:pPr>
            <a:r>
              <a:rPr lang="en-US" sz="2000" dirty="0"/>
              <a:t>&lt;p&gt;&lt;img src="good-morning.jpg" class="bottom" alt="Good Morning Friends"/&gt; This is an image with a text-bottom alignment.&lt;/p&gt;  </a:t>
            </a:r>
            <a:endParaRPr lang="en-US" sz="2000" dirty="0"/>
          </a:p>
          <a:p>
            <a:pPr marL="0" indent="0">
              <a:buNone/>
            </a:pPr>
            <a:r>
              <a:rPr lang="en-US" sz="2000" dirty="0"/>
              <a:t>&lt;/body&gt;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fontScale="62500" lnSpcReduction="20000"/>
          </a:bodyPr>
          <a:lstStyle/>
          <a:p>
            <a:pPr marL="0" indent="0">
              <a:buNone/>
            </a:pPr>
            <a:r>
              <a:rPr lang="en-US" sz="2900" b="1" dirty="0"/>
              <a:t>Box-shadow CSS</a:t>
            </a:r>
            <a:endParaRPr lang="en-US" sz="2900" b="1" dirty="0"/>
          </a:p>
          <a:p>
            <a:pPr marL="0" indent="0">
              <a:buNone/>
            </a:pPr>
            <a:endParaRPr lang="en-US" sz="2200" dirty="0" smtClean="0"/>
          </a:p>
          <a:p>
            <a:r>
              <a:rPr lang="en-US" sz="2600" dirty="0"/>
              <a:t>It is used to add shadow-like effects around the frame of an element.</a:t>
            </a:r>
            <a:r>
              <a:rPr lang="en-US" sz="2600" dirty="0"/>
              <a:t> </a:t>
            </a:r>
            <a:endParaRPr lang="en-US" sz="2600" dirty="0"/>
          </a:p>
          <a:p>
            <a:pPr marL="0" indent="0">
              <a:buNone/>
            </a:pPr>
            <a:endParaRPr lang="en-US" sz="2600" dirty="0"/>
          </a:p>
          <a:p>
            <a:pPr>
              <a:buFont typeface="Wingdings" panose="05000000000000000000" pitchFamily="2" charset="2"/>
              <a:buChar char="ü"/>
            </a:pPr>
            <a:r>
              <a:rPr lang="en-US" sz="2600" b="1" dirty="0"/>
              <a:t>h-offset:</a:t>
            </a:r>
            <a:r>
              <a:rPr lang="en-US" sz="2600" dirty="0"/>
              <a:t> It horizontally sets the shadow position. Its positive value will set the shadow to the right side of the box. Its negative value is used to set the shadow on the left side of the box</a:t>
            </a:r>
            <a:r>
              <a:rPr lang="en-US" sz="2600" dirty="0" smtClean="0"/>
              <a:t>.</a:t>
            </a:r>
            <a:endParaRPr lang="en-US" sz="2600" dirty="0" smtClean="0"/>
          </a:p>
          <a:p>
            <a:pPr>
              <a:buFont typeface="Wingdings" panose="05000000000000000000" pitchFamily="2" charset="2"/>
              <a:buChar char="ü"/>
            </a:pPr>
            <a:endParaRPr lang="en-US" sz="2600" dirty="0"/>
          </a:p>
          <a:p>
            <a:pPr>
              <a:buFont typeface="Wingdings" panose="05000000000000000000" pitchFamily="2" charset="2"/>
              <a:buChar char="ü"/>
            </a:pPr>
            <a:r>
              <a:rPr lang="en-US" sz="2600" b="1" dirty="0"/>
              <a:t>v-offset:</a:t>
            </a:r>
            <a:r>
              <a:rPr lang="en-US" sz="2600" dirty="0"/>
              <a:t> Unlike the </a:t>
            </a:r>
            <a:r>
              <a:rPr lang="en-US" sz="2600" b="1" dirty="0"/>
              <a:t>h-offset</a:t>
            </a:r>
            <a:r>
              <a:rPr lang="en-US" sz="2600" dirty="0"/>
              <a:t>, it is used to set the shadow position vertically. The positive value in it sets the shadow below the box, and the negative value sets the shadow above of the box</a:t>
            </a:r>
            <a:r>
              <a:rPr lang="en-US" sz="2600" dirty="0" smtClean="0"/>
              <a:t>.</a:t>
            </a:r>
            <a:endParaRPr lang="en-US" sz="2600" dirty="0" smtClean="0"/>
          </a:p>
          <a:p>
            <a:pPr>
              <a:buFont typeface="Wingdings" panose="05000000000000000000" pitchFamily="2" charset="2"/>
              <a:buChar char="ü"/>
            </a:pPr>
            <a:endParaRPr lang="en-US" sz="2600" dirty="0"/>
          </a:p>
          <a:p>
            <a:pPr>
              <a:buFont typeface="Wingdings" panose="05000000000000000000" pitchFamily="2" charset="2"/>
              <a:buChar char="ü"/>
            </a:pPr>
            <a:r>
              <a:rPr lang="en-US" sz="2600" b="1" dirty="0"/>
              <a:t>blur:</a:t>
            </a:r>
            <a:r>
              <a:rPr lang="en-US" sz="2600" dirty="0"/>
              <a:t> As its name implies, it is used to blur the box-shadow. This attribute is optional</a:t>
            </a:r>
            <a:r>
              <a:rPr lang="en-US" sz="2600" dirty="0" smtClean="0"/>
              <a:t>.</a:t>
            </a:r>
            <a:endParaRPr lang="en-US" sz="2600" dirty="0" smtClean="0"/>
          </a:p>
          <a:p>
            <a:pPr>
              <a:buFont typeface="Wingdings" panose="05000000000000000000" pitchFamily="2" charset="2"/>
              <a:buChar char="ü"/>
            </a:pPr>
            <a:endParaRPr lang="en-US" sz="2600" dirty="0"/>
          </a:p>
          <a:p>
            <a:pPr>
              <a:buFont typeface="Wingdings" panose="05000000000000000000" pitchFamily="2" charset="2"/>
              <a:buChar char="ü"/>
            </a:pPr>
            <a:r>
              <a:rPr lang="en-US" sz="2600" b="1" dirty="0"/>
              <a:t>spread:</a:t>
            </a:r>
            <a:r>
              <a:rPr lang="en-US" sz="2600" dirty="0"/>
              <a:t> It sets the shadow size. The spread size depends upon the spread value</a:t>
            </a:r>
            <a:r>
              <a:rPr lang="en-US" sz="2600" dirty="0" smtClean="0"/>
              <a:t>.</a:t>
            </a:r>
            <a:endParaRPr lang="en-US" sz="2600" dirty="0" smtClean="0"/>
          </a:p>
          <a:p>
            <a:pPr>
              <a:buFont typeface="Wingdings" panose="05000000000000000000" pitchFamily="2" charset="2"/>
              <a:buChar char="ü"/>
            </a:pPr>
            <a:endParaRPr lang="en-US" sz="2600" dirty="0"/>
          </a:p>
          <a:p>
            <a:pPr>
              <a:buFont typeface="Wingdings" panose="05000000000000000000" pitchFamily="2" charset="2"/>
              <a:buChar char="ü"/>
            </a:pPr>
            <a:r>
              <a:rPr lang="en-US" sz="2600" b="1" dirty="0"/>
              <a:t>color:</a:t>
            </a:r>
            <a:r>
              <a:rPr lang="en-US" sz="2600" dirty="0"/>
              <a:t> As its name implies, this attribute is used to set the color of the shadow. It is an optional attribute</a:t>
            </a:r>
            <a:r>
              <a:rPr lang="en-US" sz="2600" dirty="0" smtClean="0"/>
              <a:t>.</a:t>
            </a:r>
            <a:endParaRPr lang="en-US" sz="2600" dirty="0" smtClean="0"/>
          </a:p>
          <a:p>
            <a:pPr>
              <a:buFont typeface="Wingdings" panose="05000000000000000000" pitchFamily="2" charset="2"/>
              <a:buChar char="ü"/>
            </a:pPr>
            <a:endParaRPr lang="en-US" sz="2600" dirty="0"/>
          </a:p>
          <a:p>
            <a:pPr>
              <a:buFont typeface="Wingdings" panose="05000000000000000000" pitchFamily="2" charset="2"/>
              <a:buChar char="ü"/>
            </a:pPr>
            <a:r>
              <a:rPr lang="en-US" sz="2600" b="1" dirty="0"/>
              <a:t>inset:</a:t>
            </a:r>
            <a:r>
              <a:rPr lang="en-US" sz="2600" dirty="0"/>
              <a:t> Normally, the shadow generates outside of the box, but by using inset, the shadow can be created within the box</a:t>
            </a:r>
            <a:r>
              <a:rPr lang="en-US" sz="2600" dirty="0" smtClean="0"/>
              <a:t>.</a:t>
            </a:r>
            <a:endParaRPr lang="en-US" sz="2600" dirty="0" smtClean="0"/>
          </a:p>
          <a:p>
            <a:pPr>
              <a:buFont typeface="Wingdings" panose="05000000000000000000" pitchFamily="2" charset="2"/>
              <a:buChar char="ü"/>
            </a:pPr>
            <a:endParaRPr lang="en-US" sz="2600" dirty="0" smtClean="0"/>
          </a:p>
          <a:p>
            <a:pPr>
              <a:buFont typeface="Wingdings" panose="05000000000000000000" pitchFamily="2" charset="2"/>
              <a:buChar char="ü"/>
            </a:pPr>
            <a:r>
              <a:rPr lang="en-US" sz="2600" b="1" dirty="0" smtClean="0"/>
              <a:t>none</a:t>
            </a:r>
            <a:r>
              <a:rPr lang="en-US" sz="2600" b="1" dirty="0"/>
              <a:t>:</a:t>
            </a:r>
            <a:r>
              <a:rPr lang="en-US" sz="2600" dirty="0"/>
              <a:t> It is the default value that does not include any shadow property.</a:t>
            </a:r>
            <a:endParaRPr lang="en-US" sz="2600" dirty="0"/>
          </a:p>
          <a:p>
            <a:pPr marL="0" indent="0">
              <a:buNone/>
            </a:pPr>
            <a:endParaRPr lang="en-US" sz="2600" dirty="0"/>
          </a:p>
          <a:p>
            <a:pPr marL="0" indent="0">
              <a:buNone/>
            </a:pPr>
            <a:endParaRPr lang="en-US" sz="2600" dirty="0"/>
          </a:p>
          <a:p>
            <a:pPr marL="0" indent="0">
              <a:buNone/>
            </a:pPr>
            <a:endParaRPr lang="en-US" sz="2400" dirty="0"/>
          </a:p>
          <a:p>
            <a:pPr marL="0" indent="0">
              <a:buNone/>
            </a:pPr>
            <a:r>
              <a:rPr lang="en-US" sz="2400" dirty="0"/>
              <a:t> </a:t>
            </a:r>
            <a:endParaRPr lang="en-US" sz="2400" dirty="0"/>
          </a:p>
          <a:p>
            <a:pPr marL="0" indent="0">
              <a:buNone/>
            </a:pPr>
            <a:endParaRPr lang="en-US" sz="2400" dirty="0"/>
          </a:p>
          <a:p>
            <a:pPr marL="0" indent="0">
              <a:buNone/>
            </a:pPr>
            <a:endParaRPr lang="en-US" sz="2400" dirty="0"/>
          </a:p>
          <a:p>
            <a:pPr>
              <a:buFont typeface="Wingdings" panose="05000000000000000000" pitchFamily="2" charset="2"/>
              <a:buChar char="Ø"/>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7764" y="351064"/>
            <a:ext cx="10779578" cy="6327321"/>
          </a:xfrm>
        </p:spPr>
        <p:txBody>
          <a:bodyPr>
            <a:normAutofit fontScale="25000" lnSpcReduction="20000"/>
          </a:bodyPr>
          <a:lstStyle/>
          <a:p>
            <a:pPr marL="0" indent="0">
              <a:buNone/>
            </a:pPr>
            <a:r>
              <a:rPr lang="en-US" sz="4400" b="1" dirty="0"/>
              <a:t>&lt;style&gt;</a:t>
            </a:r>
            <a:r>
              <a:rPr lang="en-US" sz="4400" dirty="0"/>
              <a:t>   </a:t>
            </a:r>
            <a:endParaRPr lang="en-US" sz="4400" dirty="0"/>
          </a:p>
          <a:p>
            <a:pPr marL="0" indent="0">
              <a:buNone/>
            </a:pPr>
            <a:r>
              <a:rPr lang="en-US" sz="4400" dirty="0"/>
              <a:t>            div  </a:t>
            </a:r>
            <a:endParaRPr lang="en-US" sz="4400" dirty="0"/>
          </a:p>
          <a:p>
            <a:pPr marL="0" indent="0">
              <a:buNone/>
            </a:pPr>
            <a:r>
              <a:rPr lang="en-US" sz="4400" dirty="0"/>
              <a:t>            {  </a:t>
            </a:r>
            <a:endParaRPr lang="en-US" sz="4400" dirty="0"/>
          </a:p>
          <a:p>
            <a:pPr marL="0" indent="0">
              <a:buNone/>
            </a:pPr>
            <a:r>
              <a:rPr lang="en-US" sz="4400" dirty="0"/>
              <a:t>            border: 1px solid;   </a:t>
            </a:r>
            <a:endParaRPr lang="en-US" sz="4400" dirty="0"/>
          </a:p>
          <a:p>
            <a:pPr marL="0" indent="0">
              <a:buNone/>
            </a:pPr>
            <a:r>
              <a:rPr lang="en-US" sz="4400" dirty="0"/>
              <a:t>            padding: 10px;   </a:t>
            </a:r>
            <a:endParaRPr lang="en-US" sz="4400" dirty="0"/>
          </a:p>
          <a:p>
            <a:pPr marL="0" indent="0">
              <a:buNone/>
            </a:pPr>
            <a:r>
              <a:rPr lang="en-US" sz="4400" dirty="0"/>
              <a:t>            }  </a:t>
            </a:r>
            <a:endParaRPr lang="en-US" sz="4400" dirty="0"/>
          </a:p>
          <a:p>
            <a:pPr marL="0" indent="0">
              <a:buNone/>
            </a:pPr>
            <a:r>
              <a:rPr lang="en-US" sz="4400" dirty="0"/>
              <a:t>            #</a:t>
            </a:r>
            <a:r>
              <a:rPr lang="en-US" sz="4400" dirty="0" err="1"/>
              <a:t>hvb</a:t>
            </a:r>
            <a:r>
              <a:rPr lang="en-US" sz="4400" dirty="0"/>
              <a:t>   </a:t>
            </a:r>
            <a:endParaRPr lang="en-US" sz="4400" dirty="0"/>
          </a:p>
          <a:p>
            <a:pPr marL="0" indent="0">
              <a:buNone/>
            </a:pPr>
            <a:r>
              <a:rPr lang="en-US" sz="4400" dirty="0"/>
              <a:t>            {   </a:t>
            </a:r>
            <a:endParaRPr lang="en-US" sz="4400" dirty="0"/>
          </a:p>
          <a:p>
            <a:pPr marL="0" indent="0">
              <a:buNone/>
            </a:pPr>
            <a:r>
              <a:rPr lang="en-US" sz="4400" dirty="0"/>
              <a:t>                /* box-shadow: h-offset v-offset blur */   </a:t>
            </a:r>
            <a:endParaRPr lang="en-US" sz="4400" dirty="0"/>
          </a:p>
          <a:p>
            <a:pPr marL="0" indent="0">
              <a:buNone/>
            </a:pPr>
            <a:r>
              <a:rPr lang="en-US" sz="4400" dirty="0"/>
              <a:t>                box-shadow: 5px 10px </a:t>
            </a:r>
            <a:r>
              <a:rPr lang="en-US" sz="4400" dirty="0" err="1"/>
              <a:t>10px</a:t>
            </a:r>
            <a:r>
              <a:rPr lang="en-US" sz="4400" dirty="0"/>
              <a:t>;   </a:t>
            </a:r>
            <a:endParaRPr lang="en-US" sz="4400" dirty="0"/>
          </a:p>
          <a:p>
            <a:pPr marL="0" indent="0">
              <a:buNone/>
            </a:pPr>
            <a:r>
              <a:rPr lang="en-US" sz="4400" dirty="0"/>
              <a:t>            }   </a:t>
            </a:r>
            <a:endParaRPr lang="en-US" sz="4400" dirty="0"/>
          </a:p>
          <a:p>
            <a:pPr marL="0" indent="0">
              <a:buNone/>
            </a:pPr>
            <a:r>
              <a:rPr lang="en-US" sz="4400" dirty="0"/>
              <a:t>            #</a:t>
            </a:r>
            <a:r>
              <a:rPr lang="en-US" sz="4400" dirty="0" err="1"/>
              <a:t>spr</a:t>
            </a:r>
            <a:r>
              <a:rPr lang="en-US" sz="4400" dirty="0"/>
              <a:t>  </a:t>
            </a:r>
            <a:endParaRPr lang="en-US" sz="4400" dirty="0"/>
          </a:p>
          <a:p>
            <a:pPr marL="0" indent="0">
              <a:buNone/>
            </a:pPr>
            <a:r>
              <a:rPr lang="en-US" sz="4400" dirty="0"/>
              <a:t>            {  </a:t>
            </a:r>
            <a:endParaRPr lang="en-US" sz="4400" dirty="0"/>
          </a:p>
          <a:p>
            <a:pPr marL="0" indent="0">
              <a:buNone/>
            </a:pPr>
            <a:r>
              <a:rPr lang="en-US" sz="4400" dirty="0"/>
              <a:t>                /* box-shadow: h-offset v-offset blur spread */  </a:t>
            </a:r>
            <a:endParaRPr lang="en-US" sz="4400" dirty="0"/>
          </a:p>
          <a:p>
            <a:pPr marL="0" indent="0">
              <a:buNone/>
            </a:pPr>
            <a:r>
              <a:rPr lang="en-US" sz="4400" dirty="0"/>
              <a:t>                box-shadow: 5px 10px </a:t>
            </a:r>
            <a:r>
              <a:rPr lang="en-US" sz="4400" dirty="0" err="1"/>
              <a:t>10px</a:t>
            </a:r>
            <a:r>
              <a:rPr lang="en-US" sz="4400" dirty="0"/>
              <a:t> </a:t>
            </a:r>
            <a:r>
              <a:rPr lang="en-US" sz="4400" dirty="0" err="1"/>
              <a:t>10px</a:t>
            </a:r>
            <a:r>
              <a:rPr lang="en-US" sz="4400" dirty="0"/>
              <a:t>;   </a:t>
            </a:r>
            <a:endParaRPr lang="en-US" sz="4400" dirty="0"/>
          </a:p>
          <a:p>
            <a:pPr marL="0" indent="0">
              <a:buNone/>
            </a:pPr>
            <a:r>
              <a:rPr lang="en-US" sz="4400" dirty="0"/>
              <a:t>            }  </a:t>
            </a:r>
            <a:endParaRPr lang="en-US" sz="4400" dirty="0"/>
          </a:p>
          <a:p>
            <a:pPr marL="0" indent="0">
              <a:buNone/>
            </a:pPr>
            <a:r>
              <a:rPr lang="en-US" sz="4400" dirty="0"/>
              <a:t>            #col  </a:t>
            </a:r>
            <a:endParaRPr lang="en-US" sz="4400" dirty="0"/>
          </a:p>
          <a:p>
            <a:pPr marL="0" indent="0">
              <a:buNone/>
            </a:pPr>
            <a:r>
              <a:rPr lang="en-US" sz="4400" dirty="0"/>
              <a:t>            {  </a:t>
            </a:r>
            <a:endParaRPr lang="en-US" sz="4400" dirty="0"/>
          </a:p>
          <a:p>
            <a:pPr marL="0" indent="0">
              <a:buNone/>
            </a:pPr>
            <a:r>
              <a:rPr lang="en-US" sz="4400" dirty="0"/>
              <a:t>               /* box-shadow: h-offset v-offset blur spread color */   </a:t>
            </a:r>
            <a:endParaRPr lang="en-US" sz="4400" dirty="0"/>
          </a:p>
          <a:p>
            <a:pPr marL="0" indent="0">
              <a:buNone/>
            </a:pPr>
            <a:r>
              <a:rPr lang="en-US" sz="4400" dirty="0"/>
              <a:t>                box-shadow: 5px 10px </a:t>
            </a:r>
            <a:r>
              <a:rPr lang="en-US" sz="4400" dirty="0" err="1"/>
              <a:t>10px</a:t>
            </a:r>
            <a:r>
              <a:rPr lang="en-US" sz="4400" dirty="0"/>
              <a:t> </a:t>
            </a:r>
            <a:r>
              <a:rPr lang="en-US" sz="4400" dirty="0" err="1"/>
              <a:t>10px</a:t>
            </a:r>
            <a:r>
              <a:rPr lang="en-US" sz="4400" dirty="0"/>
              <a:t> orange;   </a:t>
            </a:r>
            <a:endParaRPr lang="en-US" sz="4400" dirty="0"/>
          </a:p>
          <a:p>
            <a:pPr marL="0" indent="0">
              <a:buNone/>
            </a:pPr>
            <a:r>
              <a:rPr lang="en-US" sz="4400" dirty="0"/>
              <a:t>            }  </a:t>
            </a:r>
            <a:endParaRPr lang="en-US" sz="4400" dirty="0"/>
          </a:p>
          <a:p>
            <a:pPr marL="0" indent="0">
              <a:buNone/>
            </a:pPr>
            <a:r>
              <a:rPr lang="en-US" sz="4400" dirty="0"/>
              <a:t>            #ins  </a:t>
            </a:r>
            <a:endParaRPr lang="en-US" sz="4400" dirty="0"/>
          </a:p>
          <a:p>
            <a:pPr marL="0" indent="0">
              <a:buNone/>
            </a:pPr>
            <a:r>
              <a:rPr lang="en-US" sz="4400" dirty="0"/>
              <a:t>            {  </a:t>
            </a:r>
            <a:endParaRPr lang="en-US" sz="4400" dirty="0"/>
          </a:p>
          <a:p>
            <a:pPr marL="0" indent="0">
              <a:buNone/>
            </a:pPr>
            <a:r>
              <a:rPr lang="en-US" sz="4400" dirty="0"/>
              <a:t>                  /* box-shadow: h-offset v-offset blur spread color inset */   </a:t>
            </a:r>
            <a:endParaRPr lang="en-US" sz="4400" dirty="0"/>
          </a:p>
          <a:p>
            <a:pPr marL="0" indent="0">
              <a:buNone/>
            </a:pPr>
            <a:r>
              <a:rPr lang="en-US" sz="4400" dirty="0"/>
              <a:t>                box-shadow: 5px 10px </a:t>
            </a:r>
            <a:r>
              <a:rPr lang="en-US" sz="4400" dirty="0" err="1"/>
              <a:t>10px</a:t>
            </a:r>
            <a:r>
              <a:rPr lang="en-US" sz="4400" dirty="0"/>
              <a:t> </a:t>
            </a:r>
            <a:r>
              <a:rPr lang="en-US" sz="4400" dirty="0" err="1"/>
              <a:t>10px</a:t>
            </a:r>
            <a:r>
              <a:rPr lang="en-US" sz="4400" dirty="0"/>
              <a:t> orange inset;   </a:t>
            </a:r>
            <a:endParaRPr lang="en-US" sz="4400" dirty="0"/>
          </a:p>
          <a:p>
            <a:pPr marL="0" indent="0">
              <a:buNone/>
            </a:pPr>
            <a:r>
              <a:rPr lang="en-US" sz="4400" dirty="0"/>
              <a:t>            }  </a:t>
            </a:r>
            <a:endParaRPr lang="en-US" sz="4400" dirty="0"/>
          </a:p>
          <a:p>
            <a:pPr marL="0" indent="0">
              <a:buNone/>
            </a:pPr>
            <a:r>
              <a:rPr lang="en-US" sz="4400" dirty="0"/>
              <a:t>            #non  </a:t>
            </a:r>
            <a:endParaRPr lang="en-US" sz="4400" dirty="0"/>
          </a:p>
          <a:p>
            <a:pPr marL="0" indent="0">
              <a:buNone/>
            </a:pPr>
            <a:r>
              <a:rPr lang="en-US" sz="4400" dirty="0"/>
              <a:t>            {                </a:t>
            </a:r>
            <a:endParaRPr lang="en-US" sz="4400" dirty="0"/>
          </a:p>
          <a:p>
            <a:pPr marL="0" indent="0">
              <a:buNone/>
            </a:pPr>
            <a:r>
              <a:rPr lang="en-US" sz="4400" dirty="0"/>
              <a:t>                /* box-shadow: none */   </a:t>
            </a:r>
            <a:endParaRPr lang="en-US" sz="4400" dirty="0"/>
          </a:p>
          <a:p>
            <a:pPr marL="0" indent="0">
              <a:buNone/>
            </a:pPr>
            <a:r>
              <a:rPr lang="en-US" sz="4400" dirty="0"/>
              <a:t>                box-shadow: none;  </a:t>
            </a:r>
            <a:endParaRPr lang="en-US" sz="4400" dirty="0"/>
          </a:p>
          <a:p>
            <a:pPr marL="0" indent="0">
              <a:buNone/>
            </a:pPr>
            <a:r>
              <a:rPr lang="en-US" sz="4400" dirty="0"/>
              <a:t>            }  </a:t>
            </a:r>
            <a:endParaRPr lang="en-US" sz="4400" dirty="0"/>
          </a:p>
          <a:p>
            <a:pPr marL="0" indent="0">
              <a:buNone/>
            </a:pPr>
            <a:r>
              <a:rPr lang="en-US" sz="4400" dirty="0"/>
              <a:t>        </a:t>
            </a:r>
            <a:r>
              <a:rPr lang="en-US" sz="4400" b="1" dirty="0"/>
              <a:t>&lt;/style&gt;</a:t>
            </a:r>
            <a:r>
              <a:rPr lang="en-US" sz="4400" dirty="0"/>
              <a:t>   </a:t>
            </a:r>
            <a:endParaRPr lang="en-US" sz="4400" dirty="0"/>
          </a:p>
          <a:p>
            <a:pPr marL="0" indent="0">
              <a:buNone/>
            </a:pPr>
            <a:r>
              <a:rPr lang="en-US" sz="4400" dirty="0"/>
              <a:t>  </a:t>
            </a:r>
            <a:endParaRPr lang="en-US" sz="4400" dirty="0"/>
          </a:p>
          <a:p>
            <a:pPr marL="0" indent="0">
              <a:buNone/>
            </a:pPr>
            <a:endParaRPr lang="en-US" sz="2000" dirty="0"/>
          </a:p>
          <a:p>
            <a:pPr marL="0" indent="0">
              <a:buNone/>
            </a:pPr>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8690</Words>
  <Application>WPS Presentation</Application>
  <PresentationFormat>Custom</PresentationFormat>
  <Paragraphs>358</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SimSun</vt:lpstr>
      <vt:lpstr>Wingdings</vt:lpstr>
      <vt:lpstr>Microsoft YaHei</vt:lpstr>
      <vt:lpstr>Arial Unicode MS</vt:lpstr>
      <vt:lpstr>Calibri</vt:lpstr>
      <vt:lpstr>Blue Waves</vt:lpstr>
      <vt:lpstr>CSS Position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154</cp:revision>
  <dcterms:created xsi:type="dcterms:W3CDTF">2023-01-26T06:09:00Z</dcterms:created>
  <dcterms:modified xsi:type="dcterms:W3CDTF">2023-04-19T05:12:41Z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