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0" r:id="rId5"/>
    <p:sldId id="271" r:id="rId6"/>
    <p:sldId id="272" r:id="rId7"/>
    <p:sldId id="273" r:id="rId8"/>
    <p:sldId id="275" r:id="rId9"/>
    <p:sldId id="258" r:id="rId10"/>
    <p:sldId id="259" r:id="rId11"/>
    <p:sldId id="278" r:id="rId12"/>
    <p:sldId id="279" r:id="rId13"/>
    <p:sldId id="280" r:id="rId14"/>
    <p:sldId id="281" r:id="rId15"/>
    <p:sldId id="282" r:id="rId16"/>
    <p:sldId id="283" r:id="rId17"/>
    <p:sldId id="284" r:id="rId18"/>
    <p:sldId id="285" r:id="rId19"/>
    <p:sldId id="28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pPr algn="ctr"/>
            <a:r>
              <a:rPr lang="en-US" b="1">
                <a:sym typeface="+mn-ea"/>
              </a:rPr>
              <a:t>CSS icons</a:t>
            </a:r>
            <a:br>
              <a:rPr lang="en-US" b="1">
                <a:sym typeface="+mn-ea"/>
              </a:rPr>
            </a:br>
            <a:endParaRPr lang="en-US" b="1" dirty="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488315" y="495300"/>
            <a:ext cx="10972800" cy="6362700"/>
          </a:xfrm>
        </p:spPr>
        <p:txBody>
          <a:bodyPr/>
          <a:p>
            <a:pPr marL="0" indent="0">
              <a:buNone/>
            </a:pPr>
            <a:r>
              <a:rPr lang="en-US" sz="2000">
                <a:sym typeface="+mn-ea"/>
              </a:rPr>
              <a:t>&lt;head&gt;   </a:t>
            </a:r>
            <a:endParaRPr lang="en-US" sz="2000">
              <a:sym typeface="+mn-ea"/>
            </a:endParaRPr>
          </a:p>
          <a:p>
            <a:pPr marL="0" indent="0">
              <a:buNone/>
            </a:pPr>
            <a:r>
              <a:rPr lang="en-US" sz="2000">
                <a:sym typeface="+mn-ea"/>
              </a:rPr>
              <a:t>&lt;title&gt;CSS Icons&lt;/title&gt;  </a:t>
            </a:r>
            <a:endParaRPr lang="en-US" sz="2000">
              <a:sym typeface="+mn-ea"/>
            </a:endParaRPr>
          </a:p>
          <a:p>
            <a:pPr marL="0" indent="0">
              <a:buNone/>
            </a:pPr>
            <a:r>
              <a:rPr lang="en-US" sz="2000">
                <a:sym typeface="+mn-ea"/>
              </a:rPr>
              <a:t>&lt;link rel="stylesheet" href="https://fonts.googleapis.com/icon?family=Material+Icons"&gt;  </a:t>
            </a:r>
            <a:endParaRPr lang="en-US" sz="2000">
              <a:sym typeface="+mn-ea"/>
            </a:endParaRPr>
          </a:p>
          <a:p>
            <a:pPr marL="0" indent="0">
              <a:buNone/>
            </a:pPr>
            <a:r>
              <a:rPr lang="en-US" sz="2000">
                <a:sym typeface="+mn-ea"/>
              </a:rPr>
              <a:t>&lt;style&gt;  </a:t>
            </a:r>
            <a:endParaRPr lang="en-US" sz="2000">
              <a:sym typeface="+mn-ea"/>
            </a:endParaRPr>
          </a:p>
          <a:p>
            <a:pPr marL="0" indent="0">
              <a:buNone/>
            </a:pPr>
            <a:r>
              <a:rPr lang="en-US" sz="2000">
                <a:sym typeface="+mn-ea"/>
              </a:rPr>
              <a:t>body{  </a:t>
            </a:r>
            <a:endParaRPr lang="en-US" sz="2000">
              <a:sym typeface="+mn-ea"/>
            </a:endParaRPr>
          </a:p>
          <a:p>
            <a:pPr marL="0" indent="0">
              <a:buNone/>
            </a:pPr>
            <a:r>
              <a:rPr lang="en-US" sz="2000">
                <a:sym typeface="+mn-ea"/>
              </a:rPr>
              <a:t>text-align:center;  </a:t>
            </a:r>
            <a:endParaRPr lang="en-US" sz="2000">
              <a:sym typeface="+mn-ea"/>
            </a:endParaRPr>
          </a:p>
          <a:p>
            <a:pPr marL="0" indent="0">
              <a:buNone/>
            </a:pPr>
            <a:r>
              <a:rPr lang="en-US" sz="2000">
                <a:sym typeface="+mn-ea"/>
              </a:rPr>
              <a:t>background-color:lightblue;  </a:t>
            </a:r>
            <a:endParaRPr lang="en-US" sz="2000">
              <a:sym typeface="+mn-ea"/>
            </a:endParaRPr>
          </a:p>
          <a:p>
            <a:pPr marL="0" indent="0">
              <a:buNone/>
            </a:pPr>
            <a:r>
              <a:rPr lang="en-US" sz="2000">
                <a:sym typeface="+mn-ea"/>
              </a:rPr>
              <a:t>}  </a:t>
            </a:r>
            <a:endParaRPr lang="en-US" sz="2000">
              <a:sym typeface="+mn-ea"/>
            </a:endParaRPr>
          </a:p>
          <a:p>
            <a:pPr marL="0" indent="0">
              <a:buNone/>
            </a:pPr>
            <a:r>
              <a:rPr lang="en-US" sz="2000">
                <a:sym typeface="+mn-ea"/>
              </a:rPr>
              <a:t>.material-icons{  </a:t>
            </a:r>
            <a:endParaRPr lang="en-US" sz="2000">
              <a:sym typeface="+mn-ea"/>
            </a:endParaRPr>
          </a:p>
          <a:p>
            <a:pPr marL="0" indent="0">
              <a:buNone/>
            </a:pPr>
            <a:r>
              <a:rPr lang="en-US" sz="2000">
                <a:sym typeface="+mn-ea"/>
              </a:rPr>
              <a:t>color:red;  </a:t>
            </a:r>
            <a:endParaRPr lang="en-US" sz="2000">
              <a:sym typeface="+mn-ea"/>
            </a:endParaRPr>
          </a:p>
          <a:p>
            <a:pPr marL="0" indent="0">
              <a:buNone/>
            </a:pPr>
            <a:r>
              <a:rPr lang="en-US" sz="2000">
                <a:sym typeface="+mn-ea"/>
              </a:rPr>
              <a:t>font-size:50px;  </a:t>
            </a:r>
            <a:endParaRPr lang="en-US" sz="2000">
              <a:sym typeface="+mn-ea"/>
            </a:endParaRPr>
          </a:p>
          <a:p>
            <a:pPr marL="0" indent="0">
              <a:buNone/>
            </a:pPr>
            <a:r>
              <a:rPr lang="en-US" sz="2000">
                <a:sym typeface="+mn-ea"/>
              </a:rPr>
              <a:t>margin:10px;  </a:t>
            </a:r>
            <a:endParaRPr lang="en-US" sz="2000">
              <a:sym typeface="+mn-ea"/>
            </a:endParaRPr>
          </a:p>
          <a:p>
            <a:pPr marL="0" indent="0">
              <a:buNone/>
            </a:pPr>
            <a:r>
              <a:rPr lang="en-US" sz="2000">
                <a:sym typeface="+mn-ea"/>
              </a:rPr>
              <a:t>}  </a:t>
            </a:r>
            <a:endParaRPr lang="en-US" sz="2000">
              <a:sym typeface="+mn-ea"/>
            </a:endParaRPr>
          </a:p>
          <a:p>
            <a:pPr marL="0" indent="0">
              <a:buNone/>
            </a:pPr>
            <a:r>
              <a:rPr lang="en-US" sz="2000">
                <a:sym typeface="+mn-ea"/>
              </a:rPr>
              <a:t>&lt;/style&gt;  </a:t>
            </a:r>
            <a:endParaRPr lang="en-US" sz="2000">
              <a:sym typeface="+mn-ea"/>
            </a:endParaRPr>
          </a:p>
          <a:p>
            <a:pPr marL="0" indent="0">
              <a:buNone/>
            </a:pPr>
            <a:r>
              <a:rPr lang="en-US" sz="2000">
                <a:sym typeface="+mn-ea"/>
              </a:rPr>
              <a:t>&lt;/head&gt;   </a:t>
            </a:r>
            <a:r>
              <a:rPr lang="en-US" sz="2000">
                <a:sym typeface="+mn-ea"/>
              </a:rPr>
              <a:t> </a:t>
            </a:r>
            <a:endParaRPr lang="en-US" sz="20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488315" y="495300"/>
            <a:ext cx="10972800" cy="6362700"/>
          </a:xfrm>
        </p:spPr>
        <p:txBody>
          <a:bodyPr/>
          <a:p>
            <a:pPr marL="0" indent="0">
              <a:buNone/>
            </a:pPr>
            <a:r>
              <a:rPr lang="en-US" sz="2000" b="1">
                <a:sym typeface="+mn-ea"/>
              </a:rPr>
              <a:t>&lt;body style="text-align:center"&gt;   </a:t>
            </a:r>
            <a:endParaRPr lang="en-US" sz="2000" b="1">
              <a:sym typeface="+mn-ea"/>
            </a:endParaRPr>
          </a:p>
          <a:p>
            <a:pPr marL="0" indent="0">
              <a:buNone/>
            </a:pPr>
            <a:r>
              <a:rPr lang="en-US" sz="2000" b="1">
                <a:sym typeface="+mn-ea"/>
              </a:rPr>
              <a:t>&lt;h1&gt;Google icons&lt;/h1&gt;  </a:t>
            </a:r>
            <a:endParaRPr lang="en-US" sz="2000" b="1">
              <a:sym typeface="+mn-ea"/>
            </a:endParaRPr>
          </a:p>
          <a:p>
            <a:pPr marL="0" indent="0">
              <a:buNone/>
            </a:pPr>
            <a:r>
              <a:rPr lang="en-US" sz="2000" b="1">
                <a:sym typeface="+mn-ea"/>
              </a:rPr>
              <a:t>      &lt;i class="material-icons"&gt;cloud&lt;/i&gt;   </a:t>
            </a:r>
            <a:endParaRPr lang="en-US" sz="2000" b="1">
              <a:sym typeface="+mn-ea"/>
            </a:endParaRPr>
          </a:p>
          <a:p>
            <a:pPr marL="0" indent="0">
              <a:buNone/>
            </a:pPr>
            <a:r>
              <a:rPr lang="en-US" sz="2000" b="1">
                <a:sym typeface="+mn-ea"/>
              </a:rPr>
              <a:t>      &lt;i class="material-icons"&gt;attachment&lt;/i&gt;   </a:t>
            </a:r>
            <a:endParaRPr lang="en-US" sz="2000" b="1">
              <a:sym typeface="+mn-ea"/>
            </a:endParaRPr>
          </a:p>
          <a:p>
            <a:pPr marL="0" indent="0">
              <a:buNone/>
            </a:pPr>
            <a:r>
              <a:rPr lang="en-US" sz="2000" b="1">
                <a:sym typeface="+mn-ea"/>
              </a:rPr>
              <a:t>      &lt;i class="material-icons"&gt;computer&lt;/i&gt;   </a:t>
            </a:r>
            <a:endParaRPr lang="en-US" sz="2000" b="1">
              <a:sym typeface="+mn-ea"/>
            </a:endParaRPr>
          </a:p>
          <a:p>
            <a:pPr marL="0" indent="0">
              <a:buNone/>
            </a:pPr>
            <a:r>
              <a:rPr lang="en-US" sz="2000" b="1">
                <a:sym typeface="+mn-ea"/>
              </a:rPr>
              <a:t>      &lt;i class="material-icons"&gt;favorite&lt;/i&gt;   </a:t>
            </a:r>
            <a:endParaRPr lang="en-US" sz="2000" b="1">
              <a:sym typeface="+mn-ea"/>
            </a:endParaRPr>
          </a:p>
          <a:p>
            <a:pPr marL="0" indent="0">
              <a:buNone/>
            </a:pPr>
            <a:r>
              <a:rPr lang="en-US" sz="2000" b="1">
                <a:sym typeface="+mn-ea"/>
              </a:rPr>
              <a:t>      &lt;i class="material-icons"&gt;traffic&lt;/i&gt;     </a:t>
            </a:r>
            <a:endParaRPr lang="en-US" sz="2000" b="1">
              <a:sym typeface="+mn-ea"/>
            </a:endParaRPr>
          </a:p>
          <a:p>
            <a:pPr marL="0" indent="0">
              <a:buNone/>
            </a:pPr>
            <a:r>
              <a:rPr lang="en-US" sz="2000" b="1">
                <a:sym typeface="+mn-ea"/>
              </a:rPr>
              <a:t>&lt;/body&gt;   </a:t>
            </a:r>
            <a:endParaRPr lang="en-US" sz="2000" b="1">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488315" y="495300"/>
            <a:ext cx="10972800" cy="6362700"/>
          </a:xfrm>
        </p:spPr>
        <p:txBody>
          <a:bodyPr/>
          <a:p>
            <a:pPr marL="0" indent="0">
              <a:buNone/>
            </a:pPr>
            <a:r>
              <a:rPr lang="en-US" sz="2000" b="1">
                <a:sym typeface="+mn-ea"/>
              </a:rPr>
              <a:t>CSS Line Height</a:t>
            </a:r>
            <a:endParaRPr lang="en-US" sz="2000" b="1">
              <a:sym typeface="+mn-ea"/>
            </a:endParaRPr>
          </a:p>
          <a:p>
            <a:pPr marL="0" indent="0">
              <a:buNone/>
            </a:pPr>
            <a:endParaRPr lang="en-US" sz="2000" b="1">
              <a:sym typeface="+mn-ea"/>
            </a:endParaRPr>
          </a:p>
          <a:p>
            <a:r>
              <a:rPr lang="en-US" sz="2000">
                <a:sym typeface="+mn-ea"/>
              </a:rPr>
              <a:t>The CSS line height property is used to define the minimal height of line boxes within the element. It sets the differences between two lines of your content.</a:t>
            </a:r>
            <a:endParaRPr lang="en-US" sz="2000">
              <a:sym typeface="+mn-ea"/>
            </a:endParaRPr>
          </a:p>
          <a:p>
            <a:endParaRPr lang="en-US" sz="2000">
              <a:sym typeface="+mn-ea"/>
            </a:endParaRPr>
          </a:p>
          <a:p>
            <a:r>
              <a:rPr lang="en-US" sz="2000">
                <a:sym typeface="+mn-ea"/>
              </a:rPr>
              <a:t>It defines the amount of space above and below inline elements. It allows you to set the height of a line of independently from the font size.</a:t>
            </a:r>
            <a:endParaRPr lang="en-US" sz="2000">
              <a:sym typeface="+mn-ea"/>
            </a:endParaRPr>
          </a:p>
          <a:p>
            <a:endParaRPr lang="en-US" sz="2000">
              <a:sym typeface="+mn-ea"/>
            </a:endParaRPr>
          </a:p>
          <a:p>
            <a:pPr marL="0" indent="0">
              <a:buNone/>
            </a:pPr>
            <a:r>
              <a:rPr lang="en-US" sz="2000">
                <a:sym typeface="+mn-ea"/>
              </a:rPr>
              <a:t>&lt;style&gt;  </a:t>
            </a:r>
            <a:endParaRPr lang="en-US" sz="2000">
              <a:sym typeface="+mn-ea"/>
            </a:endParaRPr>
          </a:p>
          <a:p>
            <a:pPr marL="0" indent="0">
              <a:buNone/>
            </a:pPr>
            <a:r>
              <a:rPr lang="en-US" sz="2000">
                <a:sym typeface="+mn-ea"/>
              </a:rPr>
              <a:t>h3.small {  </a:t>
            </a:r>
            <a:endParaRPr lang="en-US" sz="2000">
              <a:sym typeface="+mn-ea"/>
            </a:endParaRPr>
          </a:p>
          <a:p>
            <a:pPr marL="0" indent="0">
              <a:buNone/>
            </a:pPr>
            <a:r>
              <a:rPr lang="en-US" sz="2000">
                <a:sym typeface="+mn-ea"/>
              </a:rPr>
              <a:t>    line-height: 70%;  </a:t>
            </a:r>
            <a:endParaRPr lang="en-US" sz="2000">
              <a:sym typeface="+mn-ea"/>
            </a:endParaRPr>
          </a:p>
          <a:p>
            <a:pPr marL="0" indent="0">
              <a:buNone/>
            </a:pPr>
            <a:r>
              <a:rPr lang="en-US" sz="2000">
                <a:sym typeface="+mn-ea"/>
              </a:rPr>
              <a:t>}  </a:t>
            </a:r>
            <a:endParaRPr lang="en-US" sz="2000">
              <a:sym typeface="+mn-ea"/>
            </a:endParaRPr>
          </a:p>
          <a:p>
            <a:pPr marL="0" indent="0">
              <a:buNone/>
            </a:pPr>
            <a:r>
              <a:rPr lang="en-US" sz="2000">
                <a:sym typeface="+mn-ea"/>
              </a:rPr>
              <a:t>h3.big {  </a:t>
            </a:r>
            <a:endParaRPr lang="en-US" sz="2000">
              <a:sym typeface="+mn-ea"/>
            </a:endParaRPr>
          </a:p>
          <a:p>
            <a:pPr marL="0" indent="0">
              <a:buNone/>
            </a:pPr>
            <a:r>
              <a:rPr lang="en-US" sz="2000">
                <a:sym typeface="+mn-ea"/>
              </a:rPr>
              <a:t>    line-height: 200%;  </a:t>
            </a:r>
            <a:endParaRPr lang="en-US" sz="2000">
              <a:sym typeface="+mn-ea"/>
            </a:endParaRPr>
          </a:p>
          <a:p>
            <a:pPr marL="0" indent="0">
              <a:buNone/>
            </a:pPr>
            <a:r>
              <a:rPr lang="en-US" sz="2000">
                <a:sym typeface="+mn-ea"/>
              </a:rPr>
              <a:t>}  </a:t>
            </a:r>
            <a:endParaRPr lang="en-US" sz="2000">
              <a:sym typeface="+mn-ea"/>
            </a:endParaRPr>
          </a:p>
          <a:p>
            <a:pPr marL="0" indent="0">
              <a:buNone/>
            </a:pPr>
            <a:r>
              <a:rPr lang="en-US" sz="2000">
                <a:sym typeface="+mn-ea"/>
              </a:rPr>
              <a:t>&lt;/style&gt;  </a:t>
            </a:r>
            <a:endParaRPr lang="en-US" sz="20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488315" y="495300"/>
            <a:ext cx="10972800" cy="6362700"/>
          </a:xfrm>
        </p:spPr>
        <p:txBody>
          <a:bodyPr/>
          <a:p>
            <a:pPr marL="0" indent="0">
              <a:buNone/>
            </a:pPr>
            <a:r>
              <a:rPr lang="en-US" sz="2000" b="1">
                <a:sym typeface="+mn-ea"/>
              </a:rPr>
              <a:t>&lt;body&gt;  </a:t>
            </a:r>
            <a:endParaRPr lang="en-US" sz="2000" b="1">
              <a:sym typeface="+mn-ea"/>
            </a:endParaRPr>
          </a:p>
          <a:p>
            <a:pPr marL="0" indent="0">
              <a:buNone/>
            </a:pPr>
            <a:r>
              <a:rPr lang="en-US" sz="2000" b="1">
                <a:sym typeface="+mn-ea"/>
              </a:rPr>
              <a:t>&lt;h3&gt;  </a:t>
            </a:r>
            <a:endParaRPr lang="en-US" sz="2000" b="1">
              <a:sym typeface="+mn-ea"/>
            </a:endParaRPr>
          </a:p>
          <a:p>
            <a:pPr marL="0" indent="0">
              <a:buNone/>
            </a:pPr>
            <a:r>
              <a:rPr lang="en-US" sz="2000" b="1">
                <a:sym typeface="+mn-ea"/>
              </a:rPr>
              <a:t>This is a heading with a standard line-height.&lt;br&gt;  </a:t>
            </a:r>
            <a:endParaRPr lang="en-US" sz="2000" b="1">
              <a:sym typeface="+mn-ea"/>
            </a:endParaRPr>
          </a:p>
          <a:p>
            <a:pPr marL="0" indent="0">
              <a:buNone/>
            </a:pPr>
            <a:r>
              <a:rPr lang="en-US" sz="2000" b="1">
                <a:sym typeface="+mn-ea"/>
              </a:rPr>
              <a:t>The default line height in most browsers is about 110% to 120%.&lt;br&gt;  </a:t>
            </a:r>
            <a:endParaRPr lang="en-US" sz="2000" b="1">
              <a:sym typeface="+mn-ea"/>
            </a:endParaRPr>
          </a:p>
          <a:p>
            <a:pPr marL="0" indent="0">
              <a:buNone/>
            </a:pPr>
            <a:r>
              <a:rPr lang="en-US" sz="2000" b="1">
                <a:sym typeface="+mn-ea"/>
              </a:rPr>
              <a:t>&lt;/h3&gt;  </a:t>
            </a:r>
            <a:endParaRPr lang="en-US" sz="2000" b="1">
              <a:sym typeface="+mn-ea"/>
            </a:endParaRPr>
          </a:p>
          <a:p>
            <a:pPr marL="0" indent="0">
              <a:buNone/>
            </a:pPr>
            <a:r>
              <a:rPr lang="en-US" sz="2000" b="1">
                <a:sym typeface="+mn-ea"/>
              </a:rPr>
              <a:t>&lt;h3 class="small"&gt;  </a:t>
            </a:r>
            <a:endParaRPr lang="en-US" sz="2000" b="1">
              <a:sym typeface="+mn-ea"/>
            </a:endParaRPr>
          </a:p>
          <a:p>
            <a:pPr marL="0" indent="0">
              <a:buNone/>
            </a:pPr>
            <a:r>
              <a:rPr lang="en-US" sz="2000" b="1">
                <a:sym typeface="+mn-ea"/>
              </a:rPr>
              <a:t> </a:t>
            </a:r>
            <a:endParaRPr lang="en-US" sz="2000" b="1">
              <a:sym typeface="+mn-ea"/>
            </a:endParaRPr>
          </a:p>
          <a:p>
            <a:pPr marL="0" indent="0">
              <a:buNone/>
            </a:pPr>
            <a:r>
              <a:rPr lang="en-US" sz="2000" b="1">
                <a:sym typeface="+mn-ea"/>
              </a:rPr>
              <a:t>This is a heading with a smaller line-height.&lt;br&gt;  </a:t>
            </a:r>
            <a:endParaRPr lang="en-US" sz="2000" b="1">
              <a:sym typeface="+mn-ea"/>
            </a:endParaRPr>
          </a:p>
          <a:p>
            <a:pPr marL="0" indent="0">
              <a:buNone/>
            </a:pPr>
            <a:r>
              <a:rPr lang="en-US" sz="2000" b="1">
                <a:sym typeface="+mn-ea"/>
              </a:rPr>
              <a:t>This is a heading with a smaller line-height.&lt;br&gt;  </a:t>
            </a:r>
            <a:endParaRPr lang="en-US" sz="2000" b="1">
              <a:sym typeface="+mn-ea"/>
            </a:endParaRPr>
          </a:p>
          <a:p>
            <a:pPr marL="0" indent="0">
              <a:buNone/>
            </a:pPr>
            <a:r>
              <a:rPr lang="en-US" sz="2000" b="1">
                <a:sym typeface="+mn-ea"/>
              </a:rPr>
              <a:t>&lt;/h3&gt;  </a:t>
            </a:r>
            <a:endParaRPr lang="en-US" sz="2000" b="1">
              <a:sym typeface="+mn-ea"/>
            </a:endParaRPr>
          </a:p>
          <a:p>
            <a:pPr marL="0" indent="0">
              <a:buNone/>
            </a:pPr>
            <a:r>
              <a:rPr lang="en-US" sz="2000" b="1">
                <a:sym typeface="+mn-ea"/>
              </a:rPr>
              <a:t>&lt;h3 class="big"&gt;  </a:t>
            </a:r>
            <a:endParaRPr lang="en-US" sz="2000" b="1">
              <a:sym typeface="+mn-ea"/>
            </a:endParaRPr>
          </a:p>
          <a:p>
            <a:pPr marL="0" indent="0">
              <a:buNone/>
            </a:pPr>
            <a:r>
              <a:rPr lang="en-US" sz="2000" b="1">
                <a:sym typeface="+mn-ea"/>
              </a:rPr>
              <a:t>This is a heading with a bigger line-height.&lt;br&gt;  </a:t>
            </a:r>
            <a:endParaRPr lang="en-US" sz="2000" b="1">
              <a:sym typeface="+mn-ea"/>
            </a:endParaRPr>
          </a:p>
          <a:p>
            <a:pPr marL="0" indent="0">
              <a:buNone/>
            </a:pPr>
            <a:r>
              <a:rPr lang="en-US" sz="2000" b="1">
                <a:sym typeface="+mn-ea"/>
              </a:rPr>
              <a:t>This is a heading with a bigger line-height.&lt;br&gt;  </a:t>
            </a:r>
            <a:endParaRPr lang="en-US" sz="2000" b="1">
              <a:sym typeface="+mn-ea"/>
            </a:endParaRPr>
          </a:p>
          <a:p>
            <a:pPr marL="0" indent="0">
              <a:buNone/>
            </a:pPr>
            <a:r>
              <a:rPr lang="en-US" sz="2000" b="1">
                <a:sym typeface="+mn-ea"/>
              </a:rPr>
              <a:t>This is a heading with a bigger line-height.&lt;br&gt;  </a:t>
            </a:r>
            <a:endParaRPr lang="en-US" sz="2000" b="1">
              <a:sym typeface="+mn-ea"/>
            </a:endParaRPr>
          </a:p>
          <a:p>
            <a:pPr marL="0" indent="0">
              <a:buNone/>
            </a:pPr>
            <a:r>
              <a:rPr lang="en-US" sz="2000" b="1">
                <a:sym typeface="+mn-ea"/>
              </a:rPr>
              <a:t>&lt;/h3&gt;  </a:t>
            </a:r>
            <a:endParaRPr lang="en-US" sz="2000" b="1">
              <a:sym typeface="+mn-ea"/>
            </a:endParaRPr>
          </a:p>
          <a:p>
            <a:pPr marL="0" indent="0">
              <a:buNone/>
            </a:pPr>
            <a:r>
              <a:rPr lang="en-US" sz="2000" b="1">
                <a:sym typeface="+mn-ea"/>
              </a:rPr>
              <a:t>&lt;/body&gt;  </a:t>
            </a:r>
            <a:endParaRPr lang="en-US" sz="2000" b="1">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488315" y="495300"/>
            <a:ext cx="10972800" cy="6362700"/>
          </a:xfrm>
        </p:spPr>
        <p:txBody>
          <a:bodyPr/>
          <a:p>
            <a:pPr marL="0" indent="0">
              <a:buNone/>
            </a:pPr>
            <a:r>
              <a:rPr lang="en-US" sz="2000" b="1">
                <a:sym typeface="+mn-ea"/>
              </a:rPr>
              <a:t>CSS justify-content</a:t>
            </a:r>
            <a:endParaRPr lang="en-US" sz="2000" b="1">
              <a:sym typeface="+mn-ea"/>
            </a:endParaRPr>
          </a:p>
          <a:p>
            <a:pPr marL="0" indent="0">
              <a:buNone/>
            </a:pPr>
            <a:endParaRPr lang="en-US" sz="2000" b="1">
              <a:sym typeface="+mn-ea"/>
            </a:endParaRPr>
          </a:p>
          <a:p>
            <a:r>
              <a:rPr lang="en-US" sz="2000">
                <a:sym typeface="+mn-ea"/>
              </a:rPr>
              <a:t>This CSS property is used to align the items of the flexible box container when the items do not use all available space on the main-axis (horizontally). It defines how the browser distributes the space around and between the content items.</a:t>
            </a:r>
            <a:endParaRPr lang="en-US" sz="2000">
              <a:sym typeface="+mn-ea"/>
            </a:endParaRPr>
          </a:p>
          <a:p>
            <a:endParaRPr lang="en-US" sz="2000">
              <a:sym typeface="+mn-ea"/>
            </a:endParaRPr>
          </a:p>
          <a:p>
            <a:r>
              <a:rPr lang="en-US" sz="2000">
                <a:sym typeface="+mn-ea"/>
              </a:rPr>
              <a:t>This CSS property can't be used to describe containers or items along the vertical axis. To align the items vertically, we have to use the align-items property.</a:t>
            </a:r>
            <a:endParaRPr lang="en-US" sz="2000">
              <a:sym typeface="+mn-ea"/>
            </a:endParaRPr>
          </a:p>
          <a:p>
            <a:endParaRPr lang="en-US" sz="2000">
              <a:sym typeface="+mn-ea"/>
            </a:endParaRPr>
          </a:p>
          <a:p>
            <a:pPr marL="0" indent="0">
              <a:buNone/>
            </a:pPr>
            <a:r>
              <a:rPr lang="en-US" sz="2000" b="1">
                <a:sym typeface="+mn-ea"/>
              </a:rPr>
              <a:t>Property values</a:t>
            </a:r>
            <a:endParaRPr lang="en-US" sz="2000" b="1">
              <a:sym typeface="+mn-ea"/>
            </a:endParaRPr>
          </a:p>
          <a:p>
            <a:pPr marL="0" indent="0">
              <a:buNone/>
            </a:pPr>
            <a:endParaRPr lang="en-US" sz="2000" b="1">
              <a:sym typeface="+mn-ea"/>
            </a:endParaRPr>
          </a:p>
          <a:p>
            <a:r>
              <a:rPr lang="en-US" sz="2000" b="1">
                <a:sym typeface="+mn-ea"/>
              </a:rPr>
              <a:t>center: </a:t>
            </a:r>
            <a:r>
              <a:rPr lang="en-US" sz="2000">
                <a:sym typeface="+mn-ea"/>
              </a:rPr>
              <a:t>As its name implies, it set the position of items at the center of the container.</a:t>
            </a:r>
            <a:endParaRPr lang="en-US" sz="2000">
              <a:sym typeface="+mn-ea"/>
            </a:endParaRPr>
          </a:p>
          <a:p>
            <a:endParaRPr lang="en-US" sz="2000">
              <a:sym typeface="+mn-ea"/>
            </a:endParaRPr>
          </a:p>
          <a:p>
            <a:r>
              <a:rPr lang="en-US" sz="2000" b="1">
                <a:sym typeface="+mn-ea"/>
              </a:rPr>
              <a:t>flex-start:</a:t>
            </a:r>
            <a:r>
              <a:rPr lang="en-US" sz="2000">
                <a:sym typeface="+mn-ea"/>
              </a:rPr>
              <a:t> It is the default value that positioned the items at the beginning of the container.</a:t>
            </a:r>
            <a:endParaRPr lang="en-US" sz="2000">
              <a:sym typeface="+mn-ea"/>
            </a:endParaRPr>
          </a:p>
          <a:p>
            <a:endParaRPr lang="en-US" sz="2000">
              <a:sym typeface="+mn-ea"/>
            </a:endParaRPr>
          </a:p>
          <a:p>
            <a:r>
              <a:rPr lang="en-US" sz="2000" b="1">
                <a:sym typeface="+mn-ea"/>
              </a:rPr>
              <a:t>flex-end:</a:t>
            </a:r>
            <a:r>
              <a:rPr lang="en-US" sz="2000">
                <a:sym typeface="+mn-ea"/>
              </a:rPr>
              <a:t> It set the position of items at the end of the container.</a:t>
            </a:r>
            <a:endParaRPr lang="en-US" sz="2000">
              <a:sym typeface="+mn-ea"/>
            </a:endParaRPr>
          </a:p>
          <a:p>
            <a:endParaRPr lang="en-US" sz="20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488315" y="495300"/>
            <a:ext cx="10972800" cy="6362700"/>
          </a:xfrm>
        </p:spPr>
        <p:txBody>
          <a:bodyPr/>
          <a:p>
            <a:r>
              <a:rPr lang="en-US" sz="2000" b="1">
                <a:sym typeface="+mn-ea"/>
              </a:rPr>
              <a:t>space-around:</a:t>
            </a:r>
            <a:r>
              <a:rPr lang="en-US" sz="2000">
                <a:sym typeface="+mn-ea"/>
              </a:rPr>
              <a:t> It positioned the items with equal spacing from each other. It evenly distributes the items in the line along with the same space around them.</a:t>
            </a:r>
            <a:endParaRPr lang="en-US" sz="2000">
              <a:sym typeface="+mn-ea"/>
            </a:endParaRPr>
          </a:p>
          <a:p>
            <a:endParaRPr lang="en-US" sz="2000">
              <a:sym typeface="+mn-ea"/>
            </a:endParaRPr>
          </a:p>
          <a:p>
            <a:r>
              <a:rPr lang="en-US" sz="2000" b="1">
                <a:sym typeface="+mn-ea"/>
              </a:rPr>
              <a:t>space-between:</a:t>
            </a:r>
            <a:r>
              <a:rPr lang="en-US" sz="2000">
                <a:sym typeface="+mn-ea"/>
              </a:rPr>
              <a:t> Items are evenly spaced in which the first item is at the beginning, and the last item is at the end.</a:t>
            </a:r>
            <a:endParaRPr lang="en-US" sz="2000">
              <a:sym typeface="+mn-ea"/>
            </a:endParaRPr>
          </a:p>
          <a:p>
            <a:endParaRPr lang="en-US" sz="2000">
              <a:sym typeface="+mn-ea"/>
            </a:endParaRPr>
          </a:p>
          <a:p>
            <a:r>
              <a:rPr lang="en-US" sz="2000" b="1">
                <a:sym typeface="+mn-ea"/>
              </a:rPr>
              <a:t>space-evenly:</a:t>
            </a:r>
            <a:r>
              <a:rPr lang="en-US" sz="2000">
                <a:sym typeface="+mn-ea"/>
              </a:rPr>
              <a:t> It also positioned the items with equal space, but the spacing from the corners differs.</a:t>
            </a:r>
            <a:endParaRPr lang="en-US" sz="20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507365" y="247650"/>
            <a:ext cx="4196715" cy="6362700"/>
          </a:xfrm>
        </p:spPr>
        <p:txBody>
          <a:bodyPr/>
          <a:p>
            <a:pPr marL="0" indent="0">
              <a:buNone/>
            </a:pPr>
            <a:r>
              <a:rPr lang="en-US" sz="2000">
                <a:sym typeface="+mn-ea"/>
              </a:rPr>
              <a:t> &lt;style&gt;   </a:t>
            </a:r>
            <a:endParaRPr lang="en-US" sz="2000">
              <a:sym typeface="+mn-ea"/>
            </a:endParaRPr>
          </a:p>
          <a:p>
            <a:pPr marL="0" indent="0">
              <a:buNone/>
            </a:pPr>
            <a:r>
              <a:rPr lang="en-US" sz="2000">
                <a:sym typeface="+mn-ea"/>
              </a:rPr>
              <a:t>    #flexstart{  </a:t>
            </a:r>
            <a:endParaRPr lang="en-US" sz="2000">
              <a:sym typeface="+mn-ea"/>
            </a:endParaRPr>
          </a:p>
          <a:p>
            <a:pPr marL="0" indent="0">
              <a:buNone/>
            </a:pPr>
            <a:r>
              <a:rPr lang="en-US" sz="2000">
                <a:sym typeface="+mn-ea"/>
              </a:rPr>
              <a:t>display:flex;  </a:t>
            </a:r>
            <a:endParaRPr lang="en-US" sz="2000">
              <a:sym typeface="+mn-ea"/>
            </a:endParaRPr>
          </a:p>
          <a:p>
            <a:pPr marL="0" indent="0">
              <a:buNone/>
            </a:pPr>
            <a:r>
              <a:rPr lang="en-US" sz="2000">
                <a:sym typeface="+mn-ea"/>
              </a:rPr>
              <a:t>justify-content: flex-start;  </a:t>
            </a:r>
            <a:endParaRPr lang="en-US" sz="2000">
              <a:sym typeface="+mn-ea"/>
            </a:endParaRPr>
          </a:p>
          <a:p>
            <a:pPr marL="0" indent="0">
              <a:buNone/>
            </a:pPr>
            <a:r>
              <a:rPr lang="en-US" sz="2000">
                <a:sym typeface="+mn-ea"/>
              </a:rPr>
              <a:t>}  </a:t>
            </a:r>
            <a:endParaRPr lang="en-US" sz="2000">
              <a:sym typeface="+mn-ea"/>
            </a:endParaRPr>
          </a:p>
          <a:p>
            <a:pPr marL="0" indent="0">
              <a:buNone/>
            </a:pPr>
            <a:r>
              <a:rPr lang="en-US" sz="2000">
                <a:sym typeface="+mn-ea"/>
              </a:rPr>
              <a:t>    #flexend{  </a:t>
            </a:r>
            <a:endParaRPr lang="en-US" sz="2000">
              <a:sym typeface="+mn-ea"/>
            </a:endParaRPr>
          </a:p>
          <a:p>
            <a:pPr marL="0" indent="0">
              <a:buNone/>
            </a:pPr>
            <a:r>
              <a:rPr lang="en-US" sz="2000">
                <a:sym typeface="+mn-ea"/>
              </a:rPr>
              <a:t>display:flex;  </a:t>
            </a:r>
            <a:endParaRPr lang="en-US" sz="2000">
              <a:sym typeface="+mn-ea"/>
            </a:endParaRPr>
          </a:p>
          <a:p>
            <a:pPr marL="0" indent="0">
              <a:buNone/>
            </a:pPr>
            <a:r>
              <a:rPr lang="en-US" sz="2000">
                <a:sym typeface="+mn-ea"/>
              </a:rPr>
              <a:t>justify-content: flex-end;  </a:t>
            </a:r>
            <a:endParaRPr lang="en-US" sz="2000">
              <a:sym typeface="+mn-ea"/>
            </a:endParaRPr>
          </a:p>
          <a:p>
            <a:pPr marL="0" indent="0">
              <a:buNone/>
            </a:pPr>
            <a:r>
              <a:rPr lang="en-US" sz="2000">
                <a:sym typeface="+mn-ea"/>
              </a:rPr>
              <a:t>}    </a:t>
            </a:r>
            <a:endParaRPr lang="en-US" sz="2000">
              <a:sym typeface="+mn-ea"/>
            </a:endParaRPr>
          </a:p>
          <a:p>
            <a:pPr marL="0" indent="0">
              <a:buNone/>
            </a:pPr>
            <a:r>
              <a:rPr lang="en-US" sz="2000">
                <a:sym typeface="+mn-ea"/>
              </a:rPr>
              <a:t>    #cent{  </a:t>
            </a:r>
            <a:endParaRPr lang="en-US" sz="2000">
              <a:sym typeface="+mn-ea"/>
            </a:endParaRPr>
          </a:p>
          <a:p>
            <a:pPr marL="0" indent="0">
              <a:buNone/>
            </a:pPr>
            <a:r>
              <a:rPr lang="en-US" sz="2000">
                <a:sym typeface="+mn-ea"/>
              </a:rPr>
              <a:t>display:flex;  </a:t>
            </a:r>
            <a:endParaRPr lang="en-US" sz="2000">
              <a:sym typeface="+mn-ea"/>
            </a:endParaRPr>
          </a:p>
          <a:p>
            <a:pPr marL="0" indent="0">
              <a:buNone/>
            </a:pPr>
            <a:r>
              <a:rPr lang="en-US" sz="2000">
                <a:sym typeface="+mn-ea"/>
              </a:rPr>
              <a:t>justify-content: center;  </a:t>
            </a:r>
            <a:endParaRPr lang="en-US" sz="2000">
              <a:sym typeface="+mn-ea"/>
            </a:endParaRPr>
          </a:p>
          <a:p>
            <a:pPr marL="0" indent="0">
              <a:buNone/>
            </a:pPr>
            <a:r>
              <a:rPr lang="en-US" sz="2000">
                <a:sym typeface="+mn-ea"/>
              </a:rPr>
              <a:t>}  </a:t>
            </a:r>
            <a:endParaRPr lang="en-US" sz="2000">
              <a:sym typeface="+mn-ea"/>
            </a:endParaRPr>
          </a:p>
          <a:p>
            <a:pPr marL="0" indent="0">
              <a:buNone/>
            </a:pPr>
            <a:r>
              <a:rPr lang="en-US" sz="2000">
                <a:sym typeface="+mn-ea"/>
              </a:rPr>
              <a:t>    #evenly{  </a:t>
            </a:r>
            <a:endParaRPr lang="en-US" sz="2000">
              <a:sym typeface="+mn-ea"/>
            </a:endParaRPr>
          </a:p>
          <a:p>
            <a:pPr marL="0" indent="0">
              <a:buNone/>
            </a:pPr>
            <a:r>
              <a:rPr lang="en-US" sz="2000">
                <a:sym typeface="+mn-ea"/>
              </a:rPr>
              <a:t>display:flex;  </a:t>
            </a:r>
            <a:endParaRPr lang="en-US" sz="2000">
              <a:sym typeface="+mn-ea"/>
            </a:endParaRPr>
          </a:p>
          <a:p>
            <a:pPr marL="0" indent="0">
              <a:buNone/>
            </a:pPr>
            <a:r>
              <a:rPr lang="en-US" sz="2000">
                <a:sym typeface="+mn-ea"/>
              </a:rPr>
              <a:t>justify-content: space-evenly;  </a:t>
            </a:r>
            <a:endParaRPr lang="en-US" sz="2000">
              <a:sym typeface="+mn-ea"/>
            </a:endParaRPr>
          </a:p>
          <a:p>
            <a:pPr marL="0" indent="0">
              <a:buNone/>
            </a:pPr>
            <a:r>
              <a:rPr lang="en-US" sz="2000">
                <a:sym typeface="+mn-ea"/>
              </a:rPr>
              <a:t>}  </a:t>
            </a:r>
            <a:endParaRPr lang="en-US" sz="2000">
              <a:sym typeface="+mn-ea"/>
            </a:endParaRPr>
          </a:p>
        </p:txBody>
      </p:sp>
      <p:sp>
        <p:nvSpPr>
          <p:cNvPr id="2" name="Text Box 1"/>
          <p:cNvSpPr txBox="1"/>
          <p:nvPr/>
        </p:nvSpPr>
        <p:spPr>
          <a:xfrm>
            <a:off x="4826000" y="335915"/>
            <a:ext cx="5137785" cy="5631180"/>
          </a:xfrm>
          <a:prstGeom prst="rect">
            <a:avLst/>
          </a:prstGeom>
          <a:noFill/>
        </p:spPr>
        <p:txBody>
          <a:bodyPr wrap="square" rtlCol="0" anchor="t">
            <a:spAutoFit/>
          </a:bodyPr>
          <a:p>
            <a:r>
              <a:rPr lang="en-US"/>
              <a:t> #around{  </a:t>
            </a:r>
            <a:endParaRPr lang="en-US"/>
          </a:p>
          <a:p>
            <a:r>
              <a:rPr lang="en-US"/>
              <a:t>display:flex;  </a:t>
            </a:r>
            <a:endParaRPr lang="en-US"/>
          </a:p>
          <a:p>
            <a:r>
              <a:rPr lang="en-US"/>
              <a:t>justify-content: space-around;  </a:t>
            </a:r>
            <a:endParaRPr lang="en-US"/>
          </a:p>
          <a:p>
            <a:r>
              <a:rPr lang="en-US"/>
              <a:t>}  </a:t>
            </a:r>
            <a:endParaRPr lang="en-US"/>
          </a:p>
          <a:p>
            <a:r>
              <a:rPr lang="en-US"/>
              <a:t>    #between{  </a:t>
            </a:r>
            <a:endParaRPr lang="en-US"/>
          </a:p>
          <a:p>
            <a:r>
              <a:rPr lang="en-US"/>
              <a:t>display:flex;  </a:t>
            </a:r>
            <a:endParaRPr lang="en-US"/>
          </a:p>
          <a:p>
            <a:r>
              <a:rPr lang="en-US"/>
              <a:t>justify-content: space-between;  </a:t>
            </a:r>
            <a:endParaRPr lang="en-US"/>
          </a:p>
          <a:p>
            <a:r>
              <a:rPr lang="en-US"/>
              <a:t>}  </a:t>
            </a:r>
            <a:endParaRPr lang="en-US"/>
          </a:p>
          <a:p>
            <a:r>
              <a:rPr lang="en-US"/>
              <a:t>.flex-item{  </a:t>
            </a:r>
            <a:endParaRPr lang="en-US"/>
          </a:p>
          <a:p>
            <a:r>
              <a:rPr lang="en-US"/>
              <a:t>width:50px;  </a:t>
            </a:r>
            <a:endParaRPr lang="en-US"/>
          </a:p>
          <a:p>
            <a:r>
              <a:rPr lang="en-US"/>
              <a:t>height:50px;  </a:t>
            </a:r>
            <a:endParaRPr lang="en-US"/>
          </a:p>
          <a:p>
            <a:r>
              <a:rPr lang="en-US"/>
              <a:t>margin:5px;  </a:t>
            </a:r>
            <a:endParaRPr lang="en-US"/>
          </a:p>
          <a:p>
            <a:r>
              <a:rPr lang="en-US"/>
              <a:t>padding:5px;  </a:t>
            </a:r>
            <a:endParaRPr lang="en-US"/>
          </a:p>
          <a:p>
            <a:r>
              <a:rPr lang="en-US"/>
              <a:t>color:white;  </a:t>
            </a:r>
            <a:endParaRPr lang="en-US"/>
          </a:p>
          <a:p>
            <a:r>
              <a:rPr lang="en-US"/>
              <a:t>font-size:2em;  </a:t>
            </a:r>
            <a:endParaRPr lang="en-US"/>
          </a:p>
          <a:p>
            <a:r>
              <a:rPr lang="en-US"/>
              <a:t>font-weight:bold;  </a:t>
            </a:r>
            <a:endParaRPr lang="en-US"/>
          </a:p>
          <a:p>
            <a:r>
              <a:rPr lang="en-US"/>
              <a:t>text-align:center;  </a:t>
            </a:r>
            <a:endParaRPr lang="en-US"/>
          </a:p>
          <a:p>
            <a:r>
              <a:rPr lang="en-US"/>
              <a:t>border: 1px solid black;  </a:t>
            </a:r>
            <a:endParaRPr lang="en-US"/>
          </a:p>
          <a:p>
            <a:r>
              <a:rPr lang="en-US"/>
              <a:t>background-color:blue;  </a:t>
            </a:r>
            <a:endParaRPr lang="en-US"/>
          </a:p>
          <a:p>
            <a:r>
              <a:rPr lang="en-US"/>
              <a:t>}  </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507365" y="247650"/>
            <a:ext cx="4196715" cy="6362700"/>
          </a:xfrm>
        </p:spPr>
        <p:txBody>
          <a:bodyPr/>
          <a:p>
            <a:pPr marL="0" indent="0">
              <a:buNone/>
            </a:pPr>
            <a:r>
              <a:rPr lang="en-US" sz="2000">
                <a:sym typeface="+mn-ea"/>
              </a:rPr>
              <a:t>&lt;body&gt;   </a:t>
            </a:r>
            <a:endParaRPr lang="en-US" sz="2000">
              <a:sym typeface="+mn-ea"/>
            </a:endParaRPr>
          </a:p>
          <a:p>
            <a:pPr marL="0" indent="0">
              <a:buNone/>
            </a:pPr>
            <a:r>
              <a:rPr lang="en-US" sz="2000">
                <a:sym typeface="+mn-ea"/>
              </a:rPr>
              <a:t>&lt;div id="flexstart"&gt;  </a:t>
            </a:r>
            <a:endParaRPr lang="en-US" sz="2000">
              <a:sym typeface="+mn-ea"/>
            </a:endParaRPr>
          </a:p>
          <a:p>
            <a:pPr marL="0" indent="0">
              <a:buNone/>
            </a:pPr>
            <a:r>
              <a:rPr lang="en-US" sz="2000">
                <a:sym typeface="+mn-ea"/>
              </a:rPr>
              <a:t>&lt;h1&gt;flex-start&lt;/h1&gt;  </a:t>
            </a:r>
            <a:endParaRPr lang="en-US" sz="2000">
              <a:sym typeface="+mn-ea"/>
            </a:endParaRPr>
          </a:p>
          <a:p>
            <a:pPr marL="0" indent="0">
              <a:buNone/>
            </a:pPr>
            <a:r>
              <a:rPr lang="en-US" sz="2000">
                <a:sym typeface="+mn-ea"/>
              </a:rPr>
              <a:t>  &lt;div class="flex-item"&gt;1&lt;/div&gt;  </a:t>
            </a:r>
            <a:endParaRPr lang="en-US" sz="2000">
              <a:sym typeface="+mn-ea"/>
            </a:endParaRPr>
          </a:p>
          <a:p>
            <a:pPr marL="0" indent="0">
              <a:buNone/>
            </a:pPr>
            <a:r>
              <a:rPr lang="en-US" sz="2000">
                <a:sym typeface="+mn-ea"/>
              </a:rPr>
              <a:t>  &lt;div class="flex-item"&gt;2&lt;/div&gt;  </a:t>
            </a:r>
            <a:endParaRPr lang="en-US" sz="2000">
              <a:sym typeface="+mn-ea"/>
            </a:endParaRPr>
          </a:p>
          <a:p>
            <a:pPr marL="0" indent="0">
              <a:buNone/>
            </a:pPr>
            <a:r>
              <a:rPr lang="en-US" sz="2000">
                <a:sym typeface="+mn-ea"/>
              </a:rPr>
              <a:t>  &lt;div class="flex-item"&gt;3&lt;/div&gt;  </a:t>
            </a:r>
            <a:endParaRPr lang="en-US" sz="2000">
              <a:sym typeface="+mn-ea"/>
            </a:endParaRPr>
          </a:p>
          <a:p>
            <a:pPr marL="0" indent="0">
              <a:buNone/>
            </a:pPr>
            <a:r>
              <a:rPr lang="en-US" sz="2000">
                <a:sym typeface="+mn-ea"/>
              </a:rPr>
              <a:t>  &lt;div class="flex-item"&gt;4&lt;/div&gt;  </a:t>
            </a:r>
            <a:endParaRPr lang="en-US" sz="2000">
              <a:sym typeface="+mn-ea"/>
            </a:endParaRPr>
          </a:p>
          <a:p>
            <a:pPr marL="0" indent="0">
              <a:buNone/>
            </a:pPr>
            <a:r>
              <a:rPr lang="en-US" sz="2000">
                <a:sym typeface="+mn-ea"/>
              </a:rPr>
              <a:t>  &lt;div class="flex-item"&gt;5&lt;/div&gt;  </a:t>
            </a:r>
            <a:endParaRPr lang="en-US" sz="2000">
              <a:sym typeface="+mn-ea"/>
            </a:endParaRPr>
          </a:p>
          <a:p>
            <a:pPr marL="0" indent="0">
              <a:buNone/>
            </a:pPr>
            <a:r>
              <a:rPr lang="en-US" sz="2000">
                <a:sym typeface="+mn-ea"/>
              </a:rPr>
              <a:t>&lt;/div&gt;  </a:t>
            </a:r>
            <a:endParaRPr lang="en-US" sz="2000">
              <a:sym typeface="+mn-ea"/>
            </a:endParaRPr>
          </a:p>
          <a:p>
            <a:pPr marL="0" indent="0">
              <a:buNone/>
            </a:pPr>
            <a:r>
              <a:rPr lang="en-US" sz="2000">
                <a:sym typeface="+mn-ea"/>
              </a:rPr>
              <a:t>&lt;div id="flexend"&gt;  </a:t>
            </a:r>
            <a:endParaRPr lang="en-US" sz="2000">
              <a:sym typeface="+mn-ea"/>
            </a:endParaRPr>
          </a:p>
          <a:p>
            <a:pPr marL="0" indent="0">
              <a:buNone/>
            </a:pPr>
            <a:r>
              <a:rPr lang="en-US" sz="2000">
                <a:sym typeface="+mn-ea"/>
              </a:rPr>
              <a:t>&lt;h1&gt;flex-end&lt;/h1&gt;  </a:t>
            </a:r>
            <a:endParaRPr lang="en-US" sz="2000">
              <a:sym typeface="+mn-ea"/>
            </a:endParaRPr>
          </a:p>
          <a:p>
            <a:pPr marL="0" indent="0">
              <a:buNone/>
            </a:pPr>
            <a:r>
              <a:rPr lang="en-US" sz="2000">
                <a:sym typeface="+mn-ea"/>
              </a:rPr>
              <a:t>  &lt;div class="flex-item"&gt;1&lt;/div&gt;  </a:t>
            </a:r>
            <a:endParaRPr lang="en-US" sz="2000">
              <a:sym typeface="+mn-ea"/>
            </a:endParaRPr>
          </a:p>
          <a:p>
            <a:pPr marL="0" indent="0">
              <a:buNone/>
            </a:pPr>
            <a:r>
              <a:rPr lang="en-US" sz="2000">
                <a:sym typeface="+mn-ea"/>
              </a:rPr>
              <a:t>  &lt;div class="flex-item"&gt;2&lt;/div&gt;  </a:t>
            </a:r>
            <a:endParaRPr lang="en-US" sz="2000">
              <a:sym typeface="+mn-ea"/>
            </a:endParaRPr>
          </a:p>
          <a:p>
            <a:pPr marL="0" indent="0">
              <a:buNone/>
            </a:pPr>
            <a:r>
              <a:rPr lang="en-US" sz="2000">
                <a:sym typeface="+mn-ea"/>
              </a:rPr>
              <a:t>  &lt;div class="flex-item"&gt;3&lt;/div&gt;  </a:t>
            </a:r>
            <a:endParaRPr lang="en-US" sz="2000">
              <a:sym typeface="+mn-ea"/>
            </a:endParaRPr>
          </a:p>
          <a:p>
            <a:pPr marL="0" indent="0">
              <a:buNone/>
            </a:pPr>
            <a:r>
              <a:rPr lang="en-US" sz="2000">
                <a:sym typeface="+mn-ea"/>
              </a:rPr>
              <a:t>  &lt;div class="flex-item"&gt;4&lt;/div&gt;  </a:t>
            </a:r>
            <a:endParaRPr lang="en-US" sz="2000">
              <a:sym typeface="+mn-ea"/>
            </a:endParaRPr>
          </a:p>
          <a:p>
            <a:pPr marL="0" indent="0">
              <a:buNone/>
            </a:pPr>
            <a:r>
              <a:rPr lang="en-US" sz="2000">
                <a:sym typeface="+mn-ea"/>
              </a:rPr>
              <a:t>  &lt;div class="flex-item"&gt;5&lt;/div&gt;  </a:t>
            </a:r>
            <a:endParaRPr lang="en-US" sz="2000">
              <a:sym typeface="+mn-ea"/>
            </a:endParaRPr>
          </a:p>
          <a:p>
            <a:pPr marL="0" indent="0">
              <a:buNone/>
            </a:pPr>
            <a:r>
              <a:rPr lang="en-US" sz="2000">
                <a:sym typeface="+mn-ea"/>
              </a:rPr>
              <a:t>&lt;/div&gt;  </a:t>
            </a:r>
            <a:endParaRPr lang="en-US" sz="2000">
              <a:sym typeface="+mn-ea"/>
            </a:endParaRPr>
          </a:p>
        </p:txBody>
      </p:sp>
      <p:sp>
        <p:nvSpPr>
          <p:cNvPr id="2" name="Text Box 1"/>
          <p:cNvSpPr txBox="1"/>
          <p:nvPr/>
        </p:nvSpPr>
        <p:spPr>
          <a:xfrm>
            <a:off x="4826000" y="335915"/>
            <a:ext cx="5137785" cy="4523105"/>
          </a:xfrm>
          <a:prstGeom prst="rect">
            <a:avLst/>
          </a:prstGeom>
          <a:noFill/>
        </p:spPr>
        <p:txBody>
          <a:bodyPr wrap="square" rtlCol="0" anchor="t">
            <a:spAutoFit/>
          </a:bodyPr>
          <a:p>
            <a:r>
              <a:rPr lang="en-US"/>
              <a:t>&lt;div id="cent"&gt;  </a:t>
            </a:r>
            <a:endParaRPr lang="en-US"/>
          </a:p>
          <a:p>
            <a:r>
              <a:rPr lang="en-US"/>
              <a:t>&lt;h1&gt;center&lt;/h1&gt;  </a:t>
            </a:r>
            <a:endParaRPr lang="en-US"/>
          </a:p>
          <a:p>
            <a:r>
              <a:rPr lang="en-US"/>
              <a:t>  &lt;div class="flex-item"&gt;1&lt;/div&gt;  </a:t>
            </a:r>
            <a:endParaRPr lang="en-US"/>
          </a:p>
          <a:p>
            <a:r>
              <a:rPr lang="en-US"/>
              <a:t>  &lt;div class="flex-item"&gt;2&lt;/div&gt;  </a:t>
            </a:r>
            <a:endParaRPr lang="en-US"/>
          </a:p>
          <a:p>
            <a:r>
              <a:rPr lang="en-US"/>
              <a:t>  &lt;div class="flex-item"&gt;3&lt;/div&gt;  </a:t>
            </a:r>
            <a:endParaRPr lang="en-US"/>
          </a:p>
          <a:p>
            <a:r>
              <a:rPr lang="en-US"/>
              <a:t>  &lt;div class="flex-item"&gt;4&lt;/div&gt;  </a:t>
            </a:r>
            <a:endParaRPr lang="en-US"/>
          </a:p>
          <a:p>
            <a:r>
              <a:rPr lang="en-US"/>
              <a:t>  &lt;div class="flex-item"&gt;5&lt;/div&gt;  </a:t>
            </a:r>
            <a:endParaRPr lang="en-US"/>
          </a:p>
          <a:p>
            <a:r>
              <a:rPr lang="en-US"/>
              <a:t>&lt;/div&gt;  </a:t>
            </a:r>
            <a:endParaRPr lang="en-US"/>
          </a:p>
          <a:p>
            <a:r>
              <a:rPr lang="en-US"/>
              <a:t>&lt;h1&gt;space-evenly&lt;/h1&gt;  </a:t>
            </a:r>
            <a:endParaRPr lang="en-US"/>
          </a:p>
          <a:p>
            <a:r>
              <a:rPr lang="en-US"/>
              <a:t>&lt;div id="evenly"&gt;  </a:t>
            </a:r>
            <a:endParaRPr lang="en-US"/>
          </a:p>
          <a:p>
            <a:r>
              <a:rPr lang="en-US"/>
              <a:t>  &lt;div class="flex-item"&gt;1&lt;/div&gt;  </a:t>
            </a:r>
            <a:endParaRPr lang="en-US"/>
          </a:p>
          <a:p>
            <a:r>
              <a:rPr lang="en-US"/>
              <a:t>  &lt;div class="flex-item"&gt;2&lt;/div&gt;  </a:t>
            </a:r>
            <a:endParaRPr lang="en-US"/>
          </a:p>
          <a:p>
            <a:r>
              <a:rPr lang="en-US"/>
              <a:t>  &lt;div class="flex-item"&gt;3&lt;/div&gt;  </a:t>
            </a:r>
            <a:endParaRPr lang="en-US"/>
          </a:p>
          <a:p>
            <a:r>
              <a:rPr lang="en-US"/>
              <a:t>  &lt;div class="flex-item"&gt;4&lt;/div&gt;  </a:t>
            </a:r>
            <a:endParaRPr lang="en-US"/>
          </a:p>
          <a:p>
            <a:r>
              <a:rPr lang="en-US"/>
              <a:t>  &lt;div class="flex-item"&gt;5&lt;/div&gt;  </a:t>
            </a:r>
            <a:endParaRPr lang="en-US"/>
          </a:p>
          <a:p>
            <a:r>
              <a:rPr lang="en-US"/>
              <a:t>&lt;/div&gt;  </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450215" y="247650"/>
            <a:ext cx="5461000" cy="6362700"/>
          </a:xfrm>
        </p:spPr>
        <p:txBody>
          <a:bodyPr/>
          <a:p>
            <a:pPr marL="0" indent="0">
              <a:buNone/>
            </a:pPr>
            <a:r>
              <a:rPr lang="en-US" sz="2000">
                <a:sym typeface="+mn-ea"/>
              </a:rPr>
              <a:t>&lt;h1&gt;space-around&lt;/h1&gt;  </a:t>
            </a:r>
            <a:endParaRPr lang="en-US" sz="2000">
              <a:sym typeface="+mn-ea"/>
            </a:endParaRPr>
          </a:p>
          <a:p>
            <a:pPr marL="0" indent="0">
              <a:buNone/>
            </a:pPr>
            <a:r>
              <a:rPr lang="en-US" sz="2000">
                <a:sym typeface="+mn-ea"/>
              </a:rPr>
              <a:t>&lt;div id="around"&gt;  </a:t>
            </a:r>
            <a:endParaRPr lang="en-US" sz="2000">
              <a:sym typeface="+mn-ea"/>
            </a:endParaRPr>
          </a:p>
          <a:p>
            <a:pPr marL="0" indent="0">
              <a:buNone/>
            </a:pPr>
            <a:r>
              <a:rPr lang="en-US" sz="2000">
                <a:sym typeface="+mn-ea"/>
              </a:rPr>
              <a:t>  &lt;div class="flex-item"&gt;1&lt;/div&gt;  </a:t>
            </a:r>
            <a:endParaRPr lang="en-US" sz="2000">
              <a:sym typeface="+mn-ea"/>
            </a:endParaRPr>
          </a:p>
          <a:p>
            <a:pPr marL="0" indent="0">
              <a:buNone/>
            </a:pPr>
            <a:r>
              <a:rPr lang="en-US" sz="2000">
                <a:sym typeface="+mn-ea"/>
              </a:rPr>
              <a:t>  &lt;div class="flex-item"&gt;2&lt;/div&gt;  </a:t>
            </a:r>
            <a:endParaRPr lang="en-US" sz="2000">
              <a:sym typeface="+mn-ea"/>
            </a:endParaRPr>
          </a:p>
          <a:p>
            <a:pPr marL="0" indent="0">
              <a:buNone/>
            </a:pPr>
            <a:r>
              <a:rPr lang="en-US" sz="2000">
                <a:sym typeface="+mn-ea"/>
              </a:rPr>
              <a:t>  &lt;div class="flex-item"&gt;3&lt;/div&gt;  </a:t>
            </a:r>
            <a:endParaRPr lang="en-US" sz="2000">
              <a:sym typeface="+mn-ea"/>
            </a:endParaRPr>
          </a:p>
          <a:p>
            <a:pPr marL="0" indent="0">
              <a:buNone/>
            </a:pPr>
            <a:r>
              <a:rPr lang="en-US" sz="2000">
                <a:sym typeface="+mn-ea"/>
              </a:rPr>
              <a:t>  &lt;div class="flex-item"&gt;4&lt;/div&gt;  </a:t>
            </a:r>
            <a:endParaRPr lang="en-US" sz="2000">
              <a:sym typeface="+mn-ea"/>
            </a:endParaRPr>
          </a:p>
          <a:p>
            <a:pPr marL="0" indent="0">
              <a:buNone/>
            </a:pPr>
            <a:r>
              <a:rPr lang="en-US" sz="2000">
                <a:sym typeface="+mn-ea"/>
              </a:rPr>
              <a:t>  &lt;div class="flex-item"&gt;5&lt;/div&gt;  </a:t>
            </a:r>
            <a:endParaRPr lang="en-US" sz="2000">
              <a:sym typeface="+mn-ea"/>
            </a:endParaRPr>
          </a:p>
          <a:p>
            <a:pPr marL="0" indent="0">
              <a:buNone/>
            </a:pPr>
            <a:r>
              <a:rPr lang="en-US" sz="2000">
                <a:sym typeface="+mn-ea"/>
              </a:rPr>
              <a:t>&lt;/div&gt;  </a:t>
            </a:r>
            <a:endParaRPr lang="en-US" sz="2000">
              <a:sym typeface="+mn-ea"/>
            </a:endParaRPr>
          </a:p>
          <a:p>
            <a:pPr marL="0" indent="0">
              <a:buNone/>
            </a:pPr>
            <a:r>
              <a:rPr lang="en-US" sz="2000">
                <a:sym typeface="+mn-ea"/>
              </a:rPr>
              <a:t>&lt;h1&gt;space-between&lt;/h1&gt;  </a:t>
            </a:r>
            <a:endParaRPr lang="en-US" sz="2000">
              <a:sym typeface="+mn-ea"/>
            </a:endParaRPr>
          </a:p>
          <a:p>
            <a:pPr marL="0" indent="0">
              <a:buNone/>
            </a:pPr>
            <a:r>
              <a:rPr lang="en-US" sz="2000">
                <a:sym typeface="+mn-ea"/>
              </a:rPr>
              <a:t>&lt;div id="between"&gt;  </a:t>
            </a:r>
            <a:endParaRPr lang="en-US" sz="2000">
              <a:sym typeface="+mn-ea"/>
            </a:endParaRPr>
          </a:p>
          <a:p>
            <a:pPr marL="0" indent="0">
              <a:buNone/>
            </a:pPr>
            <a:r>
              <a:rPr lang="en-US" sz="2000">
                <a:sym typeface="+mn-ea"/>
              </a:rPr>
              <a:t>  &lt;div class="flex-item"&gt;1&lt;/div&gt;  </a:t>
            </a:r>
            <a:endParaRPr lang="en-US" sz="2000">
              <a:sym typeface="+mn-ea"/>
            </a:endParaRPr>
          </a:p>
          <a:p>
            <a:pPr marL="0" indent="0">
              <a:buNone/>
            </a:pPr>
            <a:r>
              <a:rPr lang="en-US" sz="2000">
                <a:sym typeface="+mn-ea"/>
              </a:rPr>
              <a:t>  &lt;div class="flex-item"&gt;2&lt;/div&gt;  </a:t>
            </a:r>
            <a:endParaRPr lang="en-US" sz="2000">
              <a:sym typeface="+mn-ea"/>
            </a:endParaRPr>
          </a:p>
          <a:p>
            <a:pPr marL="0" indent="0">
              <a:buNone/>
            </a:pPr>
            <a:r>
              <a:rPr lang="en-US" sz="2000">
                <a:sym typeface="+mn-ea"/>
              </a:rPr>
              <a:t>  &lt;div class="flex-item"&gt;3&lt;/div&gt;  </a:t>
            </a:r>
            <a:endParaRPr lang="en-US" sz="2000">
              <a:sym typeface="+mn-ea"/>
            </a:endParaRPr>
          </a:p>
          <a:p>
            <a:pPr marL="0" indent="0">
              <a:buNone/>
            </a:pPr>
            <a:r>
              <a:rPr lang="en-US" sz="2000">
                <a:sym typeface="+mn-ea"/>
              </a:rPr>
              <a:t>  &lt;div class="flex-item"&gt;4&lt;/div&gt;  </a:t>
            </a:r>
            <a:endParaRPr lang="en-US" sz="2000">
              <a:sym typeface="+mn-ea"/>
            </a:endParaRPr>
          </a:p>
          <a:p>
            <a:pPr marL="0" indent="0">
              <a:buNone/>
            </a:pPr>
            <a:r>
              <a:rPr lang="en-US" sz="2000">
                <a:sym typeface="+mn-ea"/>
              </a:rPr>
              <a:t>  &lt;div class="flex-item"&gt;5&lt;/div&gt;  </a:t>
            </a:r>
            <a:endParaRPr lang="en-US" sz="2000">
              <a:sym typeface="+mn-ea"/>
            </a:endParaRPr>
          </a:p>
          <a:p>
            <a:pPr marL="0" indent="0">
              <a:buNone/>
            </a:pPr>
            <a:r>
              <a:rPr lang="en-US" sz="2000">
                <a:sym typeface="+mn-ea"/>
              </a:rPr>
              <a:t>&lt;/div&gt;  </a:t>
            </a:r>
            <a:endParaRPr lang="en-US" sz="20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92150"/>
            <a:ext cx="10972800" cy="6039485"/>
          </a:xfrm>
        </p:spPr>
        <p:txBody>
          <a:bodyPr>
            <a:normAutofit/>
          </a:bodyPr>
          <a:p>
            <a:r>
              <a:rPr lang="en-US" sz="2400">
                <a:sym typeface="+mn-ea"/>
              </a:rPr>
              <a:t>Icons can be defined as the images or symbols used in any computer interface refer to an element. It is a graphical representation of a file or program that helps the user to identify about the type of file quickly.</a:t>
            </a:r>
            <a:endParaRPr lang="en-US" sz="2400">
              <a:sym typeface="+mn-ea"/>
            </a:endParaRPr>
          </a:p>
          <a:p>
            <a:endParaRPr lang="en-US" sz="2400">
              <a:sym typeface="+mn-ea"/>
            </a:endParaRPr>
          </a:p>
          <a:p>
            <a:r>
              <a:rPr lang="en-US" sz="2400">
                <a:sym typeface="+mn-ea"/>
              </a:rPr>
              <a:t>Using the icon library is the easiest way to add icons to our HTML page. It is possible to format the library icons by using CSS. We can customize the icons according to their color, shadow, size, etc.</a:t>
            </a:r>
            <a:endParaRPr lang="en-US" sz="2400">
              <a:sym typeface="+mn-ea"/>
            </a:endParaRPr>
          </a:p>
          <a:p>
            <a:endParaRPr lang="en-US" sz="2400">
              <a:sym typeface="+mn-ea"/>
            </a:endParaRPr>
          </a:p>
          <a:p>
            <a:r>
              <a:rPr lang="en-US" sz="2400">
                <a:sym typeface="+mn-ea"/>
              </a:rPr>
              <a:t>There are given some of the icon libraries such as Bootstrap icons, Font Awesome icons, and Google icons that can be used in CSS easily. There is no need to install or download the libraries mentioned above.</a:t>
            </a:r>
            <a:endParaRPr 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6099175"/>
          </a:xfrm>
        </p:spPr>
        <p:txBody>
          <a:bodyPr>
            <a:normAutofit/>
          </a:bodyPr>
          <a:p>
            <a:pPr marL="0" indent="0">
              <a:buNone/>
            </a:pPr>
            <a:r>
              <a:rPr lang="en-US" sz="2400" b="1"/>
              <a:t>Font Awesome icons</a:t>
            </a:r>
            <a:endParaRPr lang="en-US" sz="2400" b="1"/>
          </a:p>
          <a:p>
            <a:pPr marL="0" indent="0">
              <a:buNone/>
            </a:pPr>
            <a:endParaRPr lang="en-US" sz="2400" b="1"/>
          </a:p>
          <a:p>
            <a:r>
              <a:rPr lang="en-US" sz="2400"/>
              <a:t>To use this library in our HTML page, we need to add the following link within the &lt;head&gt;&lt;/head&gt; section.</a:t>
            </a:r>
            <a:endParaRPr lang="en-US" sz="2400"/>
          </a:p>
          <a:p>
            <a:endParaRPr lang="en-US" sz="2400"/>
          </a:p>
          <a:p>
            <a:r>
              <a:rPr lang="en-US" sz="2400"/>
              <a:t>&lt;link rel="stylesheet" href="https://cdnjs.cloudflare.com/ajax/libs/font-awesome/4.7.0/css/font-awesome.min.css"&gt;  </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6099175"/>
          </a:xfrm>
        </p:spPr>
        <p:txBody>
          <a:bodyPr>
            <a:normAutofit fontScale="60000"/>
          </a:bodyPr>
          <a:p>
            <a:pPr marL="0" indent="0">
              <a:buNone/>
            </a:pPr>
            <a:r>
              <a:rPr lang="en-US" b="1"/>
              <a:t>&lt;head&gt;   </a:t>
            </a:r>
            <a:endParaRPr lang="en-US" b="1"/>
          </a:p>
          <a:p>
            <a:pPr marL="0" indent="0">
              <a:buNone/>
            </a:pPr>
            <a:r>
              <a:rPr lang="en-US" b="1"/>
              <a:t>&lt;title&gt;CSS Icons&lt;/title&gt;  </a:t>
            </a:r>
            <a:endParaRPr lang="en-US" b="1"/>
          </a:p>
          <a:p>
            <a:pPr marL="0" indent="0">
              <a:buNone/>
            </a:pPr>
            <a:r>
              <a:rPr lang="en-US" b="1"/>
              <a:t>&lt;link rel="stylesheet" href="https://cdnjs.cloudflare.com/ajax/libs/font-awesome/4.7.0/css/font-awesome.min.css"&gt;   </a:t>
            </a:r>
            <a:endParaRPr lang="en-US" b="1"/>
          </a:p>
          <a:p>
            <a:pPr marL="0" indent="0">
              <a:buNone/>
            </a:pPr>
            <a:r>
              <a:rPr lang="en-US" b="1"/>
              <a:t>&lt;style&gt;  </a:t>
            </a:r>
            <a:endParaRPr lang="en-US" b="1"/>
          </a:p>
          <a:p>
            <a:pPr marL="0" indent="0">
              <a:buNone/>
            </a:pPr>
            <a:r>
              <a:rPr lang="en-US" b="1"/>
              <a:t>body{  </a:t>
            </a:r>
            <a:endParaRPr lang="en-US" b="1"/>
          </a:p>
          <a:p>
            <a:pPr marL="0" indent="0">
              <a:buNone/>
            </a:pPr>
            <a:r>
              <a:rPr lang="en-US" b="1"/>
              <a:t>text-align:center;  </a:t>
            </a:r>
            <a:endParaRPr lang="en-US" b="1"/>
          </a:p>
          <a:p>
            <a:pPr marL="0" indent="0">
              <a:buNone/>
            </a:pPr>
            <a:r>
              <a:rPr lang="en-US" b="1"/>
              <a:t>background-color:lightblue;  </a:t>
            </a:r>
            <a:endParaRPr lang="en-US" b="1"/>
          </a:p>
          <a:p>
            <a:pPr marL="0" indent="0">
              <a:buNone/>
            </a:pPr>
            <a:r>
              <a:rPr lang="en-US" b="1"/>
              <a:t>}  </a:t>
            </a:r>
            <a:endParaRPr lang="en-US" b="1"/>
          </a:p>
          <a:p>
            <a:pPr marL="0" indent="0">
              <a:buNone/>
            </a:pPr>
            <a:r>
              <a:rPr lang="en-US" b="1"/>
              <a:t>.fa{  </a:t>
            </a:r>
            <a:endParaRPr lang="en-US" b="1"/>
          </a:p>
          <a:p>
            <a:pPr marL="0" indent="0">
              <a:buNone/>
            </a:pPr>
            <a:r>
              <a:rPr lang="en-US" b="1"/>
              <a:t>color:red;  </a:t>
            </a:r>
            <a:endParaRPr lang="en-US" b="1"/>
          </a:p>
          <a:p>
            <a:pPr marL="0" indent="0">
              <a:buNone/>
            </a:pPr>
            <a:r>
              <a:rPr lang="en-US" b="1"/>
              <a:t>font-size:50px;  </a:t>
            </a:r>
            <a:endParaRPr lang="en-US" b="1"/>
          </a:p>
          <a:p>
            <a:pPr marL="0" indent="0">
              <a:buNone/>
            </a:pPr>
            <a:r>
              <a:rPr lang="en-US" b="1"/>
              <a:t>margin:10px;  </a:t>
            </a:r>
            <a:endParaRPr lang="en-US" b="1"/>
          </a:p>
          <a:p>
            <a:pPr marL="0" indent="0">
              <a:buNone/>
            </a:pPr>
            <a:r>
              <a:rPr lang="en-US" b="1"/>
              <a:t>}  </a:t>
            </a:r>
            <a:endParaRPr lang="en-US" b="1"/>
          </a:p>
          <a:p>
            <a:pPr marL="0" indent="0">
              <a:buNone/>
            </a:pPr>
            <a:r>
              <a:rPr lang="en-US" b="1"/>
              <a:t>&lt;/style&gt;  </a:t>
            </a:r>
            <a:endParaRPr lang="en-US" b="1"/>
          </a:p>
          <a:p>
            <a:pPr marL="0" indent="0">
              <a:buNone/>
            </a:pPr>
            <a:r>
              <a:rPr lang="en-US" b="1"/>
              <a:t>&lt;/head&gt;   </a:t>
            </a:r>
            <a:endParaRPr lang="en-US" b="1"/>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6240780"/>
          </a:xfrm>
        </p:spPr>
        <p:txBody>
          <a:bodyPr>
            <a:normAutofit/>
          </a:bodyPr>
          <a:p>
            <a:pPr marL="0" indent="0">
              <a:buNone/>
            </a:pPr>
            <a:r>
              <a:rPr lang="en-US" sz="2400">
                <a:sym typeface="+mn-ea"/>
              </a:rPr>
              <a:t>&lt;body style="text-align:center"&gt;   </a:t>
            </a:r>
            <a:endParaRPr lang="en-US" sz="2400">
              <a:sym typeface="+mn-ea"/>
            </a:endParaRPr>
          </a:p>
          <a:p>
            <a:pPr marL="0" indent="0">
              <a:buNone/>
            </a:pPr>
            <a:r>
              <a:rPr lang="en-US" sz="2400">
                <a:sym typeface="+mn-ea"/>
              </a:rPr>
              <a:t>&lt;h1&gt;Font Awesome Library&lt;/h1&gt;  </a:t>
            </a:r>
            <a:endParaRPr lang="en-US" sz="2400">
              <a:sym typeface="+mn-ea"/>
            </a:endParaRPr>
          </a:p>
          <a:p>
            <a:pPr marL="0" indent="0">
              <a:buNone/>
            </a:pPr>
            <a:r>
              <a:rPr lang="en-US" sz="2400">
                <a:sym typeface="+mn-ea"/>
              </a:rPr>
              <a:t>      &lt;i class="fa fa-cloud"&gt;&lt;/i&gt;   </a:t>
            </a:r>
            <a:endParaRPr lang="en-US" sz="2400">
              <a:sym typeface="+mn-ea"/>
            </a:endParaRPr>
          </a:p>
          <a:p>
            <a:pPr marL="0" indent="0">
              <a:buNone/>
            </a:pPr>
            <a:r>
              <a:rPr lang="en-US" sz="2400">
                <a:sym typeface="+mn-ea"/>
              </a:rPr>
              <a:t>      &lt;i class="fa fa-file"&gt;&lt;/i&gt;   </a:t>
            </a:r>
            <a:endParaRPr lang="en-US" sz="2400">
              <a:sym typeface="+mn-ea"/>
            </a:endParaRPr>
          </a:p>
          <a:p>
            <a:pPr marL="0" indent="0">
              <a:buNone/>
            </a:pPr>
            <a:r>
              <a:rPr lang="en-US" sz="2400">
                <a:sym typeface="+mn-ea"/>
              </a:rPr>
              <a:t>      &lt;i class="fa fa-heart"&gt;&lt;/i&gt;   </a:t>
            </a:r>
            <a:endParaRPr lang="en-US" sz="2400">
              <a:sym typeface="+mn-ea"/>
            </a:endParaRPr>
          </a:p>
          <a:p>
            <a:pPr marL="0" indent="0">
              <a:buNone/>
            </a:pPr>
            <a:r>
              <a:rPr lang="en-US" sz="2400">
                <a:sym typeface="+mn-ea"/>
              </a:rPr>
              <a:t>      &lt;i class="fa fa-bars"&gt;&lt;/i&gt;   </a:t>
            </a:r>
            <a:endParaRPr lang="en-US" sz="2400">
              <a:sym typeface="+mn-ea"/>
            </a:endParaRPr>
          </a:p>
          <a:p>
            <a:pPr marL="0" indent="0">
              <a:buNone/>
            </a:pPr>
            <a:r>
              <a:rPr lang="en-US" sz="2400">
                <a:sym typeface="+mn-ea"/>
              </a:rPr>
              <a:t>      &lt;i class="fa fa-car"&lt;/i&gt;   </a:t>
            </a:r>
            <a:endParaRPr lang="en-US" sz="2400">
              <a:sym typeface="+mn-ea"/>
            </a:endParaRPr>
          </a:p>
          <a:p>
            <a:pPr marL="0" indent="0">
              <a:buNone/>
            </a:pPr>
            <a:r>
              <a:rPr lang="en-US" sz="2400">
                <a:sym typeface="+mn-ea"/>
              </a:rPr>
              <a:t>&lt;/body&gt;   </a:t>
            </a:r>
            <a:endParaRPr 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71500"/>
            <a:ext cx="10062210" cy="6526530"/>
          </a:xfrm>
        </p:spPr>
        <p:txBody>
          <a:bodyPr>
            <a:normAutofit/>
          </a:bodyPr>
          <a:p>
            <a:pPr marL="0" indent="0">
              <a:buNone/>
            </a:pPr>
            <a:r>
              <a:rPr lang="en-US" sz="2855" b="1"/>
              <a:t>Bootstrap icons</a:t>
            </a:r>
            <a:endParaRPr lang="en-US" sz="2855" b="1"/>
          </a:p>
          <a:p>
            <a:pPr marL="0" indent="0">
              <a:buNone/>
            </a:pPr>
            <a:endParaRPr lang="en-US" sz="2855" b="1"/>
          </a:p>
          <a:p>
            <a:r>
              <a:rPr lang="en-US" sz="2400"/>
              <a:t>As similar to the font awesome library, we can add the bootstrap icons in our HTML page using the link given below in the &lt;head&gt;&lt;/head&gt; section.</a:t>
            </a:r>
            <a:endParaRPr lang="en-US" sz="2400"/>
          </a:p>
          <a:p>
            <a:endParaRPr lang="en-US" sz="2400"/>
          </a:p>
          <a:p>
            <a:r>
              <a:rPr lang="en-US" sz="2400"/>
              <a:t>&lt;link rel="stylesheet" href="https://maxcdn.bootstrapcdn.com/bootstrap/3.3.7/css/bootstrap.min.css"&gt;  </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71500"/>
            <a:ext cx="10062210" cy="6285865"/>
          </a:xfrm>
        </p:spPr>
        <p:txBody>
          <a:bodyPr>
            <a:normAutofit fontScale="60000"/>
          </a:bodyPr>
          <a:p>
            <a:pPr marL="0" indent="0">
              <a:buNone/>
            </a:pPr>
            <a:r>
              <a:rPr lang="en-US" sz="3000" b="1"/>
              <a:t>&lt;head&gt;   </a:t>
            </a:r>
            <a:endParaRPr lang="en-US" sz="3000" b="1"/>
          </a:p>
          <a:p>
            <a:pPr marL="0" indent="0">
              <a:buNone/>
            </a:pPr>
            <a:r>
              <a:rPr lang="en-US" sz="3000" b="1"/>
              <a:t>&lt;title&gt;CSS Icons&lt;/title&gt;  </a:t>
            </a:r>
            <a:endParaRPr lang="en-US" sz="3000" b="1"/>
          </a:p>
          <a:p>
            <a:pPr marL="0" indent="0">
              <a:buNone/>
            </a:pPr>
            <a:r>
              <a:rPr lang="en-US" sz="3000" b="1"/>
              <a:t>&lt;link rel="stylesheet"   </a:t>
            </a:r>
            <a:endParaRPr lang="en-US" sz="3000" b="1"/>
          </a:p>
          <a:p>
            <a:pPr marL="0" indent="0">
              <a:buNone/>
            </a:pPr>
            <a:r>
              <a:rPr lang="en-US" sz="3000" b="1"/>
              <a:t>href="https://maxcdn.bootstrapcdn.com/bootstrap/3.3.7/css/bootstrap.min.css"&gt;  </a:t>
            </a:r>
            <a:endParaRPr lang="en-US" sz="3000" b="1"/>
          </a:p>
          <a:p>
            <a:pPr marL="0" indent="0">
              <a:buNone/>
            </a:pPr>
            <a:r>
              <a:rPr lang="en-US" sz="3000" b="1"/>
              <a:t>&lt;style&gt;  </a:t>
            </a:r>
            <a:endParaRPr lang="en-US" sz="3000" b="1"/>
          </a:p>
          <a:p>
            <a:pPr marL="0" indent="0">
              <a:buNone/>
            </a:pPr>
            <a:r>
              <a:rPr lang="en-US" sz="3000" b="1"/>
              <a:t>body{  </a:t>
            </a:r>
            <a:endParaRPr lang="en-US" sz="3000" b="1"/>
          </a:p>
          <a:p>
            <a:pPr marL="0" indent="0">
              <a:buNone/>
            </a:pPr>
            <a:r>
              <a:rPr lang="en-US" sz="3000" b="1"/>
              <a:t>text-align:center;  </a:t>
            </a:r>
            <a:endParaRPr lang="en-US" sz="3000" b="1"/>
          </a:p>
          <a:p>
            <a:pPr marL="0" indent="0">
              <a:buNone/>
            </a:pPr>
            <a:r>
              <a:rPr lang="en-US" sz="3000" b="1"/>
              <a:t>background-color:lightblue;  </a:t>
            </a:r>
            <a:endParaRPr lang="en-US" sz="3000" b="1"/>
          </a:p>
          <a:p>
            <a:pPr marL="0" indent="0">
              <a:buNone/>
            </a:pPr>
            <a:r>
              <a:rPr lang="en-US" sz="3000" b="1"/>
              <a:t>}  </a:t>
            </a:r>
            <a:endParaRPr lang="en-US" sz="3000" b="1"/>
          </a:p>
          <a:p>
            <a:pPr marL="0" indent="0">
              <a:buNone/>
            </a:pPr>
            <a:r>
              <a:rPr lang="en-US" sz="3000" b="1"/>
              <a:t>.glyphicon{  </a:t>
            </a:r>
            <a:endParaRPr lang="en-US" sz="3000" b="1"/>
          </a:p>
          <a:p>
            <a:pPr marL="0" indent="0">
              <a:buNone/>
            </a:pPr>
            <a:r>
              <a:rPr lang="en-US" sz="3000" b="1"/>
              <a:t>color:red;  </a:t>
            </a:r>
            <a:endParaRPr lang="en-US" sz="3000" b="1"/>
          </a:p>
          <a:p>
            <a:pPr marL="0" indent="0">
              <a:buNone/>
            </a:pPr>
            <a:r>
              <a:rPr lang="en-US" sz="3000" b="1"/>
              <a:t>font-size:50px;  </a:t>
            </a:r>
            <a:endParaRPr lang="en-US" sz="3000" b="1"/>
          </a:p>
          <a:p>
            <a:pPr marL="0" indent="0">
              <a:buNone/>
            </a:pPr>
            <a:r>
              <a:rPr lang="en-US" sz="3000" b="1"/>
              <a:t>margin:10px;  </a:t>
            </a:r>
            <a:endParaRPr lang="en-US" sz="3000" b="1"/>
          </a:p>
          <a:p>
            <a:pPr marL="0" indent="0">
              <a:buNone/>
            </a:pPr>
            <a:r>
              <a:rPr lang="en-US" sz="3000" b="1"/>
              <a:t>}  </a:t>
            </a:r>
            <a:endParaRPr lang="en-US" sz="3000" b="1"/>
          </a:p>
          <a:p>
            <a:pPr marL="0" indent="0">
              <a:buNone/>
            </a:pPr>
            <a:r>
              <a:rPr lang="en-US" sz="3000" b="1"/>
              <a:t>&lt;/style&gt;  </a:t>
            </a:r>
            <a:endParaRPr lang="en-US" sz="3000" b="1"/>
          </a:p>
          <a:p>
            <a:pPr marL="0" indent="0">
              <a:buNone/>
            </a:pPr>
            <a:r>
              <a:rPr lang="en-US" sz="3000" b="1"/>
              <a:t>&lt;/head&gt;    </a:t>
            </a:r>
            <a:endParaRPr lang="en-US" sz="3000" b="1"/>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88315" y="525780"/>
            <a:ext cx="10972800" cy="6009640"/>
          </a:xfrm>
        </p:spPr>
        <p:txBody>
          <a:bodyPr/>
          <a:p>
            <a:pPr marL="0" indent="0">
              <a:buNone/>
            </a:pPr>
            <a:r>
              <a:rPr lang="en-US" sz="2400"/>
              <a:t>&lt;body style="text-align:center"&gt;   </a:t>
            </a:r>
            <a:endParaRPr lang="en-US" sz="2400"/>
          </a:p>
          <a:p>
            <a:pPr marL="0" indent="0">
              <a:buNone/>
            </a:pPr>
            <a:r>
              <a:rPr lang="en-US" sz="2400"/>
              <a:t>&lt;h1&gt;Bootstrap icons&lt;/h1&gt;  </a:t>
            </a:r>
            <a:endParaRPr lang="en-US" sz="2400"/>
          </a:p>
          <a:p>
            <a:pPr marL="0" indent="0">
              <a:buNone/>
            </a:pPr>
            <a:r>
              <a:rPr lang="en-US" sz="2400"/>
              <a:t>      &lt;i class="glyphicon glyphicon-cloud"&gt;&lt;/i&gt;   </a:t>
            </a:r>
            <a:endParaRPr lang="en-US" sz="2400"/>
          </a:p>
          <a:p>
            <a:pPr marL="0" indent="0">
              <a:buNone/>
            </a:pPr>
            <a:r>
              <a:rPr lang="en-US" sz="2400"/>
              <a:t>      &lt;i class="glyphicon glyphicon-file"&gt;&lt;/i&gt;   </a:t>
            </a:r>
            <a:endParaRPr lang="en-US" sz="2400"/>
          </a:p>
          <a:p>
            <a:pPr marL="0" indent="0">
              <a:buNone/>
            </a:pPr>
            <a:r>
              <a:rPr lang="en-US" sz="2400"/>
              <a:t>      &lt;i class="glyphicon glyphicon-heart"&gt;&lt;/i&gt;   </a:t>
            </a:r>
            <a:endParaRPr lang="en-US" sz="2400"/>
          </a:p>
          <a:p>
            <a:pPr marL="0" indent="0">
              <a:buNone/>
            </a:pPr>
            <a:r>
              <a:rPr lang="en-US" sz="2400"/>
              <a:t>      &lt;i class="glyphicon glyphicon-user"&gt;&lt;/i&gt;   </a:t>
            </a:r>
            <a:endParaRPr lang="en-US" sz="2400"/>
          </a:p>
          <a:p>
            <a:pPr marL="0" indent="0">
              <a:buNone/>
            </a:pPr>
            <a:r>
              <a:rPr lang="en-US" sz="2400"/>
              <a:t>      &lt;i class="glyphicon glyphicon-thumbs-up"&gt;&lt;/i&gt;   </a:t>
            </a:r>
            <a:endParaRPr lang="en-US" sz="2400"/>
          </a:p>
          <a:p>
            <a:pPr marL="0" indent="0">
              <a:buNone/>
            </a:pPr>
            <a:r>
              <a:rPr lang="en-US" sz="2400"/>
              <a:t>      &lt;i class="glyphicon glyphicon-remove"&gt;&lt;/i&gt;  </a:t>
            </a:r>
            <a:endParaRPr lang="en-US" sz="2400"/>
          </a:p>
          <a:p>
            <a:pPr marL="0" indent="0">
              <a:buNone/>
            </a:pPr>
            <a:r>
              <a:rPr lang="en-US" sz="2400"/>
              <a:t>      &lt;i class="glyphicon glyphicon-envelope"&gt;&lt;/i&gt;      </a:t>
            </a:r>
            <a:endParaRPr lang="en-US" sz="2400"/>
          </a:p>
          <a:p>
            <a:pPr marL="0" indent="0">
              <a:buNone/>
            </a:pPr>
            <a:r>
              <a:rPr lang="en-US" sz="2400"/>
              <a:t>&lt;/body&gt;   </a:t>
            </a:r>
            <a:endParaRPr lang="en-US" sz="240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488315" y="495300"/>
            <a:ext cx="10972800" cy="6362700"/>
          </a:xfrm>
        </p:spPr>
        <p:txBody>
          <a:bodyPr/>
          <a:p>
            <a:pPr marL="0" indent="0">
              <a:buNone/>
            </a:pPr>
            <a:r>
              <a:rPr lang="en-US" sz="2800" b="1">
                <a:sym typeface="+mn-ea"/>
              </a:rPr>
              <a:t>Google icons</a:t>
            </a:r>
            <a:endParaRPr lang="en-US" sz="2800" b="1">
              <a:sym typeface="+mn-ea"/>
            </a:endParaRPr>
          </a:p>
          <a:p>
            <a:pPr marL="0" indent="0">
              <a:buNone/>
            </a:pPr>
            <a:endParaRPr lang="en-US" sz="2800" b="1">
              <a:sym typeface="+mn-ea"/>
            </a:endParaRPr>
          </a:p>
          <a:p>
            <a:r>
              <a:rPr lang="en-US" sz="2400">
                <a:sym typeface="+mn-ea"/>
              </a:rPr>
              <a:t>As similar to the above libraries, we can add it in our HTML page simply by adding the link given below in the &lt;head&gt;&lt;/head&gt; section.</a:t>
            </a:r>
            <a:endParaRPr lang="en-US" sz="2400">
              <a:sym typeface="+mn-ea"/>
            </a:endParaRPr>
          </a:p>
          <a:p>
            <a:endParaRPr lang="en-US" sz="2400">
              <a:sym typeface="+mn-ea"/>
            </a:endParaRPr>
          </a:p>
          <a:p>
            <a:r>
              <a:rPr lang="en-US" sz="2400">
                <a:sym typeface="+mn-ea"/>
              </a:rPr>
              <a:t>&lt;link rel="stylesheet" href="https://fonts.googleapis.com/icon?family=Material+Icons"&gt; </a:t>
            </a:r>
            <a:endParaRPr 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7022</Words>
  <Application>WPS Presentation</Application>
  <PresentationFormat>Widescreen</PresentationFormat>
  <Paragraphs>248</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Arial</vt:lpstr>
      <vt:lpstr>SimSun</vt:lpstr>
      <vt:lpstr>Wingdings</vt:lpstr>
      <vt:lpstr>Microsoft YaHei</vt:lpstr>
      <vt:lpstr>Arial Unicode MS</vt:lpstr>
      <vt:lpstr>Calibri</vt:lpstr>
      <vt:lpstr>Blue Waves</vt:lpstr>
      <vt:lpstr>CSS icons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admin</cp:lastModifiedBy>
  <cp:revision>45</cp:revision>
  <dcterms:created xsi:type="dcterms:W3CDTF">2023-01-26T06:09:00Z</dcterms:created>
  <dcterms:modified xsi:type="dcterms:W3CDTF">2023-04-25T04:50:27Z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1033-11.2.0.11417</vt:lpwstr>
  </property>
</Properties>
</file>