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70" r:id="rId5"/>
    <p:sldId id="271" r:id="rId6"/>
    <p:sldId id="272" r:id="rId7"/>
    <p:sldId id="273" r:id="rId8"/>
    <p:sldId id="275" r:id="rId9"/>
    <p:sldId id="276" r:id="rId10"/>
    <p:sldId id="277" r:id="rId11"/>
    <p:sldId id="278" r:id="rId12"/>
    <p:sldId id="27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17638"/>
            <a:ext cx="9144000" cy="2387600"/>
          </a:xfrm>
        </p:spPr>
        <p:txBody>
          <a:bodyPr/>
          <a:lstStyle/>
          <a:p>
            <a:pPr algn="ctr"/>
            <a:r>
              <a:rPr lang="en-US" b="1">
                <a:sym typeface="+mn-ea"/>
              </a:rPr>
              <a:t>CSS Table</a:t>
            </a:r>
            <a:br>
              <a:rPr lang="en-US" b="1">
                <a:sym typeface="+mn-ea"/>
              </a:rPr>
            </a:br>
            <a:endParaRPr lang="en-US" b="1" dirty="0">
              <a:solidFill>
                <a:schemeClr val="tx1"/>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566420" y="360680"/>
            <a:ext cx="11059160" cy="6285865"/>
          </a:xfrm>
        </p:spPr>
        <p:txBody>
          <a:bodyPr>
            <a:normAutofit/>
          </a:bodyPr>
          <a:p>
            <a:pPr marL="0" indent="0">
              <a:buNone/>
            </a:pPr>
            <a:r>
              <a:rPr lang="en-US" sz="2400" b="1"/>
              <a:t>Hover on row style:</a:t>
            </a:r>
            <a:endParaRPr lang="en-US" sz="2400" b="1"/>
          </a:p>
          <a:p>
            <a:pPr marL="0" indent="0">
              <a:buNone/>
            </a:pPr>
            <a:endParaRPr lang="en-US" sz="2400" b="1"/>
          </a:p>
          <a:p>
            <a:pPr marL="0" indent="0">
              <a:buNone/>
            </a:pPr>
            <a:r>
              <a:rPr lang="en-US" sz="2000"/>
              <a:t>&lt;style&gt;</a:t>
            </a:r>
            <a:endParaRPr lang="en-US" sz="2000"/>
          </a:p>
          <a:p>
            <a:pPr marL="0" indent="0">
              <a:buNone/>
            </a:pPr>
            <a:r>
              <a:rPr lang="en-US" sz="2000"/>
              <a:t>table#alter tr:nth-child(even):hover {  </a:t>
            </a:r>
            <a:endParaRPr lang="en-US" sz="2000"/>
          </a:p>
          <a:p>
            <a:pPr marL="0" indent="0">
              <a:buNone/>
            </a:pPr>
            <a:r>
              <a:rPr lang="en-US" sz="2000"/>
              <a:t>    background-color: #123456; </a:t>
            </a:r>
            <a:endParaRPr lang="en-US" sz="2000"/>
          </a:p>
          <a:p>
            <a:pPr marL="0" indent="0">
              <a:buNone/>
            </a:pPr>
            <a:r>
              <a:rPr lang="en-US" sz="2000"/>
              <a:t>    color:white;</a:t>
            </a:r>
            <a:endParaRPr lang="en-US" sz="2000"/>
          </a:p>
          <a:p>
            <a:pPr marL="0" indent="0">
              <a:buNone/>
            </a:pPr>
            <a:r>
              <a:rPr lang="en-US" sz="2000"/>
              <a:t>} </a:t>
            </a:r>
            <a:endParaRPr lang="en-US" sz="2000"/>
          </a:p>
          <a:p>
            <a:pPr marL="0" indent="0">
              <a:buNone/>
            </a:pPr>
            <a:endParaRPr lang="en-US" sz="2000"/>
          </a:p>
          <a:p>
            <a:pPr marL="0" indent="0">
              <a:buNone/>
            </a:pPr>
            <a:r>
              <a:rPr lang="en-US" sz="2000"/>
              <a:t>table#alter tr:nth-child(odd):hover {  </a:t>
            </a:r>
            <a:endParaRPr lang="en-US" sz="2000"/>
          </a:p>
          <a:p>
            <a:pPr marL="0" indent="0">
              <a:buNone/>
            </a:pPr>
            <a:r>
              <a:rPr lang="en-US" sz="2000"/>
              <a:t>    background-color: #654321; </a:t>
            </a:r>
            <a:endParaRPr lang="en-US" sz="2000"/>
          </a:p>
          <a:p>
            <a:pPr marL="0" indent="0">
              <a:buNone/>
            </a:pPr>
            <a:r>
              <a:rPr lang="en-US" sz="2000"/>
              <a:t>color:white; </a:t>
            </a:r>
            <a:endParaRPr lang="en-US" sz="2000"/>
          </a:p>
          <a:p>
            <a:pPr marL="0" indent="0">
              <a:buNone/>
            </a:pPr>
            <a:r>
              <a:rPr lang="en-US" sz="2000"/>
              <a:t>}  </a:t>
            </a:r>
            <a:endParaRPr lang="en-US" sz="2000"/>
          </a:p>
          <a:p>
            <a:pPr marL="0" indent="0">
              <a:buNone/>
            </a:pPr>
            <a:r>
              <a:rPr lang="en-US" sz="2000"/>
              <a:t>&lt;/style</a:t>
            </a:r>
            <a:endParaRPr lang="en-US" sz="200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566420" y="360680"/>
            <a:ext cx="11059160" cy="6285865"/>
          </a:xfrm>
        </p:spPr>
        <p:txBody>
          <a:bodyPr>
            <a:normAutofit/>
          </a:bodyPr>
          <a:p>
            <a:pPr marL="0" indent="0">
              <a:buNone/>
            </a:pPr>
            <a:r>
              <a:rPr lang="en-US" sz="2400" b="1"/>
              <a:t>Table shadow:</a:t>
            </a:r>
            <a:endParaRPr lang="en-US" sz="2400" b="1"/>
          </a:p>
          <a:p>
            <a:pPr marL="0" indent="0">
              <a:buNone/>
            </a:pPr>
            <a:endParaRPr lang="en-US" sz="2000"/>
          </a:p>
          <a:p>
            <a:pPr marL="0" indent="0">
              <a:buNone/>
            </a:pPr>
            <a:r>
              <a:rPr lang="en-US" sz="2000"/>
              <a:t>table, th, td {  </a:t>
            </a:r>
            <a:endParaRPr lang="en-US" sz="2000"/>
          </a:p>
          <a:p>
            <a:pPr marL="0" indent="0">
              <a:buNone/>
            </a:pPr>
            <a:r>
              <a:rPr lang="en-US" sz="2000"/>
              <a:t>    border: 1px solid black;  </a:t>
            </a:r>
            <a:endParaRPr lang="en-US" sz="2000"/>
          </a:p>
          <a:p>
            <a:pPr marL="0" indent="0">
              <a:buNone/>
            </a:pPr>
            <a:r>
              <a:rPr lang="en-US" sz="2000"/>
              <a:t>    border-collapse: collapse;  </a:t>
            </a:r>
            <a:endParaRPr lang="en-US" sz="2000"/>
          </a:p>
          <a:p>
            <a:pPr marL="0" indent="0">
              <a:buNone/>
            </a:pPr>
            <a:r>
              <a:rPr lang="en-US" sz="2000"/>
              <a:t>    box-shadow:  0 0 10px 5px rgba(0,0,0,0.6);</a:t>
            </a:r>
            <a:endParaRPr lang="en-US" sz="2000"/>
          </a:p>
          <a:p>
            <a:pPr marL="0" indent="0">
              <a:buNone/>
            </a:pPr>
            <a:r>
              <a:rPr lang="en-US" sz="2000"/>
              <a:t>}  </a:t>
            </a:r>
            <a:endParaRPr lang="en-US" sz="2000"/>
          </a:p>
          <a:p>
            <a:pPr marL="0" indent="0">
              <a:buNone/>
            </a:pPr>
            <a:endParaRPr lang="en-US" sz="2000"/>
          </a:p>
          <a:p>
            <a:pPr marL="0" indent="0">
              <a:buNone/>
            </a:pPr>
            <a:r>
              <a:rPr lang="en-US" sz="2000" b="1"/>
              <a:t>Table Radius:</a:t>
            </a:r>
            <a:endParaRPr lang="en-US" sz="2000" b="1"/>
          </a:p>
          <a:p>
            <a:pPr marL="0" indent="0">
              <a:buNone/>
            </a:pPr>
            <a:endParaRPr lang="en-US" sz="2000"/>
          </a:p>
          <a:p>
            <a:pPr marL="0" indent="0">
              <a:buNone/>
            </a:pPr>
            <a:r>
              <a:rPr lang="en-US" sz="2000"/>
              <a:t>table, th, td {  </a:t>
            </a:r>
            <a:endParaRPr lang="en-US" sz="2000"/>
          </a:p>
          <a:p>
            <a:pPr marL="0" indent="0">
              <a:buNone/>
            </a:pPr>
            <a:r>
              <a:rPr lang="en-US" sz="2000"/>
              <a:t>    border-collapse: collapse;  </a:t>
            </a:r>
            <a:endParaRPr lang="en-US" sz="2000"/>
          </a:p>
          <a:p>
            <a:pPr marL="0" indent="0">
              <a:buNone/>
            </a:pPr>
            <a:r>
              <a:rPr lang="en-US" sz="2000"/>
              <a:t>   box-shadow:  0 0 10px 5px rgba(0,0,0,0.6);</a:t>
            </a:r>
            <a:endParaRPr lang="en-US" sz="2000"/>
          </a:p>
          <a:p>
            <a:pPr marL="0" indent="0">
              <a:buNone/>
            </a:pPr>
            <a:r>
              <a:rPr lang="en-US" sz="2000"/>
              <a:t>    border-radius:25px</a:t>
            </a:r>
            <a:endParaRPr lang="en-US" sz="2000"/>
          </a:p>
          <a:p>
            <a:pPr marL="0" indent="0">
              <a:buNone/>
            </a:pPr>
            <a:r>
              <a:rPr lang="en-US" sz="2000"/>
              <a:t>}  </a:t>
            </a:r>
            <a:endParaRPr lang="en-US" sz="200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409575"/>
            <a:ext cx="10972800" cy="6039485"/>
          </a:xfrm>
        </p:spPr>
        <p:txBody>
          <a:bodyPr>
            <a:normAutofit lnSpcReduction="20000"/>
          </a:bodyPr>
          <a:p>
            <a:pPr marL="0" indent="0">
              <a:buNone/>
            </a:pPr>
            <a:r>
              <a:rPr lang="en-US" sz="2400" b="1">
                <a:sym typeface="+mn-ea"/>
              </a:rPr>
              <a:t>Table Borders</a:t>
            </a:r>
            <a:endParaRPr lang="en-US" sz="2400" b="1">
              <a:sym typeface="+mn-ea"/>
            </a:endParaRPr>
          </a:p>
          <a:p>
            <a:pPr marL="0" indent="0">
              <a:buNone/>
            </a:pPr>
            <a:endParaRPr lang="en-US" sz="2400" b="1">
              <a:sym typeface="+mn-ea"/>
            </a:endParaRPr>
          </a:p>
          <a:p>
            <a:r>
              <a:rPr lang="en-US" sz="2400">
                <a:sym typeface="+mn-ea"/>
              </a:rPr>
              <a:t>To specify table borders in CSS, use the border property.</a:t>
            </a:r>
            <a:endParaRPr lang="en-US" sz="2400">
              <a:sym typeface="+mn-ea"/>
            </a:endParaRPr>
          </a:p>
          <a:p>
            <a:endParaRPr lang="en-US" sz="2400">
              <a:sym typeface="+mn-ea"/>
            </a:endParaRPr>
          </a:p>
          <a:p>
            <a:r>
              <a:rPr lang="en-US" sz="2400">
                <a:sym typeface="+mn-ea"/>
              </a:rPr>
              <a:t>The example below specifies a solid border for &lt;table&gt;, &lt;th&gt;, and &lt;td&gt; elements:</a:t>
            </a:r>
            <a:endParaRPr lang="en-US" sz="2400">
              <a:sym typeface="+mn-ea"/>
            </a:endParaRPr>
          </a:p>
          <a:p>
            <a:endParaRPr lang="en-US" sz="2400">
              <a:sym typeface="+mn-ea"/>
            </a:endParaRPr>
          </a:p>
          <a:p>
            <a:pPr marL="0" indent="0">
              <a:buNone/>
            </a:pPr>
            <a:r>
              <a:rPr lang="en-US" sz="2400">
                <a:sym typeface="+mn-ea"/>
              </a:rPr>
              <a:t>table, th, td {</a:t>
            </a:r>
            <a:endParaRPr lang="en-US" sz="2400">
              <a:sym typeface="+mn-ea"/>
            </a:endParaRPr>
          </a:p>
          <a:p>
            <a:pPr marL="0" indent="0">
              <a:buNone/>
            </a:pPr>
            <a:r>
              <a:rPr lang="en-US" sz="2400">
                <a:sym typeface="+mn-ea"/>
              </a:rPr>
              <a:t>  border: 1px solid;</a:t>
            </a:r>
            <a:endParaRPr lang="en-US" sz="2400">
              <a:sym typeface="+mn-ea"/>
            </a:endParaRPr>
          </a:p>
          <a:p>
            <a:pPr marL="0" indent="0">
              <a:buNone/>
            </a:pPr>
            <a:r>
              <a:rPr lang="en-US" sz="2400">
                <a:sym typeface="+mn-ea"/>
              </a:rPr>
              <a:t>}</a:t>
            </a:r>
            <a:endParaRPr lang="en-US" sz="2400">
              <a:sym typeface="+mn-ea"/>
            </a:endParaRPr>
          </a:p>
          <a:p>
            <a:pPr marL="0" indent="0">
              <a:buNone/>
            </a:pPr>
            <a:endParaRPr lang="en-US" sz="2400">
              <a:sym typeface="+mn-ea"/>
            </a:endParaRPr>
          </a:p>
          <a:p>
            <a:pPr marL="0" indent="0">
              <a:buNone/>
            </a:pPr>
            <a:r>
              <a:rPr lang="en-US" sz="2400" b="1">
                <a:sym typeface="+mn-ea"/>
              </a:rPr>
              <a:t>Full-Width Table</a:t>
            </a:r>
            <a:endParaRPr lang="en-US" sz="2400" b="1">
              <a:sym typeface="+mn-ea"/>
            </a:endParaRPr>
          </a:p>
          <a:p>
            <a:pPr marL="0" indent="0">
              <a:buNone/>
            </a:pPr>
            <a:endParaRPr lang="en-US" sz="2400" b="1">
              <a:sym typeface="+mn-ea"/>
            </a:endParaRPr>
          </a:p>
          <a:p>
            <a:r>
              <a:rPr lang="en-US" sz="2400">
                <a:sym typeface="+mn-ea"/>
              </a:rPr>
              <a:t>The table above might seem small in some cases. If you need a table that should span the entire screen (full-width), add width: 100% to the &lt;table&gt; element:</a:t>
            </a:r>
            <a:endParaRPr lang="en-US" sz="240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616585"/>
            <a:ext cx="10972800" cy="6099175"/>
          </a:xfrm>
        </p:spPr>
        <p:txBody>
          <a:bodyPr>
            <a:normAutofit/>
          </a:bodyPr>
          <a:p>
            <a:pPr marL="0" indent="0">
              <a:buNone/>
            </a:pPr>
            <a:r>
              <a:rPr lang="en-US" sz="2400"/>
              <a:t>table {</a:t>
            </a:r>
            <a:endParaRPr lang="en-US" sz="2400"/>
          </a:p>
          <a:p>
            <a:pPr marL="0" indent="0">
              <a:buNone/>
            </a:pPr>
            <a:r>
              <a:rPr lang="en-US" sz="2400"/>
              <a:t>  width: 100%;</a:t>
            </a:r>
            <a:endParaRPr lang="en-US" sz="2400"/>
          </a:p>
          <a:p>
            <a:pPr marL="0" indent="0">
              <a:buNone/>
            </a:pPr>
            <a:r>
              <a:rPr lang="en-US" sz="2400"/>
              <a:t>}</a:t>
            </a:r>
            <a:endParaRPr lang="en-US" sz="2400"/>
          </a:p>
          <a:p>
            <a:pPr marL="0" indent="0">
              <a:buNone/>
            </a:pPr>
            <a:endParaRPr lang="en-US" sz="2400" b="1"/>
          </a:p>
          <a:p>
            <a:pPr marL="0" indent="0">
              <a:buNone/>
            </a:pPr>
            <a:r>
              <a:rPr lang="en-US" sz="2400" b="1"/>
              <a:t>Collapse Table Borders</a:t>
            </a:r>
            <a:endParaRPr lang="en-US" sz="2400" b="1"/>
          </a:p>
          <a:p>
            <a:pPr marL="0" indent="0">
              <a:buNone/>
            </a:pPr>
            <a:endParaRPr lang="en-US" sz="2400" b="1"/>
          </a:p>
          <a:p>
            <a:r>
              <a:rPr lang="en-US" sz="2400"/>
              <a:t>The border-collapse property sets whether the table borders should be collapsed into a single border:</a:t>
            </a:r>
            <a:endParaRPr lang="en-US" sz="2400"/>
          </a:p>
          <a:p>
            <a:endParaRPr lang="en-US" sz="2400"/>
          </a:p>
          <a:p>
            <a:pPr marL="0" indent="0">
              <a:buNone/>
            </a:pPr>
            <a:r>
              <a:rPr lang="en-US" sz="2400"/>
              <a:t>table {</a:t>
            </a:r>
            <a:endParaRPr lang="en-US" sz="2400"/>
          </a:p>
          <a:p>
            <a:pPr marL="0" indent="0">
              <a:buNone/>
            </a:pPr>
            <a:r>
              <a:rPr lang="en-US" sz="2400"/>
              <a:t>  border-collapse: collapse;</a:t>
            </a:r>
            <a:endParaRPr lang="en-US" sz="2400"/>
          </a:p>
          <a:p>
            <a:pPr marL="0" indent="0">
              <a:buNone/>
            </a:pPr>
            <a:r>
              <a:rPr lang="en-US" sz="2400"/>
              <a:t>}</a:t>
            </a:r>
            <a:endParaRPr lang="en-US" sz="240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616585"/>
            <a:ext cx="10972800" cy="6099175"/>
          </a:xfrm>
        </p:spPr>
        <p:txBody>
          <a:bodyPr>
            <a:normAutofit lnSpcReduction="10000"/>
          </a:bodyPr>
          <a:p>
            <a:pPr marL="0" indent="0">
              <a:buNone/>
            </a:pPr>
            <a:r>
              <a:rPr lang="en-US" sz="2400" b="1"/>
              <a:t>Table Width and Height</a:t>
            </a:r>
            <a:endParaRPr lang="en-US" sz="2400" b="1"/>
          </a:p>
          <a:p>
            <a:pPr marL="0" indent="0">
              <a:buNone/>
            </a:pPr>
            <a:endParaRPr lang="en-US" sz="2400" b="1"/>
          </a:p>
          <a:p>
            <a:r>
              <a:rPr lang="en-US" sz="2400"/>
              <a:t>The width and height of a table are defined by the width and height properties.</a:t>
            </a:r>
            <a:endParaRPr lang="en-US" sz="2400"/>
          </a:p>
          <a:p>
            <a:pPr marL="0" indent="0">
              <a:buNone/>
            </a:pPr>
            <a:endParaRPr lang="en-US" sz="2400"/>
          </a:p>
          <a:p>
            <a:r>
              <a:rPr lang="en-US" sz="2400"/>
              <a:t>The example below sets the width of the table to 100%, and the height of the &lt;th&gt; elements to 70px:</a:t>
            </a:r>
            <a:endParaRPr lang="en-US" sz="2400"/>
          </a:p>
          <a:p>
            <a:endParaRPr lang="en-US" sz="2400"/>
          </a:p>
          <a:p>
            <a:pPr marL="0" indent="0">
              <a:buNone/>
            </a:pPr>
            <a:r>
              <a:rPr lang="en-US" sz="2400"/>
              <a:t>table {</a:t>
            </a:r>
            <a:endParaRPr lang="en-US" sz="2400"/>
          </a:p>
          <a:p>
            <a:pPr marL="0" indent="0">
              <a:buNone/>
            </a:pPr>
            <a:r>
              <a:rPr lang="en-US" sz="2400"/>
              <a:t>  width: 100%;</a:t>
            </a:r>
            <a:endParaRPr lang="en-US" sz="2400"/>
          </a:p>
          <a:p>
            <a:pPr marL="0" indent="0">
              <a:buNone/>
            </a:pPr>
            <a:r>
              <a:rPr lang="en-US" sz="2400"/>
              <a:t>}</a:t>
            </a:r>
            <a:endParaRPr lang="en-US" sz="2400"/>
          </a:p>
          <a:p>
            <a:pPr marL="0" indent="0">
              <a:buNone/>
            </a:pPr>
            <a:endParaRPr lang="en-US" sz="2400"/>
          </a:p>
          <a:p>
            <a:pPr marL="0" indent="0">
              <a:buNone/>
            </a:pPr>
            <a:r>
              <a:rPr lang="en-US" sz="2400"/>
              <a:t>th {</a:t>
            </a:r>
            <a:endParaRPr lang="en-US" sz="2400"/>
          </a:p>
          <a:p>
            <a:pPr marL="0" indent="0">
              <a:buNone/>
            </a:pPr>
            <a:r>
              <a:rPr lang="en-US" sz="2400"/>
              <a:t>  height: 70px;</a:t>
            </a:r>
            <a:endParaRPr lang="en-US" sz="2400"/>
          </a:p>
          <a:p>
            <a:pPr marL="0" indent="0">
              <a:buNone/>
            </a:pPr>
            <a:r>
              <a:rPr lang="en-US" sz="2400"/>
              <a:t>}</a:t>
            </a:r>
            <a:endParaRPr lang="en-US" sz="240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616585"/>
            <a:ext cx="10972800" cy="6240780"/>
          </a:xfrm>
        </p:spPr>
        <p:txBody>
          <a:bodyPr>
            <a:normAutofit/>
          </a:bodyPr>
          <a:p>
            <a:pPr marL="0" indent="0">
              <a:buNone/>
            </a:pPr>
            <a:r>
              <a:rPr lang="en-US" sz="2400" b="1">
                <a:sym typeface="+mn-ea"/>
              </a:rPr>
              <a:t>Horizontal Alignment</a:t>
            </a:r>
            <a:endParaRPr lang="en-US" sz="2400" b="1">
              <a:sym typeface="+mn-ea"/>
            </a:endParaRPr>
          </a:p>
          <a:p>
            <a:r>
              <a:rPr lang="en-US" sz="2400">
                <a:sym typeface="+mn-ea"/>
              </a:rPr>
              <a:t>The text-align property sets the horizontal alignment (like left, right, or center) of the content in &lt;th&gt; or &lt;td&gt;.</a:t>
            </a:r>
            <a:endParaRPr lang="en-US" sz="2400">
              <a:sym typeface="+mn-ea"/>
            </a:endParaRPr>
          </a:p>
          <a:p>
            <a:endParaRPr lang="en-US" sz="2400">
              <a:sym typeface="+mn-ea"/>
            </a:endParaRPr>
          </a:p>
          <a:p>
            <a:r>
              <a:rPr lang="en-US" sz="2400">
                <a:sym typeface="+mn-ea"/>
              </a:rPr>
              <a:t>By default, the content of &lt;th&gt; elements are center-aligned and the content of &lt;td&gt; elements are left-aligned.</a:t>
            </a:r>
            <a:endParaRPr lang="en-US" sz="2400">
              <a:sym typeface="+mn-ea"/>
            </a:endParaRPr>
          </a:p>
          <a:p>
            <a:endParaRPr lang="en-US" sz="2400">
              <a:sym typeface="+mn-ea"/>
            </a:endParaRPr>
          </a:p>
          <a:p>
            <a:r>
              <a:rPr lang="en-US" sz="2400">
                <a:sym typeface="+mn-ea"/>
              </a:rPr>
              <a:t>To center-align the content of  &lt;td&gt; elements as well, use text-align: center:</a:t>
            </a:r>
            <a:endParaRPr lang="en-US" sz="2400">
              <a:sym typeface="+mn-ea"/>
            </a:endParaRPr>
          </a:p>
          <a:p>
            <a:endParaRPr lang="en-US" sz="2400">
              <a:sym typeface="+mn-ea"/>
            </a:endParaRPr>
          </a:p>
          <a:p>
            <a:pPr marL="0" indent="0">
              <a:buNone/>
            </a:pPr>
            <a:r>
              <a:rPr lang="en-US" sz="2400">
                <a:sym typeface="+mn-ea"/>
              </a:rPr>
              <a:t>td {</a:t>
            </a:r>
            <a:endParaRPr lang="en-US" sz="2400">
              <a:sym typeface="+mn-ea"/>
            </a:endParaRPr>
          </a:p>
          <a:p>
            <a:pPr marL="0" indent="0">
              <a:buNone/>
            </a:pPr>
            <a:r>
              <a:rPr lang="en-US" sz="2400">
                <a:sym typeface="+mn-ea"/>
              </a:rPr>
              <a:t>  text-align: center;</a:t>
            </a:r>
            <a:endParaRPr lang="en-US" sz="2400">
              <a:sym typeface="+mn-ea"/>
            </a:endParaRPr>
          </a:p>
          <a:p>
            <a:pPr marL="0" indent="0">
              <a:buNone/>
            </a:pPr>
            <a:r>
              <a:rPr lang="en-US" sz="2400">
                <a:sym typeface="+mn-ea"/>
              </a:rPr>
              <a:t>}</a:t>
            </a:r>
            <a:endParaRPr lang="en-US" sz="240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561975" y="331470"/>
            <a:ext cx="10062210" cy="6526530"/>
          </a:xfrm>
        </p:spPr>
        <p:txBody>
          <a:bodyPr>
            <a:normAutofit/>
          </a:bodyPr>
          <a:p>
            <a:pPr marL="0" indent="0">
              <a:buNone/>
            </a:pPr>
            <a:r>
              <a:rPr lang="en-US" sz="2400" b="1"/>
              <a:t>Vertical Alignment</a:t>
            </a:r>
            <a:endParaRPr lang="en-US" sz="2400" b="1"/>
          </a:p>
          <a:p>
            <a:pPr marL="0" indent="0">
              <a:buNone/>
            </a:pPr>
            <a:endParaRPr lang="en-US" sz="2400" b="1"/>
          </a:p>
          <a:p>
            <a:r>
              <a:rPr lang="en-US" sz="2400"/>
              <a:t>The vertical-align property sets the vertical alignment (like top, bottom, or middle) of the content in &lt;th&gt; or &lt;td&gt;.</a:t>
            </a:r>
            <a:endParaRPr lang="en-US" sz="2400"/>
          </a:p>
          <a:p>
            <a:endParaRPr lang="en-US" sz="2400"/>
          </a:p>
          <a:p>
            <a:r>
              <a:rPr lang="en-US" sz="2400"/>
              <a:t>By default, the vertical alignment of the content in a table is middle (for both &lt;th&gt; and &lt;td&gt; elements).</a:t>
            </a:r>
            <a:endParaRPr lang="en-US" sz="2400"/>
          </a:p>
          <a:p>
            <a:endParaRPr lang="en-US" sz="2400"/>
          </a:p>
          <a:p>
            <a:r>
              <a:rPr lang="en-US" sz="2400"/>
              <a:t>The following example sets the vertical text alignment to bottom for &lt;td&gt; elements:</a:t>
            </a:r>
            <a:endParaRPr lang="en-US" sz="2400"/>
          </a:p>
          <a:p>
            <a:endParaRPr lang="en-US" sz="2400"/>
          </a:p>
          <a:p>
            <a:pPr marL="0" indent="0">
              <a:buNone/>
            </a:pPr>
            <a:r>
              <a:rPr lang="en-US" sz="2400"/>
              <a:t>td {</a:t>
            </a:r>
            <a:endParaRPr lang="en-US" sz="2400"/>
          </a:p>
          <a:p>
            <a:pPr marL="0" indent="0">
              <a:buNone/>
            </a:pPr>
            <a:r>
              <a:rPr lang="en-US" sz="2400"/>
              <a:t>  height: 50px;</a:t>
            </a:r>
            <a:endParaRPr lang="en-US" sz="2400"/>
          </a:p>
          <a:p>
            <a:pPr marL="0" indent="0">
              <a:buNone/>
            </a:pPr>
            <a:r>
              <a:rPr lang="en-US" sz="2400"/>
              <a:t>  vertical-align: bottom;</a:t>
            </a:r>
            <a:endParaRPr lang="en-US" sz="2400"/>
          </a:p>
          <a:p>
            <a:pPr marL="0" indent="0">
              <a:buNone/>
            </a:pPr>
            <a:r>
              <a:rPr lang="en-US" sz="2400"/>
              <a:t>}</a:t>
            </a:r>
            <a:endParaRPr lang="en-US" sz="240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571500"/>
            <a:ext cx="11059160" cy="6285865"/>
          </a:xfrm>
        </p:spPr>
        <p:txBody>
          <a:bodyPr>
            <a:normAutofit/>
          </a:bodyPr>
          <a:p>
            <a:pPr marL="0" indent="0">
              <a:buNone/>
            </a:pPr>
            <a:r>
              <a:rPr lang="en-US" sz="2400" b="1"/>
              <a:t>Table Padding</a:t>
            </a:r>
            <a:endParaRPr lang="en-US" sz="2400" b="1"/>
          </a:p>
          <a:p>
            <a:pPr marL="0" indent="0">
              <a:buNone/>
            </a:pPr>
            <a:endParaRPr lang="en-US" sz="2400" b="1"/>
          </a:p>
          <a:p>
            <a:r>
              <a:rPr lang="en-US" sz="2400"/>
              <a:t>To control the space between the border and the content in a table, use the padding property on &lt;td&gt; and &lt;th&gt; elements:  </a:t>
            </a:r>
            <a:endParaRPr lang="en-US" sz="2400"/>
          </a:p>
          <a:p>
            <a:endParaRPr lang="en-US" sz="2400"/>
          </a:p>
          <a:p>
            <a:pPr marL="0" indent="0">
              <a:buNone/>
            </a:pPr>
            <a:r>
              <a:rPr lang="en-US" sz="2400"/>
              <a:t>th, td {</a:t>
            </a:r>
            <a:endParaRPr lang="en-US" sz="2400"/>
          </a:p>
          <a:p>
            <a:pPr marL="0" indent="0">
              <a:buNone/>
            </a:pPr>
            <a:r>
              <a:rPr lang="en-US" sz="2400"/>
              <a:t>  padding: 15px;</a:t>
            </a:r>
            <a:endParaRPr lang="en-US" sz="2400"/>
          </a:p>
          <a:p>
            <a:pPr marL="0" indent="0">
              <a:buNone/>
            </a:pPr>
            <a:r>
              <a:rPr lang="en-US" sz="2400"/>
              <a:t>  text-align: left;</a:t>
            </a:r>
            <a:endParaRPr lang="en-US" sz="2400"/>
          </a:p>
          <a:p>
            <a:pPr marL="0" indent="0">
              <a:buNone/>
            </a:pPr>
            <a:r>
              <a:rPr lang="en-US" sz="2400"/>
              <a:t>}</a:t>
            </a:r>
            <a:endParaRPr lang="en-US" sz="2400"/>
          </a:p>
          <a:p>
            <a:pPr marL="0" indent="0">
              <a:buNone/>
            </a:pPr>
            <a:endParaRPr lang="en-US" sz="2400"/>
          </a:p>
          <a:p>
            <a:pPr marL="0" indent="0">
              <a:buNone/>
            </a:pPr>
            <a:r>
              <a:rPr lang="en-US" sz="2400" b="1"/>
              <a:t>Hoverable Table</a:t>
            </a:r>
            <a:endParaRPr lang="en-US" sz="2400" b="1"/>
          </a:p>
          <a:p>
            <a:pPr marL="0" indent="0">
              <a:buNone/>
            </a:pPr>
            <a:endParaRPr lang="en-US" sz="2400" b="1"/>
          </a:p>
          <a:p>
            <a:r>
              <a:rPr lang="en-US" sz="2400"/>
              <a:t>Use the :hover selector on &lt;tr&gt; to highlight table rows on mouse over:</a:t>
            </a:r>
            <a:endParaRPr lang="en-US" sz="2400"/>
          </a:p>
          <a:p>
            <a:r>
              <a:rPr lang="en-US" sz="2400"/>
              <a:t>tr:hover {background-color: coral;}</a:t>
            </a:r>
            <a:endParaRPr lang="en-US" sz="240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504190"/>
            <a:ext cx="10991850" cy="5623560"/>
          </a:xfrm>
        </p:spPr>
        <p:txBody>
          <a:bodyPr>
            <a:normAutofit/>
          </a:bodyPr>
          <a:p>
            <a:pPr marL="0" indent="0">
              <a:buNone/>
            </a:pPr>
            <a:r>
              <a:rPr lang="en-US" sz="2400" b="1"/>
              <a:t>CSS Table: Styling even and odd cells</a:t>
            </a:r>
            <a:endParaRPr lang="en-US" sz="2400" b="1"/>
          </a:p>
          <a:p>
            <a:pPr marL="0" indent="0">
              <a:buNone/>
            </a:pPr>
            <a:endParaRPr lang="en-US" sz="2400" b="1"/>
          </a:p>
          <a:p>
            <a:r>
              <a:rPr lang="en-US" sz="2400"/>
              <a:t>We can style even and odd table cells for better look and feel. In this code, we are displaying different background colors on even and odd cells. Moreover, we have changed the background-color and color of &lt;th&gt; tag.</a:t>
            </a:r>
            <a:endParaRPr lang="en-US" sz="2400"/>
          </a:p>
          <a:p>
            <a:endParaRPr lang="en-US" sz="2400" b="1"/>
          </a:p>
          <a:p>
            <a:pPr marL="0" indent="0">
              <a:buNone/>
            </a:pPr>
            <a:r>
              <a:rPr lang="en-US" sz="2400" b="1"/>
              <a:t>Example:</a:t>
            </a:r>
            <a:endParaRPr lang="en-US" sz="2400" b="1"/>
          </a:p>
          <a:p>
            <a:pPr marL="0" indent="0">
              <a:buNone/>
            </a:pPr>
            <a:endParaRPr lang="en-US" sz="2400" b="1"/>
          </a:p>
          <a:p>
            <a:pPr marL="0" indent="0">
              <a:buNone/>
            </a:pPr>
            <a:endParaRPr lang="en-US" sz="2400" b="1"/>
          </a:p>
        </p:txBody>
      </p:sp>
      <p:pic>
        <p:nvPicPr>
          <p:cNvPr id="2" name="Content Placeholder 1"/>
          <p:cNvPicPr>
            <a:picLocks noChangeAspect="1"/>
          </p:cNvPicPr>
          <p:nvPr>
            <p:ph sz="half" idx="2"/>
          </p:nvPr>
        </p:nvPicPr>
        <p:blipFill>
          <a:blip r:embed="rId1"/>
          <a:stretch>
            <a:fillRect/>
          </a:stretch>
        </p:blipFill>
        <p:spPr>
          <a:xfrm>
            <a:off x="2337435" y="3551555"/>
            <a:ext cx="6768465" cy="27660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571500"/>
            <a:ext cx="11059160" cy="6285865"/>
          </a:xfrm>
        </p:spPr>
        <p:txBody>
          <a:bodyPr>
            <a:normAutofit fontScale="70000"/>
          </a:bodyPr>
          <a:p>
            <a:pPr marL="0" indent="0">
              <a:buNone/>
            </a:pPr>
            <a:r>
              <a:rPr lang="en-US" sz="2400" b="1"/>
              <a:t>&lt;style&gt;  </a:t>
            </a:r>
            <a:endParaRPr lang="en-US" sz="2400" b="1"/>
          </a:p>
          <a:p>
            <a:pPr marL="0" indent="0">
              <a:buNone/>
            </a:pPr>
            <a:r>
              <a:rPr lang="en-US" sz="2400" b="1"/>
              <a:t>table, th, td {  </a:t>
            </a:r>
            <a:endParaRPr lang="en-US" sz="2400" b="1"/>
          </a:p>
          <a:p>
            <a:pPr marL="0" indent="0">
              <a:buNone/>
            </a:pPr>
            <a:r>
              <a:rPr lang="en-US" sz="2400" b="1"/>
              <a:t>    border: 1px solid black;  </a:t>
            </a:r>
            <a:endParaRPr lang="en-US" sz="2400" b="1"/>
          </a:p>
          <a:p>
            <a:pPr marL="0" indent="0">
              <a:buNone/>
            </a:pPr>
            <a:r>
              <a:rPr lang="en-US" sz="2400" b="1"/>
              <a:t>    border-collapse: collapse;  </a:t>
            </a:r>
            <a:endParaRPr lang="en-US" sz="2400" b="1"/>
          </a:p>
          <a:p>
            <a:pPr marL="0" indent="0">
              <a:buNone/>
            </a:pPr>
            <a:r>
              <a:rPr lang="en-US" sz="2400" b="1"/>
              <a:t>}  </a:t>
            </a:r>
            <a:endParaRPr lang="en-US" sz="2400" b="1"/>
          </a:p>
          <a:p>
            <a:pPr marL="0" indent="0">
              <a:buNone/>
            </a:pPr>
            <a:r>
              <a:rPr lang="en-US" sz="2400" b="1"/>
              <a:t>th, td {  </a:t>
            </a:r>
            <a:endParaRPr lang="en-US" sz="2400" b="1"/>
          </a:p>
          <a:p>
            <a:pPr marL="0" indent="0">
              <a:buNone/>
            </a:pPr>
            <a:r>
              <a:rPr lang="en-US" sz="2400" b="1"/>
              <a:t>    padding: 10px;  </a:t>
            </a:r>
            <a:endParaRPr lang="en-US" sz="2400" b="1"/>
          </a:p>
          <a:p>
            <a:pPr marL="0" indent="0">
              <a:buNone/>
            </a:pPr>
            <a:r>
              <a:rPr lang="en-US" sz="2400" b="1"/>
              <a:t>}  </a:t>
            </a:r>
            <a:endParaRPr lang="en-US" sz="2400" b="1"/>
          </a:p>
          <a:p>
            <a:pPr marL="0" indent="0">
              <a:buNone/>
            </a:pPr>
            <a:r>
              <a:rPr lang="en-US" sz="2400" b="1"/>
              <a:t>table#alter tr:nth-child(even) {  </a:t>
            </a:r>
            <a:endParaRPr lang="en-US" sz="2400" b="1"/>
          </a:p>
          <a:p>
            <a:pPr marL="0" indent="0">
              <a:buNone/>
            </a:pPr>
            <a:r>
              <a:rPr lang="en-US" sz="2400" b="1"/>
              <a:t>    background-color: #eee;  </a:t>
            </a:r>
            <a:endParaRPr lang="en-US" sz="2400" b="1"/>
          </a:p>
          <a:p>
            <a:pPr marL="0" indent="0">
              <a:buNone/>
            </a:pPr>
            <a:r>
              <a:rPr lang="en-US" sz="2400" b="1"/>
              <a:t>}  </a:t>
            </a:r>
            <a:endParaRPr lang="en-US" sz="2400" b="1"/>
          </a:p>
          <a:p>
            <a:pPr marL="0" indent="0">
              <a:buNone/>
            </a:pPr>
            <a:r>
              <a:rPr lang="en-US" sz="2400" b="1"/>
              <a:t>table#alter tr:nth-child(odd) {  </a:t>
            </a:r>
            <a:endParaRPr lang="en-US" sz="2400" b="1"/>
          </a:p>
          <a:p>
            <a:pPr marL="0" indent="0">
              <a:buNone/>
            </a:pPr>
            <a:r>
              <a:rPr lang="en-US" sz="2400" b="1"/>
              <a:t>    background-color: #fff;  </a:t>
            </a:r>
            <a:endParaRPr lang="en-US" sz="2400" b="1"/>
          </a:p>
          <a:p>
            <a:pPr marL="0" indent="0">
              <a:buNone/>
            </a:pPr>
            <a:r>
              <a:rPr lang="en-US" sz="2400" b="1"/>
              <a:t>}  </a:t>
            </a:r>
            <a:endParaRPr lang="en-US" sz="2400" b="1"/>
          </a:p>
          <a:p>
            <a:pPr marL="0" indent="0">
              <a:buNone/>
            </a:pPr>
            <a:r>
              <a:rPr lang="en-US" sz="2400" b="1"/>
              <a:t>table#alter th {  </a:t>
            </a:r>
            <a:endParaRPr lang="en-US" sz="2400" b="1"/>
          </a:p>
          <a:p>
            <a:pPr marL="0" indent="0">
              <a:buNone/>
            </a:pPr>
            <a:r>
              <a:rPr lang="en-US" sz="2400" b="1"/>
              <a:t>    color: white;  </a:t>
            </a:r>
            <a:endParaRPr lang="en-US" sz="2400" b="1"/>
          </a:p>
          <a:p>
            <a:pPr marL="0" indent="0">
              <a:buNone/>
            </a:pPr>
            <a:r>
              <a:rPr lang="en-US" sz="2400" b="1"/>
              <a:t>    background-color: gray;  </a:t>
            </a:r>
            <a:endParaRPr lang="en-US" sz="2400" b="1"/>
          </a:p>
          <a:p>
            <a:pPr marL="0" indent="0">
              <a:buNone/>
            </a:pPr>
            <a:r>
              <a:rPr lang="en-US" sz="2400" b="1"/>
              <a:t>}  </a:t>
            </a:r>
            <a:endParaRPr lang="en-US" sz="2400" b="1"/>
          </a:p>
          <a:p>
            <a:pPr marL="0" indent="0">
              <a:buNone/>
            </a:pPr>
            <a:r>
              <a:rPr lang="en-US" sz="2400" b="1"/>
              <a:t>&lt;/style&gt; </a:t>
            </a:r>
            <a:endParaRPr lang="en-US" sz="2400" b="1"/>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2881</Words>
  <Application>WPS Presentation</Application>
  <PresentationFormat>Widescreen</PresentationFormat>
  <Paragraphs>138</Paragraphs>
  <Slides>11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Arial</vt:lpstr>
      <vt:lpstr>SimSun</vt:lpstr>
      <vt:lpstr>Wingdings</vt:lpstr>
      <vt:lpstr>Microsoft YaHei</vt:lpstr>
      <vt:lpstr>Arial Unicode MS</vt:lpstr>
      <vt:lpstr>Calibri</vt:lpstr>
      <vt:lpstr>Blue Waves</vt:lpstr>
      <vt:lpstr>CSS Table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stack development</dc:title>
  <dc:creator/>
  <cp:lastModifiedBy>admin</cp:lastModifiedBy>
  <cp:revision>46</cp:revision>
  <dcterms:created xsi:type="dcterms:W3CDTF">2023-01-26T06:09:00Z</dcterms:created>
  <dcterms:modified xsi:type="dcterms:W3CDTF">2023-04-26T11:53:06Z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814A41F08282471697DB8596889345E6</vt:lpwstr>
  </property>
  <property fmtid="{D5CDD505-2E9C-101B-9397-08002B2CF9AE}" pid="3" name="KSOProductBuildVer">
    <vt:lpwstr>1033-11.2.0.11417</vt:lpwstr>
  </property>
</Properties>
</file>