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76" r:id="rId10"/>
    <p:sldId id="277"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a:sym typeface="+mn-ea"/>
              </a:rPr>
              <a:t>CSS Layout</a:t>
            </a:r>
            <a:br>
              <a:rPr lang="en-US" b="1">
                <a:sym typeface="+mn-ea"/>
              </a:rPr>
            </a:b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fontScale="80000"/>
          </a:bodyPr>
          <a:p>
            <a:pPr marL="0" indent="0">
              <a:buNone/>
            </a:pPr>
            <a:r>
              <a:rPr lang="en-US" sz="2400" b="1"/>
              <a:t>Example - float: right;</a:t>
            </a:r>
            <a:endParaRPr lang="en-US" sz="2400" b="1"/>
          </a:p>
          <a:p>
            <a:pPr marL="0" indent="0">
              <a:buNone/>
            </a:pPr>
            <a:endParaRPr lang="en-US" sz="2400" b="1"/>
          </a:p>
          <a:p>
            <a:r>
              <a:rPr lang="en-US" sz="2400"/>
              <a:t>The following example specifies that an image should float to the right in a text:</a:t>
            </a:r>
            <a:endParaRPr lang="en-US" sz="2400"/>
          </a:p>
          <a:p>
            <a:endParaRPr lang="en-US" sz="2400"/>
          </a:p>
          <a:p>
            <a:pPr marL="0" indent="0">
              <a:buNone/>
            </a:pPr>
            <a:r>
              <a:rPr lang="en-US" sz="2400"/>
              <a:t>&lt;style&gt;</a:t>
            </a:r>
            <a:endParaRPr lang="en-US" sz="2400"/>
          </a:p>
          <a:p>
            <a:pPr marL="0" indent="0">
              <a:buNone/>
            </a:pPr>
            <a:r>
              <a:rPr lang="en-US" sz="2400"/>
              <a:t>img { float: right;}</a:t>
            </a:r>
            <a:endParaRPr lang="en-US" sz="2400"/>
          </a:p>
          <a:p>
            <a:pPr marL="0" indent="0">
              <a:buNone/>
            </a:pPr>
            <a:r>
              <a:rPr lang="en-US" sz="2400"/>
              <a:t>&lt;/style&gt;</a:t>
            </a:r>
            <a:endParaRPr lang="en-US" sz="2400"/>
          </a:p>
          <a:p>
            <a:pPr marL="0" indent="0">
              <a:buNone/>
            </a:pPr>
            <a:r>
              <a:rPr lang="en-US" sz="2400"/>
              <a:t>&lt;body&gt;</a:t>
            </a:r>
            <a:endParaRPr lang="en-US" sz="2400"/>
          </a:p>
          <a:p>
            <a:pPr marL="0" indent="0">
              <a:buNone/>
            </a:pPr>
            <a:r>
              <a:rPr lang="en-US" sz="2400"/>
              <a:t>&lt;h2&gt;Float Right&lt;/h2&gt;</a:t>
            </a:r>
            <a:endParaRPr lang="en-US" sz="2400"/>
          </a:p>
          <a:p>
            <a:pPr marL="0" indent="0">
              <a:buNone/>
            </a:pPr>
            <a:r>
              <a:rPr lang="en-US" sz="2400"/>
              <a:t>&lt;p&gt;In this example, the image will float to the right in the paragraph, and the text in the paragraph will wrap around the image.&lt;/p&gt;</a:t>
            </a:r>
            <a:endParaRPr lang="en-US" sz="2400"/>
          </a:p>
          <a:p>
            <a:pPr marL="0" indent="0">
              <a:buNone/>
            </a:pPr>
            <a:r>
              <a:rPr lang="en-US" sz="2400"/>
              <a:t>&lt;p&gt;&lt;img src="pineapple.jpg" alt="Pineapple" style="width:170px;height:170px;margin-left:15px;"&gt;</a:t>
            </a:r>
            <a:endParaRPr lang="en-US" sz="2400"/>
          </a:p>
          <a:p>
            <a:pPr marL="0" indent="0">
              <a:buNone/>
            </a:pPr>
            <a:r>
              <a:rPr lang="en-US" sz="2400"/>
              <a:t>Lorem ipsum dolor sit amet, consectetur adipiscing elit. Phasellus imperdiet, nulla et dictum interdum, nisi lorem egestas odio, vitae scelerisque enim ligula venenatis dolor. Maecenas nisl est, ultrices nec congue eget, auctor vitae massa. Fusce luctus vestibulum augue ut aliquet. Mauris ante ligula, facilisis sed ornare eu, lobortis in odio. Praesent convallis urna a lacus interdum ut hendrerit risus congue. Nunc sagittis dictum nisi&lt;/p&gt;</a:t>
            </a:r>
            <a:endParaRPr lang="en-US" sz="2400"/>
          </a:p>
          <a:p>
            <a:pPr marL="0" indent="0">
              <a:buNone/>
            </a:pPr>
            <a:r>
              <a:rPr lang="en-US" sz="2400"/>
              <a:t>&lt;/body&gt;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fontScale="80000"/>
          </a:bodyPr>
          <a:p>
            <a:pPr marL="0" indent="0">
              <a:buNone/>
            </a:pPr>
            <a:r>
              <a:rPr lang="en-US" sz="2400" b="1"/>
              <a:t>Example - float: right;</a:t>
            </a:r>
            <a:endParaRPr lang="en-US" sz="2400" b="1"/>
          </a:p>
          <a:p>
            <a:pPr marL="0" indent="0">
              <a:buNone/>
            </a:pPr>
            <a:endParaRPr lang="en-US" sz="2400" b="1"/>
          </a:p>
          <a:p>
            <a:r>
              <a:rPr lang="en-US" sz="2400"/>
              <a:t>The following example specifies that an image should float to the left in a text:</a:t>
            </a:r>
            <a:endParaRPr lang="en-US" sz="2400"/>
          </a:p>
          <a:p>
            <a:endParaRPr lang="en-US" sz="2400"/>
          </a:p>
          <a:p>
            <a:pPr marL="0" indent="0">
              <a:buNone/>
            </a:pPr>
            <a:r>
              <a:rPr lang="en-US" sz="2400"/>
              <a:t>&lt;style&gt;</a:t>
            </a:r>
            <a:endParaRPr lang="en-US" sz="2400"/>
          </a:p>
          <a:p>
            <a:pPr marL="0" indent="0">
              <a:buNone/>
            </a:pPr>
            <a:r>
              <a:rPr lang="en-US" sz="2400"/>
              <a:t>img { float: left;}</a:t>
            </a:r>
            <a:endParaRPr lang="en-US" sz="2400"/>
          </a:p>
          <a:p>
            <a:pPr marL="0" indent="0">
              <a:buNone/>
            </a:pPr>
            <a:r>
              <a:rPr lang="en-US" sz="2400"/>
              <a:t>&lt;/style&gt;</a:t>
            </a:r>
            <a:endParaRPr lang="en-US" sz="2400"/>
          </a:p>
          <a:p>
            <a:pPr marL="0" indent="0">
              <a:buNone/>
            </a:pPr>
            <a:r>
              <a:rPr lang="en-US" sz="2400"/>
              <a:t>&lt;body&gt;</a:t>
            </a:r>
            <a:endParaRPr lang="en-US" sz="2400"/>
          </a:p>
          <a:p>
            <a:pPr marL="0" indent="0">
              <a:buNone/>
            </a:pPr>
            <a:r>
              <a:rPr lang="en-US" sz="2400"/>
              <a:t>&lt;h2&gt;Float Left&lt;/h2&gt;</a:t>
            </a:r>
            <a:endParaRPr lang="en-US" sz="2400"/>
          </a:p>
          <a:p>
            <a:pPr marL="0" indent="0">
              <a:buNone/>
            </a:pPr>
            <a:r>
              <a:rPr lang="en-US" sz="2400"/>
              <a:t>&lt;p&gt;In this example, the image will float to the right in the paragraph, and the text in the paragraph will wrap around the image.&lt;/p&gt;</a:t>
            </a:r>
            <a:endParaRPr lang="en-US" sz="2400"/>
          </a:p>
          <a:p>
            <a:pPr marL="0" indent="0">
              <a:buNone/>
            </a:pPr>
            <a:r>
              <a:rPr lang="en-US" sz="2400"/>
              <a:t>&lt;p&gt;&lt;img src="pineapple.jpg" alt="Pineapple" style="width:170px;height:170px;margin-left:15px;"&gt;</a:t>
            </a:r>
            <a:endParaRPr lang="en-US" sz="2400"/>
          </a:p>
          <a:p>
            <a:pPr marL="0" indent="0">
              <a:buNone/>
            </a:pPr>
            <a:r>
              <a:rPr lang="en-US" sz="2400"/>
              <a:t>Lorem ipsum dolor sit amet, consectetur adipiscing elit. Phasellus imperdiet, nulla et dictum interdum, nisi lorem egestas odio, vitae scelerisque enim ligula venenatis dolor. Maecenas nisl est, ultrices nec congue eget, auctor vitae massa. Fusce luctus vestibulum augue ut aliquet. Mauris ante ligula, facilisis sed ornare eu, lobortis in odio. Praesent convallis urna a lacus interdum ut hendrerit risus congue. Nunc sagittis dictum nisi&lt;/p&gt;</a:t>
            </a:r>
            <a:endParaRPr lang="en-US" sz="2400"/>
          </a:p>
          <a:p>
            <a:pPr marL="0" indent="0">
              <a:buNone/>
            </a:pPr>
            <a:r>
              <a:rPr lang="en-US" sz="2400"/>
              <a:t>&lt;/body&gt;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a:bodyPr>
          <a:p>
            <a:pPr marL="0" indent="0">
              <a:buNone/>
            </a:pPr>
            <a:r>
              <a:rPr lang="en-US" sz="2400" b="1"/>
              <a:t>Example - No float</a:t>
            </a:r>
            <a:endParaRPr lang="en-US" sz="2400" b="1"/>
          </a:p>
          <a:p>
            <a:pPr marL="0" indent="0">
              <a:buNone/>
            </a:pPr>
            <a:endParaRPr lang="en-US" sz="2400" b="1"/>
          </a:p>
          <a:p>
            <a:r>
              <a:rPr lang="en-US" sz="2400"/>
              <a:t>In the following example the image will be displayed just where it occurs in the text (float: none;):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a:bodyPr>
          <a:p>
            <a:pPr marL="0" indent="0">
              <a:buNone/>
            </a:pPr>
            <a:r>
              <a:rPr lang="en-US" sz="2400" b="1"/>
              <a:t>CSS Opacity / Transparency</a:t>
            </a:r>
            <a:endParaRPr lang="en-US" sz="2400" b="1"/>
          </a:p>
          <a:p>
            <a:pPr marL="0" indent="0">
              <a:buNone/>
            </a:pPr>
            <a:endParaRPr lang="en-US" sz="2400" b="1"/>
          </a:p>
          <a:p>
            <a:r>
              <a:rPr lang="en-US" sz="2400"/>
              <a:t>The opacity property specifies the opacity/transparency of an element.</a:t>
            </a:r>
            <a:endParaRPr lang="en-US" sz="2400"/>
          </a:p>
          <a:p>
            <a:pPr marL="0" indent="0">
              <a:buNone/>
            </a:pPr>
            <a:endParaRPr lang="en-US" sz="2400"/>
          </a:p>
          <a:p>
            <a:pPr marL="0" indent="0">
              <a:buNone/>
            </a:pPr>
            <a:r>
              <a:rPr lang="en-US" sz="2400" b="1"/>
              <a:t>Transparent Image</a:t>
            </a:r>
            <a:endParaRPr lang="en-US" sz="2400" b="1"/>
          </a:p>
          <a:p>
            <a:pPr marL="0" indent="0">
              <a:buNone/>
            </a:pPr>
            <a:endParaRPr lang="en-US" sz="2400" b="1"/>
          </a:p>
          <a:p>
            <a:r>
              <a:rPr lang="en-US" sz="2400"/>
              <a:t>The opacity property can take a value from 0.0 - 1.0. The lower the value, the more transparent:</a:t>
            </a:r>
            <a:endParaRPr lang="en-US" sz="2400"/>
          </a:p>
          <a:p>
            <a:pPr marL="0" indent="0">
              <a:buNone/>
            </a:pPr>
            <a:endParaRPr lang="en-US" sz="2400"/>
          </a:p>
          <a:p>
            <a:pPr marL="0" indent="0">
              <a:buNone/>
            </a:pPr>
            <a:r>
              <a:rPr lang="en-US" sz="2400"/>
              <a:t>&lt;style&gt;</a:t>
            </a:r>
            <a:endParaRPr lang="en-US" sz="2400"/>
          </a:p>
          <a:p>
            <a:pPr marL="0" indent="0">
              <a:buNone/>
            </a:pPr>
            <a:r>
              <a:rPr lang="en-US" sz="2400"/>
              <a:t>img {</a:t>
            </a:r>
            <a:endParaRPr lang="en-US" sz="2400"/>
          </a:p>
          <a:p>
            <a:pPr marL="0" indent="0">
              <a:buNone/>
            </a:pPr>
            <a:r>
              <a:rPr lang="en-US" sz="2400"/>
              <a:t>  opacity: 0.5;</a:t>
            </a:r>
            <a:endParaRPr lang="en-US" sz="2400"/>
          </a:p>
          <a:p>
            <a:pPr marL="0" indent="0">
              <a:buNone/>
            </a:pPr>
            <a:r>
              <a:rPr lang="en-US" sz="2400"/>
              <a:t>}</a:t>
            </a:r>
            <a:endParaRPr lang="en-US" sz="2400"/>
          </a:p>
          <a:p>
            <a:pPr marL="0" indent="0">
              <a:buNone/>
            </a:pPr>
            <a:r>
              <a:rPr lang="en-US" sz="2400"/>
              <a:t>&lt;/style&gt;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a:bodyPr>
          <a:p>
            <a:pPr marL="0" indent="0">
              <a:buNone/>
            </a:pPr>
            <a:r>
              <a:rPr lang="en-US" sz="2400"/>
              <a:t>&lt;body&gt;</a:t>
            </a:r>
            <a:endParaRPr lang="en-US" sz="2400"/>
          </a:p>
          <a:p>
            <a:pPr marL="0" indent="0">
              <a:buNone/>
            </a:pPr>
            <a:endParaRPr lang="en-US" sz="2400"/>
          </a:p>
          <a:p>
            <a:pPr marL="0" indent="0">
              <a:buNone/>
            </a:pPr>
            <a:r>
              <a:rPr lang="en-US" sz="2400"/>
              <a:t>&lt;h1&gt;Image Transparency&lt;/h1&gt;</a:t>
            </a:r>
            <a:endParaRPr lang="en-US" sz="2400"/>
          </a:p>
          <a:p>
            <a:pPr marL="0" indent="0">
              <a:buNone/>
            </a:pPr>
            <a:r>
              <a:rPr lang="en-US" sz="2400"/>
              <a:t>&lt;p&gt;The opacity property specifies the transparency of an element. The lower the value, the more transparent:&lt;/p&gt;</a:t>
            </a:r>
            <a:endParaRPr lang="en-US" sz="2400"/>
          </a:p>
          <a:p>
            <a:pPr marL="0" indent="0">
              <a:buNone/>
            </a:pPr>
            <a:endParaRPr lang="en-US" sz="2400"/>
          </a:p>
          <a:p>
            <a:pPr marL="0" indent="0">
              <a:buNone/>
            </a:pPr>
            <a:r>
              <a:rPr lang="en-US" sz="2400"/>
              <a:t>&lt;p&gt;Image with 50% opacity:&lt;/p&gt;</a:t>
            </a:r>
            <a:endParaRPr lang="en-US" sz="2400"/>
          </a:p>
          <a:p>
            <a:pPr marL="0" indent="0">
              <a:buNone/>
            </a:pPr>
            <a:r>
              <a:rPr lang="en-US" sz="2400"/>
              <a:t>&lt;img src="img_forest.jpg" alt="Forest" width="170" height="100"&gt;</a:t>
            </a:r>
            <a:endParaRPr lang="en-US" sz="2400"/>
          </a:p>
          <a:p>
            <a:pPr marL="0" indent="0">
              <a:buNone/>
            </a:pPr>
            <a:endParaRPr lang="en-US" sz="2400"/>
          </a:p>
          <a:p>
            <a:pPr marL="0" indent="0">
              <a:buNone/>
            </a:pPr>
            <a:r>
              <a:rPr lang="en-US" sz="2400"/>
              <a:t>&lt;/body&gt;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a:bodyPr>
          <a:p>
            <a:pPr marL="0" indent="0">
              <a:buNone/>
            </a:pPr>
            <a:r>
              <a:rPr lang="en-US" sz="2400" b="1"/>
              <a:t>Transparent Hover Effect</a:t>
            </a:r>
            <a:endParaRPr lang="en-US" sz="2400" b="1"/>
          </a:p>
          <a:p>
            <a:pPr marL="0" indent="0">
              <a:buNone/>
            </a:pPr>
            <a:endParaRPr lang="en-US" sz="2400"/>
          </a:p>
          <a:p>
            <a:r>
              <a:rPr lang="en-US" sz="2400"/>
              <a:t>The opacity property is often used together with the :hover selector to change the opacity on mouse-over:</a:t>
            </a:r>
            <a:endParaRPr lang="en-US" sz="2400"/>
          </a:p>
          <a:p>
            <a:endParaRPr lang="en-US" sz="2400"/>
          </a:p>
          <a:p>
            <a:pPr marL="0" indent="0">
              <a:buNone/>
            </a:pPr>
            <a:r>
              <a:rPr lang="en-US" sz="2400"/>
              <a:t>&lt;style&gt;</a:t>
            </a:r>
            <a:endParaRPr lang="en-US" sz="2400"/>
          </a:p>
          <a:p>
            <a:pPr marL="0" indent="0">
              <a:buNone/>
            </a:pPr>
            <a:r>
              <a:rPr lang="en-US" sz="2400"/>
              <a:t>img {</a:t>
            </a:r>
            <a:endParaRPr lang="en-US" sz="2400"/>
          </a:p>
          <a:p>
            <a:pPr marL="0" indent="0">
              <a:buNone/>
            </a:pPr>
            <a:r>
              <a:rPr lang="en-US" sz="2400"/>
              <a:t>  opacity: 0.5;</a:t>
            </a:r>
            <a:endParaRPr lang="en-US" sz="2400"/>
          </a:p>
          <a:p>
            <a:pPr marL="0" indent="0">
              <a:buNone/>
            </a:pPr>
            <a:r>
              <a:rPr lang="en-US" sz="2400"/>
              <a:t>}</a:t>
            </a:r>
            <a:endParaRPr lang="en-US" sz="2400"/>
          </a:p>
          <a:p>
            <a:pPr marL="0" indent="0">
              <a:buNone/>
            </a:pPr>
            <a:endParaRPr lang="en-US" sz="2400"/>
          </a:p>
          <a:p>
            <a:pPr marL="0" indent="0">
              <a:buNone/>
            </a:pPr>
            <a:r>
              <a:rPr lang="en-US" sz="2400"/>
              <a:t>img:hover {</a:t>
            </a:r>
            <a:endParaRPr lang="en-US" sz="2400"/>
          </a:p>
          <a:p>
            <a:pPr marL="0" indent="0">
              <a:buNone/>
            </a:pPr>
            <a:r>
              <a:rPr lang="en-US" sz="2400"/>
              <a:t>  opacity: 1.0;</a:t>
            </a:r>
            <a:endParaRPr lang="en-US" sz="2400"/>
          </a:p>
          <a:p>
            <a:pPr marL="0" indent="0">
              <a:buNone/>
            </a:pPr>
            <a:r>
              <a:rPr lang="en-US" sz="2400"/>
              <a:t>}</a:t>
            </a:r>
            <a:endParaRPr lang="en-US" sz="2400"/>
          </a:p>
          <a:p>
            <a:pPr marL="0" indent="0">
              <a:buNone/>
            </a:pPr>
            <a:r>
              <a:rPr lang="en-US" sz="2400"/>
              <a:t>&lt;/style&gt;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a:bodyPr>
          <a:p>
            <a:pPr marL="0" indent="0">
              <a:buNone/>
            </a:pPr>
            <a:r>
              <a:rPr lang="en-US" sz="2400"/>
              <a:t>&lt;body&gt;</a:t>
            </a:r>
            <a:endParaRPr lang="en-US" sz="2400"/>
          </a:p>
          <a:p>
            <a:pPr marL="0" indent="0">
              <a:buNone/>
            </a:pPr>
            <a:endParaRPr lang="en-US" sz="2400"/>
          </a:p>
          <a:p>
            <a:pPr marL="0" indent="0">
              <a:buNone/>
            </a:pPr>
            <a:r>
              <a:rPr lang="en-US" sz="2400"/>
              <a:t>&lt;h1&gt;Image Transparency&lt;/h1&gt;</a:t>
            </a:r>
            <a:endParaRPr lang="en-US" sz="2400"/>
          </a:p>
          <a:p>
            <a:pPr marL="0" indent="0">
              <a:buNone/>
            </a:pPr>
            <a:r>
              <a:rPr lang="en-US" sz="2400"/>
              <a:t>&lt;p&gt;The opacity property is often used together with the :hover selector to change the opacity on mouse-over:&lt;/p&gt;</a:t>
            </a:r>
            <a:endParaRPr lang="en-US" sz="2400"/>
          </a:p>
          <a:p>
            <a:pPr marL="0" indent="0">
              <a:buNone/>
            </a:pPr>
            <a:r>
              <a:rPr lang="en-US" sz="2400"/>
              <a:t>&lt;img src="img_forest.jpg" alt="Forest" width="170" height="100"&gt;</a:t>
            </a:r>
            <a:endParaRPr lang="en-US" sz="2400"/>
          </a:p>
          <a:p>
            <a:pPr marL="0" indent="0">
              <a:buNone/>
            </a:pPr>
            <a:r>
              <a:rPr lang="en-US" sz="2400"/>
              <a:t>&lt;img src="img_mountains.jpg" alt="Mountains" width="170" height="100"&gt;</a:t>
            </a:r>
            <a:endParaRPr lang="en-US" sz="2400"/>
          </a:p>
          <a:p>
            <a:pPr marL="0" indent="0">
              <a:buNone/>
            </a:pPr>
            <a:r>
              <a:rPr lang="en-US" sz="2400"/>
              <a:t>&lt;img src="img_5terre.jpg" alt="Italy" width="170" height="100"&gt;</a:t>
            </a:r>
            <a:endParaRPr lang="en-US" sz="2400"/>
          </a:p>
          <a:p>
            <a:pPr marL="0" indent="0">
              <a:buNone/>
            </a:pPr>
            <a:endParaRPr lang="en-US" sz="2400"/>
          </a:p>
          <a:p>
            <a:pPr marL="0" indent="0">
              <a:buNone/>
            </a:pPr>
            <a:r>
              <a:rPr lang="en-US" sz="2400"/>
              <a:t>&lt;/body&gt;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09575"/>
            <a:ext cx="10972800" cy="6039485"/>
          </a:xfrm>
        </p:spPr>
        <p:txBody>
          <a:bodyPr>
            <a:normAutofit fontScale="90000" lnSpcReduction="20000"/>
          </a:bodyPr>
          <a:p>
            <a:pPr marL="0" indent="0">
              <a:buNone/>
            </a:pPr>
            <a:r>
              <a:rPr lang="en-US" sz="2400" b="1">
                <a:sym typeface="+mn-ea"/>
              </a:rPr>
              <a:t>The z-index Property</a:t>
            </a:r>
            <a:endParaRPr lang="en-US" sz="2400" b="1">
              <a:sym typeface="+mn-ea"/>
            </a:endParaRPr>
          </a:p>
          <a:p>
            <a:pPr marL="0" indent="0">
              <a:buNone/>
            </a:pPr>
            <a:endParaRPr lang="en-US" sz="2400" b="1">
              <a:sym typeface="+mn-ea"/>
            </a:endParaRPr>
          </a:p>
          <a:p>
            <a:r>
              <a:rPr lang="en-US" sz="2400">
                <a:sym typeface="+mn-ea"/>
              </a:rPr>
              <a:t>When elements are positioned, they can overlap other elements.</a:t>
            </a:r>
            <a:endParaRPr lang="en-US" sz="2400">
              <a:sym typeface="+mn-ea"/>
            </a:endParaRPr>
          </a:p>
          <a:p>
            <a:endParaRPr lang="en-US" sz="2400">
              <a:sym typeface="+mn-ea"/>
            </a:endParaRPr>
          </a:p>
          <a:p>
            <a:r>
              <a:rPr lang="en-US" sz="2400">
                <a:sym typeface="+mn-ea"/>
              </a:rPr>
              <a:t>The z-index property specifies the stack order of an element (which element should be placed in front of, or behind, the others).</a:t>
            </a:r>
            <a:endParaRPr lang="en-US" sz="2400">
              <a:sym typeface="+mn-ea"/>
            </a:endParaRPr>
          </a:p>
          <a:p>
            <a:endParaRPr lang="en-US" sz="2400">
              <a:sym typeface="+mn-ea"/>
            </a:endParaRPr>
          </a:p>
          <a:p>
            <a:r>
              <a:rPr lang="en-US" sz="2400">
                <a:sym typeface="+mn-ea"/>
              </a:rPr>
              <a:t>An element can have a positive or negative stack order:</a:t>
            </a:r>
            <a:endParaRPr lang="en-US" sz="2400">
              <a:sym typeface="+mn-ea"/>
            </a:endParaRPr>
          </a:p>
          <a:p>
            <a:endParaRPr lang="en-US" sz="2400">
              <a:sym typeface="+mn-ea"/>
            </a:endParaRPr>
          </a:p>
          <a:p>
            <a:pPr marL="0" indent="0">
              <a:buNone/>
            </a:pPr>
            <a:r>
              <a:rPr lang="en-US" sz="2400">
                <a:sym typeface="+mn-ea"/>
              </a:rPr>
              <a:t>&lt;style&gt;</a:t>
            </a:r>
            <a:endParaRPr lang="en-US" sz="2400">
              <a:sym typeface="+mn-ea"/>
            </a:endParaRPr>
          </a:p>
          <a:p>
            <a:pPr marL="0" indent="0">
              <a:buNone/>
            </a:pPr>
            <a:r>
              <a:rPr lang="en-US" sz="2400">
                <a:sym typeface="+mn-ea"/>
              </a:rPr>
              <a:t>img {</a:t>
            </a:r>
            <a:endParaRPr lang="en-US" sz="2400">
              <a:sym typeface="+mn-ea"/>
            </a:endParaRPr>
          </a:p>
          <a:p>
            <a:pPr marL="0" indent="0">
              <a:buNone/>
            </a:pPr>
            <a:r>
              <a:rPr lang="en-US" sz="2400">
                <a:sym typeface="+mn-ea"/>
              </a:rPr>
              <a:t>  position: absolute;</a:t>
            </a:r>
            <a:endParaRPr lang="en-US" sz="2400">
              <a:sym typeface="+mn-ea"/>
            </a:endParaRPr>
          </a:p>
          <a:p>
            <a:pPr marL="0" indent="0">
              <a:buNone/>
            </a:pPr>
            <a:r>
              <a:rPr lang="en-US" sz="2400">
                <a:sym typeface="+mn-ea"/>
              </a:rPr>
              <a:t>  left: 0px;</a:t>
            </a:r>
            <a:endParaRPr lang="en-US" sz="2400">
              <a:sym typeface="+mn-ea"/>
            </a:endParaRPr>
          </a:p>
          <a:p>
            <a:pPr marL="0" indent="0">
              <a:buNone/>
            </a:pPr>
            <a:r>
              <a:rPr lang="en-US" sz="2400">
                <a:sym typeface="+mn-ea"/>
              </a:rPr>
              <a:t>  top: 0px;</a:t>
            </a:r>
            <a:endParaRPr lang="en-US" sz="2400">
              <a:sym typeface="+mn-ea"/>
            </a:endParaRPr>
          </a:p>
          <a:p>
            <a:pPr marL="0" indent="0">
              <a:buNone/>
            </a:pPr>
            <a:r>
              <a:rPr lang="en-US" sz="2400">
                <a:sym typeface="+mn-ea"/>
              </a:rPr>
              <a:t>  z-index: -1;</a:t>
            </a:r>
            <a:endParaRPr lang="en-US" sz="2400">
              <a:sym typeface="+mn-ea"/>
            </a:endParaRPr>
          </a:p>
          <a:p>
            <a:pPr marL="0" indent="0">
              <a:buNone/>
            </a:pPr>
            <a:r>
              <a:rPr lang="en-US" sz="2400">
                <a:sym typeface="+mn-ea"/>
              </a:rPr>
              <a:t>}</a:t>
            </a:r>
            <a:endParaRPr lang="en-US" sz="2400">
              <a:sym typeface="+mn-ea"/>
            </a:endParaRPr>
          </a:p>
          <a:p>
            <a:pPr marL="0" indent="0">
              <a:buNone/>
            </a:pPr>
            <a:r>
              <a:rPr lang="en-US" sz="2400">
                <a:sym typeface="+mn-ea"/>
              </a:rPr>
              <a:t>&lt;/style&gt;</a:t>
            </a:r>
            <a:endParaRPr lang="en-US" sz="2400">
              <a:sym typeface="+mn-ea"/>
            </a:endParaRPr>
          </a:p>
          <a:p>
            <a:pPr>
              <a:buNone/>
            </a:pP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23240"/>
            <a:ext cx="10828655" cy="5604510"/>
          </a:xfrm>
        </p:spPr>
        <p:txBody>
          <a:bodyPr>
            <a:normAutofit/>
          </a:bodyPr>
          <a:p>
            <a:pPr marL="0" indent="0">
              <a:buNone/>
            </a:pPr>
            <a:r>
              <a:rPr lang="en-US" sz="2400"/>
              <a:t>&lt;body&gt;</a:t>
            </a:r>
            <a:endParaRPr lang="en-US" sz="2400"/>
          </a:p>
          <a:p>
            <a:pPr marL="0" indent="0">
              <a:buNone/>
            </a:pPr>
            <a:endParaRPr lang="en-US" sz="2400"/>
          </a:p>
          <a:p>
            <a:pPr marL="0" indent="0">
              <a:buNone/>
            </a:pPr>
            <a:r>
              <a:rPr lang="en-US" sz="2400"/>
              <a:t>&lt;h1&gt;This is a heading&lt;/h1&gt;</a:t>
            </a:r>
            <a:endParaRPr lang="en-US" sz="2400"/>
          </a:p>
          <a:p>
            <a:pPr marL="0" indent="0">
              <a:buNone/>
            </a:pPr>
            <a:r>
              <a:rPr lang="en-US" sz="2400"/>
              <a:t>&lt;img src="img_tree.png"&gt;</a:t>
            </a:r>
            <a:endParaRPr lang="en-US" sz="2400"/>
          </a:p>
          <a:p>
            <a:pPr marL="0" indent="0">
              <a:buNone/>
            </a:pPr>
            <a:r>
              <a:rPr lang="en-US" sz="2400"/>
              <a:t>&lt;p&gt;Because the image has a z-index of -1, it will be placed behind the text.&lt;/p&gt;</a:t>
            </a:r>
            <a:endParaRPr lang="en-US" sz="2400"/>
          </a:p>
          <a:p>
            <a:pPr marL="0" indent="0">
              <a:buNone/>
            </a:pPr>
            <a:endParaRPr lang="en-US" sz="2400"/>
          </a:p>
          <a:p>
            <a:pPr marL="0" indent="0">
              <a:buNone/>
            </a:pPr>
            <a:r>
              <a:rPr lang="en-US" sz="2400"/>
              <a:t>&lt;/body&gt;</a:t>
            </a:r>
            <a:endParaRPr lang="en-US" sz="2400"/>
          </a:p>
        </p:txBody>
      </p:sp>
      <p:pic>
        <p:nvPicPr>
          <p:cNvPr id="2" name="Content Placeholder 1"/>
          <p:cNvPicPr>
            <a:picLocks noChangeAspect="1"/>
          </p:cNvPicPr>
          <p:nvPr>
            <p:ph sz="half" idx="2"/>
          </p:nvPr>
        </p:nvPicPr>
        <p:blipFill>
          <a:blip r:embed="rId1"/>
          <a:stretch>
            <a:fillRect/>
          </a:stretch>
        </p:blipFill>
        <p:spPr>
          <a:xfrm>
            <a:off x="3522345" y="3077210"/>
            <a:ext cx="3429000" cy="352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lnSpcReduction="20000"/>
          </a:bodyPr>
          <a:p>
            <a:pPr marL="0" indent="0">
              <a:buNone/>
            </a:pPr>
            <a:r>
              <a:rPr lang="en-US" sz="2400" b="1"/>
              <a:t>Overflow</a:t>
            </a:r>
            <a:endParaRPr lang="en-US" sz="2400" b="1"/>
          </a:p>
          <a:p>
            <a:pPr marL="0" indent="0">
              <a:buNone/>
            </a:pPr>
            <a:endParaRPr lang="en-US" sz="2400" b="1"/>
          </a:p>
          <a:p>
            <a:r>
              <a:rPr lang="en-US" sz="2400"/>
              <a:t>The CSS overflow property controls what happens to content that is too big to fit into an area.</a:t>
            </a:r>
            <a:endParaRPr lang="en-US" sz="2400"/>
          </a:p>
          <a:p>
            <a:endParaRPr lang="en-US" sz="2400"/>
          </a:p>
          <a:p>
            <a:r>
              <a:rPr lang="en-US" sz="2400"/>
              <a:t>The overflow property specifies whether to clip the content or to add scrollbars when the content of an element is too big to fit in the specified area.</a:t>
            </a:r>
            <a:endParaRPr lang="en-US" sz="2400"/>
          </a:p>
          <a:p>
            <a:endParaRPr lang="en-US" sz="2400"/>
          </a:p>
          <a:p>
            <a:r>
              <a:rPr lang="en-US" sz="2400"/>
              <a:t>The overflow property has the following values:</a:t>
            </a:r>
            <a:endParaRPr lang="en-US" sz="2400"/>
          </a:p>
          <a:p>
            <a:endParaRPr lang="en-US" sz="2400"/>
          </a:p>
          <a:p>
            <a:pPr marL="457200" indent="-457200">
              <a:buAutoNum type="arabicPeriod"/>
            </a:pPr>
            <a:r>
              <a:rPr lang="en-US" sz="2400"/>
              <a:t>visible - Default. The overflow is not clipped. The content renders outside the element's box</a:t>
            </a:r>
            <a:endParaRPr lang="en-US" sz="2400"/>
          </a:p>
          <a:p>
            <a:pPr marL="457200" indent="-457200">
              <a:buAutoNum type="arabicPeriod"/>
            </a:pPr>
            <a:r>
              <a:rPr lang="en-US" sz="2400"/>
              <a:t>hidden - The overflow is clipped, and the rest of the content will be invisible</a:t>
            </a:r>
            <a:endParaRPr lang="en-US" sz="2400"/>
          </a:p>
          <a:p>
            <a:pPr marL="457200" indent="-457200">
              <a:buAutoNum type="arabicPeriod"/>
            </a:pPr>
            <a:r>
              <a:rPr lang="en-US" sz="2400"/>
              <a:t>scroll - The overflow is clipped, and a scrollbar is added to see the rest of the content</a:t>
            </a:r>
            <a:endParaRPr lang="en-US" sz="2400"/>
          </a:p>
          <a:p>
            <a:pPr marL="457200" indent="-457200">
              <a:buAutoNum type="arabicPeriod"/>
            </a:pPr>
            <a:r>
              <a:rPr lang="en-US" sz="2400"/>
              <a:t>auto - Similar to scroll, but it adds scrollbars only when necessary</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b="1">
                <a:sym typeface="+mn-ea"/>
              </a:rPr>
              <a:t>overflow: visible</a:t>
            </a:r>
            <a:endParaRPr lang="en-US" sz="2400" b="1">
              <a:sym typeface="+mn-ea"/>
            </a:endParaRPr>
          </a:p>
          <a:p>
            <a:pPr marL="0" indent="0">
              <a:buNone/>
            </a:pPr>
            <a:endParaRPr lang="en-US" sz="2400" b="1">
              <a:sym typeface="+mn-ea"/>
            </a:endParaRPr>
          </a:p>
          <a:p>
            <a:r>
              <a:rPr lang="en-US" sz="2400">
                <a:sym typeface="+mn-ea"/>
              </a:rPr>
              <a:t>By default, the overflow is visible, meaning that it is not clipped and it renders outside the element's box:</a:t>
            </a:r>
            <a:endParaRPr lang="en-US" sz="2400">
              <a:sym typeface="+mn-ea"/>
            </a:endParaRPr>
          </a:p>
          <a:p>
            <a:endParaRPr lang="en-US" sz="2400">
              <a:sym typeface="+mn-ea"/>
            </a:endParaRPr>
          </a:p>
          <a:p>
            <a:pPr marL="0" indent="0">
              <a:buNone/>
            </a:pPr>
            <a:r>
              <a:rPr lang="en-US" sz="2400">
                <a:sym typeface="+mn-ea"/>
              </a:rPr>
              <a:t>&lt;style&gt;</a:t>
            </a:r>
            <a:endParaRPr lang="en-US" sz="2400">
              <a:sym typeface="+mn-ea"/>
            </a:endParaRPr>
          </a:p>
          <a:p>
            <a:pPr marL="0" indent="0">
              <a:buNone/>
            </a:pPr>
            <a:r>
              <a:rPr lang="en-US" sz="2400">
                <a:sym typeface="+mn-ea"/>
              </a:rPr>
              <a:t>div {</a:t>
            </a:r>
            <a:endParaRPr lang="en-US" sz="2400">
              <a:sym typeface="+mn-ea"/>
            </a:endParaRPr>
          </a:p>
          <a:p>
            <a:pPr marL="0" indent="0">
              <a:buNone/>
            </a:pPr>
            <a:r>
              <a:rPr lang="en-US" sz="2400">
                <a:sym typeface="+mn-ea"/>
              </a:rPr>
              <a:t>  background-color: coral;</a:t>
            </a:r>
            <a:endParaRPr lang="en-US" sz="2400">
              <a:sym typeface="+mn-ea"/>
            </a:endParaRPr>
          </a:p>
          <a:p>
            <a:pPr marL="0" indent="0">
              <a:buNone/>
            </a:pPr>
            <a:r>
              <a:rPr lang="en-US" sz="2400">
                <a:sym typeface="+mn-ea"/>
              </a:rPr>
              <a:t>  width: 200px;</a:t>
            </a:r>
            <a:endParaRPr lang="en-US" sz="2400">
              <a:sym typeface="+mn-ea"/>
            </a:endParaRPr>
          </a:p>
          <a:p>
            <a:pPr marL="0" indent="0">
              <a:buNone/>
            </a:pPr>
            <a:r>
              <a:rPr lang="en-US" sz="2400">
                <a:sym typeface="+mn-ea"/>
              </a:rPr>
              <a:t>  height: 65px;</a:t>
            </a:r>
            <a:endParaRPr lang="en-US" sz="2400">
              <a:sym typeface="+mn-ea"/>
            </a:endParaRPr>
          </a:p>
          <a:p>
            <a:pPr marL="0" indent="0">
              <a:buNone/>
            </a:pPr>
            <a:r>
              <a:rPr lang="en-US" sz="2400">
                <a:sym typeface="+mn-ea"/>
              </a:rPr>
              <a:t>  border: 1px solid;</a:t>
            </a:r>
            <a:endParaRPr lang="en-US" sz="2400">
              <a:sym typeface="+mn-ea"/>
            </a:endParaRPr>
          </a:p>
          <a:p>
            <a:pPr marL="0" indent="0">
              <a:buNone/>
            </a:pPr>
            <a:r>
              <a:rPr lang="en-US" sz="2400">
                <a:sym typeface="+mn-ea"/>
              </a:rPr>
              <a:t>  overflow: visible;</a:t>
            </a:r>
            <a:endParaRPr lang="en-US" sz="2400">
              <a:sym typeface="+mn-ea"/>
            </a:endParaRPr>
          </a:p>
          <a:p>
            <a:pPr marL="0" indent="0">
              <a:buNone/>
            </a:pPr>
            <a:r>
              <a:rPr lang="en-US" sz="2400">
                <a:sym typeface="+mn-ea"/>
              </a:rPr>
              <a:t>}</a:t>
            </a:r>
            <a:endParaRPr lang="en-US" sz="2400">
              <a:sym typeface="+mn-ea"/>
            </a:endParaRPr>
          </a:p>
          <a:p>
            <a:pPr marL="0" indent="0">
              <a:buNone/>
            </a:pPr>
            <a:r>
              <a:rPr lang="en-US" sz="2400">
                <a:sym typeface="+mn-ea"/>
              </a:rPr>
              <a:t>&lt;/style&gt;</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61975" y="331470"/>
            <a:ext cx="10062210" cy="6526530"/>
          </a:xfrm>
        </p:spPr>
        <p:txBody>
          <a:bodyPr>
            <a:normAutofit/>
          </a:bodyPr>
          <a:p>
            <a:pPr marL="0" indent="0">
              <a:buNone/>
            </a:pPr>
            <a:r>
              <a:rPr lang="en-US" sz="2400"/>
              <a:t>&lt;body&gt;</a:t>
            </a:r>
            <a:endParaRPr lang="en-US" sz="2400"/>
          </a:p>
          <a:p>
            <a:pPr marL="0" indent="0">
              <a:buNone/>
            </a:pPr>
            <a:endParaRPr lang="en-US" sz="2400"/>
          </a:p>
          <a:p>
            <a:pPr marL="0" indent="0">
              <a:buNone/>
            </a:pPr>
            <a:r>
              <a:rPr lang="en-US" sz="2400"/>
              <a:t>&lt;h2&gt;Overflow: visible&lt;/h2&gt;</a:t>
            </a:r>
            <a:endParaRPr lang="en-US" sz="2400"/>
          </a:p>
          <a:p>
            <a:pPr marL="0" indent="0">
              <a:buNone/>
            </a:pPr>
            <a:endParaRPr lang="en-US" sz="2400"/>
          </a:p>
          <a:p>
            <a:pPr marL="0" indent="0">
              <a:buNone/>
            </a:pPr>
            <a:r>
              <a:rPr lang="en-US" sz="2400"/>
              <a:t>&lt;p&gt;By default, the overflow is visible, meaning that it is not clipped and it renders outside the element's box:&lt;/p&gt;</a:t>
            </a:r>
            <a:endParaRPr lang="en-US" sz="2400"/>
          </a:p>
          <a:p>
            <a:pPr marL="0" indent="0">
              <a:buNone/>
            </a:pPr>
            <a:endParaRPr lang="en-US" sz="2400"/>
          </a:p>
          <a:p>
            <a:pPr marL="0" indent="0">
              <a:buNone/>
            </a:pPr>
            <a:r>
              <a:rPr lang="en-US" sz="2400"/>
              <a:t>&lt;div&gt;You can use the overflow property when you want to have better control of the layout. The overflow property specifies what happens if content overflows an element's box.&lt;/div&gt;</a:t>
            </a:r>
            <a:endParaRPr lang="en-US" sz="2400"/>
          </a:p>
          <a:p>
            <a:pPr marL="0" indent="0">
              <a:buNone/>
            </a:pPr>
            <a:endParaRPr lang="en-US" sz="2400"/>
          </a:p>
          <a:p>
            <a:pPr marL="0" indent="0">
              <a:buNone/>
            </a:pPr>
            <a:r>
              <a:rPr lang="en-US" sz="2400"/>
              <a:t>&lt;/body&gt;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lnSpcReduction="10000"/>
          </a:bodyPr>
          <a:p>
            <a:pPr marL="0" indent="0">
              <a:buNone/>
            </a:pPr>
            <a:r>
              <a:rPr lang="en-US" sz="2400" b="1"/>
              <a:t>overflow: hidden</a:t>
            </a:r>
            <a:endParaRPr lang="en-US" sz="2400" b="1"/>
          </a:p>
          <a:p>
            <a:pPr marL="0" indent="0">
              <a:buNone/>
            </a:pPr>
            <a:endParaRPr lang="en-US" sz="2400" b="1"/>
          </a:p>
          <a:p>
            <a:r>
              <a:rPr lang="en-US" sz="2400"/>
              <a:t>With the hidden value, the overflow is clipped, and the rest of the content is hidden:</a:t>
            </a:r>
            <a:endParaRPr lang="en-US" sz="2400"/>
          </a:p>
          <a:p>
            <a:pPr marL="0" indent="0">
              <a:buNone/>
            </a:pPr>
            <a:r>
              <a:rPr lang="en-US" sz="2400"/>
              <a:t>div {</a:t>
            </a:r>
            <a:endParaRPr lang="en-US" sz="2400"/>
          </a:p>
          <a:p>
            <a:pPr marL="0" indent="0">
              <a:buNone/>
            </a:pPr>
            <a:r>
              <a:rPr lang="en-US" sz="2400"/>
              <a:t>  overflow: hidden;</a:t>
            </a:r>
            <a:endParaRPr lang="en-US" sz="2400"/>
          </a:p>
          <a:p>
            <a:pPr marL="0" indent="0">
              <a:buNone/>
            </a:pPr>
            <a:r>
              <a:rPr lang="en-US" sz="2400"/>
              <a:t>}</a:t>
            </a:r>
            <a:endParaRPr lang="en-US" sz="2400"/>
          </a:p>
          <a:p>
            <a:pPr marL="0" indent="0">
              <a:buNone/>
            </a:pPr>
            <a:endParaRPr lang="en-US" sz="2400"/>
          </a:p>
          <a:p>
            <a:pPr marL="0" indent="0">
              <a:buNone/>
            </a:pPr>
            <a:r>
              <a:rPr lang="en-US" sz="2400" b="1"/>
              <a:t>overflow: scroll</a:t>
            </a:r>
            <a:endParaRPr lang="en-US" sz="2400" b="1"/>
          </a:p>
          <a:p>
            <a:pPr marL="0" indent="0">
              <a:buNone/>
            </a:pPr>
            <a:endParaRPr lang="en-US" sz="2400" b="1"/>
          </a:p>
          <a:p>
            <a:r>
              <a:rPr lang="en-US" sz="2400"/>
              <a:t>Setting the value to scroll, the overflow is clipped and a scrollbar is added to scroll inside the box. Note that this will add a scrollbar both horizontally and vertically</a:t>
            </a:r>
            <a:endParaRPr lang="en-US" sz="2400"/>
          </a:p>
          <a:p>
            <a:pPr marL="0" indent="0">
              <a:buNone/>
            </a:pPr>
            <a:r>
              <a:rPr lang="en-US" sz="2400"/>
              <a:t>div {</a:t>
            </a:r>
            <a:endParaRPr lang="en-US" sz="2400"/>
          </a:p>
          <a:p>
            <a:pPr marL="0" indent="0">
              <a:buNone/>
            </a:pPr>
            <a:r>
              <a:rPr lang="en-US" sz="2400"/>
              <a:t>  overflow: scroll;</a:t>
            </a:r>
            <a:endParaRPr lang="en-US" sz="2400"/>
          </a:p>
          <a:p>
            <a:pPr marL="0" indent="0">
              <a:buNone/>
            </a:pPr>
            <a:r>
              <a:rPr lang="en-US" sz="2400"/>
              <a: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lnSpcReduction="10000"/>
          </a:bodyPr>
          <a:p>
            <a:pPr marL="0" indent="0">
              <a:buNone/>
            </a:pPr>
            <a:r>
              <a:rPr lang="en-US" sz="2400" b="1"/>
              <a:t>overflow: auto</a:t>
            </a:r>
            <a:endParaRPr lang="en-US" sz="2400" b="1"/>
          </a:p>
          <a:p>
            <a:pPr marL="0" indent="0">
              <a:buNone/>
            </a:pPr>
            <a:endParaRPr lang="en-US" sz="2400" b="1"/>
          </a:p>
          <a:p>
            <a:r>
              <a:rPr lang="en-US" sz="2400"/>
              <a:t>The auto value is similar to scroll, but it adds scrollbars only when necessary:</a:t>
            </a:r>
            <a:endParaRPr lang="en-US" sz="2400"/>
          </a:p>
          <a:p>
            <a:endParaRPr lang="en-US" sz="2400"/>
          </a:p>
          <a:p>
            <a:pPr marL="0" indent="0">
              <a:buNone/>
            </a:pPr>
            <a:r>
              <a:rPr lang="en-US" sz="2400"/>
              <a:t>div {</a:t>
            </a:r>
            <a:endParaRPr lang="en-US" sz="2400"/>
          </a:p>
          <a:p>
            <a:pPr marL="0" indent="0">
              <a:buNone/>
            </a:pPr>
            <a:r>
              <a:rPr lang="en-US" sz="2400"/>
              <a:t>  overflow: auto;</a:t>
            </a:r>
            <a:endParaRPr lang="en-US" sz="2400"/>
          </a:p>
          <a:p>
            <a:pPr marL="0" indent="0">
              <a:buNone/>
            </a:pPr>
            <a:r>
              <a:rPr lang="en-US" sz="2400"/>
              <a: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8175" y="360680"/>
            <a:ext cx="11059160" cy="6285865"/>
          </a:xfrm>
        </p:spPr>
        <p:txBody>
          <a:bodyPr>
            <a:normAutofit lnSpcReduction="10000"/>
          </a:bodyPr>
          <a:p>
            <a:pPr marL="0" indent="0">
              <a:buNone/>
            </a:pPr>
            <a:r>
              <a:rPr lang="en-US" sz="2400" b="1"/>
              <a:t>Float</a:t>
            </a:r>
            <a:endParaRPr lang="en-US" sz="2400" b="1"/>
          </a:p>
          <a:p>
            <a:pPr marL="0" indent="0">
              <a:buNone/>
            </a:pPr>
            <a:endParaRPr lang="en-US" sz="2400"/>
          </a:p>
          <a:p>
            <a:r>
              <a:rPr lang="en-US" sz="2400"/>
              <a:t>The CSS float property specifies how an element should float.</a:t>
            </a:r>
            <a:endParaRPr lang="en-US" sz="2400"/>
          </a:p>
          <a:p>
            <a:pPr marL="0" indent="0">
              <a:buNone/>
            </a:pPr>
            <a:endParaRPr lang="en-US" sz="2400"/>
          </a:p>
          <a:p>
            <a:pPr marL="0" indent="0">
              <a:buNone/>
            </a:pPr>
            <a:r>
              <a:rPr lang="en-US" sz="2400" b="1"/>
              <a:t>The float Property</a:t>
            </a:r>
            <a:endParaRPr lang="en-US" sz="2400" b="1"/>
          </a:p>
          <a:p>
            <a:pPr marL="0" indent="0">
              <a:buNone/>
            </a:pPr>
            <a:endParaRPr lang="en-US" sz="2400" b="1"/>
          </a:p>
          <a:p>
            <a:r>
              <a:rPr lang="en-US" sz="2400"/>
              <a:t>The float property is used for positioning and formatting content e.g. let an image float left to the text in a container.</a:t>
            </a:r>
            <a:endParaRPr lang="en-US" sz="2400"/>
          </a:p>
          <a:p>
            <a:pPr marL="0" indent="0">
              <a:buNone/>
            </a:pPr>
            <a:endParaRPr lang="en-US" sz="2400"/>
          </a:p>
          <a:p>
            <a:r>
              <a:rPr lang="en-US" sz="2400"/>
              <a:t>The float property can have one of the following values:</a:t>
            </a:r>
            <a:endParaRPr lang="en-US" sz="2400"/>
          </a:p>
          <a:p>
            <a:pPr marL="0" indent="0">
              <a:buNone/>
            </a:pPr>
            <a:endParaRPr lang="en-US" sz="2400"/>
          </a:p>
          <a:p>
            <a:pPr marL="457200" indent="-457200">
              <a:buAutoNum type="arabicPeriod"/>
            </a:pPr>
            <a:r>
              <a:rPr lang="en-US" sz="2400"/>
              <a:t>left - The element floats to the left of its container</a:t>
            </a:r>
            <a:endParaRPr lang="en-US" sz="2400"/>
          </a:p>
          <a:p>
            <a:pPr marL="457200" indent="-457200">
              <a:buAutoNum type="arabicPeriod"/>
            </a:pPr>
            <a:r>
              <a:rPr lang="en-US" sz="2400"/>
              <a:t>right - The element floats to the right of its container</a:t>
            </a:r>
            <a:endParaRPr lang="en-US" sz="2400"/>
          </a:p>
          <a:p>
            <a:pPr marL="457200" indent="-457200">
              <a:buAutoNum type="arabicPeriod"/>
            </a:pPr>
            <a:r>
              <a:rPr lang="en-US" sz="2400"/>
              <a:t>none - The element does not float (will be displayed just where it occurs in the text). This is default</a:t>
            </a:r>
            <a:endParaRPr lang="en-US" sz="2400"/>
          </a:p>
          <a:p>
            <a:pPr marL="457200" indent="-457200">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5476</Words>
  <Application>WPS Presentation</Application>
  <PresentationFormat>Widescreen</PresentationFormat>
  <Paragraphs>182</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Microsoft YaHei</vt:lpstr>
      <vt:lpstr>Arial Unicode MS</vt:lpstr>
      <vt:lpstr>Calibri</vt:lpstr>
      <vt:lpstr>Blue Waves</vt:lpstr>
      <vt:lpstr>CSS Table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46</cp:revision>
  <dcterms:created xsi:type="dcterms:W3CDTF">2023-01-26T06:09:00Z</dcterms:created>
  <dcterms:modified xsi:type="dcterms:W3CDTF">2023-04-06T12:02:23Z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