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CSS Selector</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4953000"/>
          </a:xfrm>
        </p:spPr>
        <p:txBody>
          <a:bodyPr>
            <a:normAutofit/>
          </a:bodyPr>
          <a:p>
            <a:r>
              <a:rPr lang="en-US" sz="2400"/>
              <a:t>CSS selectors are used to select the content you want to style. Selectors are the part of CSS rule set. CSS selectors select HTML elements according to its id, class, type, attribute etc.</a:t>
            </a:r>
            <a:endParaRPr lang="en-US" sz="2400"/>
          </a:p>
          <a:p>
            <a:endParaRPr lang="en-US" sz="2400"/>
          </a:p>
          <a:p>
            <a:r>
              <a:rPr lang="en-US" sz="2400"/>
              <a:t>There are several different types of selectors in CSS.</a:t>
            </a:r>
            <a:endParaRPr lang="en-US" sz="2400"/>
          </a:p>
          <a:p>
            <a:endParaRPr lang="en-US" sz="2400"/>
          </a:p>
          <a:p>
            <a:pPr marL="457200" indent="-457200">
              <a:buAutoNum type="arabicPeriod"/>
            </a:pPr>
            <a:r>
              <a:rPr lang="en-US" sz="2400"/>
              <a:t>CSS Element Selector</a:t>
            </a:r>
            <a:endParaRPr lang="en-US" sz="2400"/>
          </a:p>
          <a:p>
            <a:pPr marL="457200" indent="-457200">
              <a:buAutoNum type="arabicPeriod"/>
            </a:pPr>
            <a:r>
              <a:rPr lang="en-US" sz="2400"/>
              <a:t>CSS Id Selector</a:t>
            </a:r>
            <a:endParaRPr lang="en-US" sz="2400"/>
          </a:p>
          <a:p>
            <a:pPr marL="457200" indent="-457200">
              <a:buAutoNum type="arabicPeriod"/>
            </a:pPr>
            <a:r>
              <a:rPr lang="en-US" sz="2400"/>
              <a:t>CSS Class Selector</a:t>
            </a:r>
            <a:endParaRPr lang="en-US" sz="2400"/>
          </a:p>
          <a:p>
            <a:pPr marL="457200" indent="-457200">
              <a:buAutoNum type="arabicPeriod"/>
            </a:pPr>
            <a:r>
              <a:rPr lang="en-US" sz="2400"/>
              <a:t>CSS Universal Selector</a:t>
            </a:r>
            <a:endParaRPr lang="en-US" sz="2400"/>
          </a:p>
          <a:p>
            <a:pPr marL="457200" indent="-457200">
              <a:buAutoNum type="arabicPeriod"/>
            </a:pPr>
            <a:r>
              <a:rPr lang="en-US" sz="2400"/>
              <a:t>CSS Group Selector</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fontScale="70000"/>
          </a:bodyPr>
          <a:p>
            <a:pPr marL="0" indent="0">
              <a:buNone/>
            </a:pPr>
            <a:r>
              <a:rPr lang="en-US" sz="2855" b="1"/>
              <a:t>1) CSS Element Selector</a:t>
            </a:r>
            <a:endParaRPr lang="en-US" sz="2855" b="1"/>
          </a:p>
          <a:p>
            <a:pPr marL="0" indent="0">
              <a:buNone/>
            </a:pPr>
            <a:endParaRPr lang="en-US" sz="2400" b="1"/>
          </a:p>
          <a:p>
            <a:r>
              <a:rPr lang="en-US" sz="2400"/>
              <a:t>The element selector selects the HTML element by name.</a:t>
            </a:r>
            <a:endParaRPr lang="en-US" sz="2400"/>
          </a:p>
          <a:p>
            <a:pPr marL="0" indent="0">
              <a:buNone/>
            </a:pPr>
            <a:endParaRPr lang="en-US" sz="2400"/>
          </a:p>
          <a:p>
            <a:pPr marL="0" indent="0">
              <a:buNone/>
            </a:pPr>
            <a:r>
              <a:rPr lang="en-US" sz="2400"/>
              <a:t>&lt;!DOCTYPE html&gt;  </a:t>
            </a:r>
            <a:endParaRPr lang="en-US" sz="2400"/>
          </a:p>
          <a:p>
            <a:pPr marL="0" indent="0">
              <a:buNone/>
            </a:pPr>
            <a:r>
              <a:rPr lang="en-US" sz="2400"/>
              <a:t>&lt;html&gt;  </a:t>
            </a:r>
            <a:endParaRPr lang="en-US" sz="2400"/>
          </a:p>
          <a:p>
            <a:pPr marL="0" indent="0">
              <a:buNone/>
            </a:pPr>
            <a:r>
              <a:rPr lang="en-US" sz="2400"/>
              <a:t>	&lt;head&gt;  </a:t>
            </a:r>
            <a:endParaRPr lang="en-US" sz="2400"/>
          </a:p>
          <a:p>
            <a:pPr marL="0" indent="0">
              <a:buNone/>
            </a:pPr>
            <a:r>
              <a:rPr lang="en-US" sz="2400"/>
              <a:t>	&lt;style&gt;  </a:t>
            </a:r>
            <a:endParaRPr lang="en-US" sz="2400"/>
          </a:p>
          <a:p>
            <a:pPr marL="0" indent="0">
              <a:buNone/>
            </a:pPr>
            <a:r>
              <a:rPr lang="en-US" sz="2400"/>
              <a:t>	p{  </a:t>
            </a:r>
            <a:endParaRPr lang="en-US" sz="2400"/>
          </a:p>
          <a:p>
            <a:pPr marL="914400" lvl="2" indent="0">
              <a:buNone/>
            </a:pPr>
            <a:r>
              <a:rPr lang="en-US" sz="1800"/>
              <a:t>    text-align: center;  </a:t>
            </a:r>
            <a:endParaRPr lang="en-US" sz="1800"/>
          </a:p>
          <a:p>
            <a:pPr marL="914400" lvl="2" indent="0">
              <a:buNone/>
            </a:pPr>
            <a:r>
              <a:rPr lang="en-US" sz="1800"/>
              <a:t>    color: blue;  </a:t>
            </a:r>
            <a:endParaRPr lang="en-US" sz="1800"/>
          </a:p>
          <a:p>
            <a:pPr marL="914400" lvl="2" indent="0">
              <a:buNone/>
            </a:pPr>
            <a:r>
              <a:rPr lang="en-US" sz="1800"/>
              <a:t>}   </a:t>
            </a:r>
            <a:endParaRPr lang="en-US" sz="1800"/>
          </a:p>
          <a:p>
            <a:pPr marL="457200" lvl="1" indent="0">
              <a:buNone/>
            </a:pPr>
            <a:r>
              <a:rPr lang="en-US" sz="2100"/>
              <a:t>&lt;/style&gt;  </a:t>
            </a:r>
            <a:endParaRPr lang="en-US" sz="2100"/>
          </a:p>
          <a:p>
            <a:pPr marL="457200" lvl="1" indent="0">
              <a:buNone/>
            </a:pPr>
            <a:r>
              <a:rPr lang="en-US" sz="2100"/>
              <a:t>&lt;/head&gt;  </a:t>
            </a:r>
            <a:endParaRPr lang="en-US" sz="2100"/>
          </a:p>
          <a:p>
            <a:pPr marL="0" indent="0">
              <a:buNone/>
            </a:pPr>
            <a:r>
              <a:rPr lang="en-US" sz="2400"/>
              <a:t>&lt;body&gt;  </a:t>
            </a:r>
            <a:endParaRPr lang="en-US" sz="2400"/>
          </a:p>
          <a:p>
            <a:pPr marL="457200" lvl="1" indent="0">
              <a:buNone/>
            </a:pPr>
            <a:r>
              <a:rPr lang="en-US" sz="2100"/>
              <a:t>&lt;p&gt;This style will be applied on every paragraph.&lt;/p&gt;  </a:t>
            </a:r>
            <a:endParaRPr lang="en-US" sz="2100"/>
          </a:p>
          <a:p>
            <a:pPr marL="457200" lvl="1" indent="0">
              <a:buNone/>
            </a:pPr>
            <a:r>
              <a:rPr lang="en-US" sz="2100"/>
              <a:t>&lt;p id="para1"&gt;Me too!&lt;/p&gt;  </a:t>
            </a:r>
            <a:endParaRPr lang="en-US" sz="2100"/>
          </a:p>
          <a:p>
            <a:pPr marL="457200" lvl="1" indent="0">
              <a:buNone/>
            </a:pPr>
            <a:r>
              <a:rPr lang="en-US" sz="2100"/>
              <a:t>&lt;p&gt;And me!&lt;/p&gt;  </a:t>
            </a:r>
            <a:endParaRPr lang="en-US" sz="2100"/>
          </a:p>
          <a:p>
            <a:pPr marL="0" indent="0">
              <a:buNone/>
            </a:pPr>
            <a:r>
              <a:rPr lang="en-US" sz="2400"/>
              <a:t>&lt;/body&gt;  </a:t>
            </a:r>
            <a:endParaRPr lang="en-US" sz="2400"/>
          </a:p>
          <a:p>
            <a:pPr marL="0" indent="0">
              <a:buNone/>
            </a:pPr>
            <a:r>
              <a:rPr lang="en-US" sz="2400"/>
              <a:t>&lt;/html&gt;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4953000"/>
          </a:xfrm>
        </p:spPr>
        <p:txBody>
          <a:bodyPr>
            <a:normAutofit/>
          </a:bodyPr>
          <a:p>
            <a:pPr marL="0" indent="0">
              <a:buNone/>
            </a:pPr>
            <a:r>
              <a:rPr lang="en-US" sz="2400" b="1"/>
              <a:t>2) CSS Id Selector</a:t>
            </a:r>
            <a:endParaRPr lang="en-US" sz="2400" b="1"/>
          </a:p>
          <a:p>
            <a:pPr marL="0" indent="0">
              <a:buNone/>
            </a:pPr>
            <a:endParaRPr lang="en-US" sz="2400" b="1"/>
          </a:p>
          <a:p>
            <a:r>
              <a:rPr lang="en-US" sz="2400"/>
              <a:t>The id selector selects the id attribute of an HTML element to select a specific element. An id is always unique within the page so it is chosen to select a single, unique element.</a:t>
            </a:r>
            <a:endParaRPr lang="en-US" sz="2400"/>
          </a:p>
          <a:p>
            <a:endParaRPr lang="en-US" sz="2400"/>
          </a:p>
          <a:p>
            <a:r>
              <a:rPr lang="en-US" sz="2400"/>
              <a:t>It is written with the hash character (#), followed by the id of the element.</a:t>
            </a:r>
            <a:endParaRPr lang="en-US" sz="2400"/>
          </a:p>
          <a:p>
            <a:endParaRPr lang="en-US" sz="2400"/>
          </a:p>
          <a:p>
            <a:r>
              <a:rPr lang="en-US" sz="2400"/>
              <a:t>Let?s take an example with the id "para1".</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10000"/>
          </a:bodyPr>
          <a:p>
            <a:pPr marL="0" indent="0">
              <a:buNone/>
            </a:pPr>
            <a:r>
              <a:rPr lang="en-US" sz="2400"/>
              <a:t>&lt;!DOCTYPE html&gt;  </a:t>
            </a:r>
            <a:endParaRPr lang="en-US" sz="2400"/>
          </a:p>
          <a:p>
            <a:pPr marL="0" indent="0">
              <a:buNone/>
            </a:pPr>
            <a:r>
              <a:rPr lang="en-US" sz="2400"/>
              <a:t>&lt;html&gt;  </a:t>
            </a:r>
            <a:endParaRPr lang="en-US" sz="2400"/>
          </a:p>
          <a:p>
            <a:pPr marL="0" indent="0">
              <a:buNone/>
            </a:pPr>
            <a:r>
              <a:rPr lang="en-US" sz="2400"/>
              <a:t>&lt;head&gt;  </a:t>
            </a:r>
            <a:endParaRPr lang="en-US" sz="2400"/>
          </a:p>
          <a:p>
            <a:pPr marL="0" indent="0">
              <a:buNone/>
            </a:pPr>
            <a:r>
              <a:rPr lang="en-US" sz="2400"/>
              <a:t>&lt;style&gt;  </a:t>
            </a:r>
            <a:endParaRPr lang="en-US" sz="2400"/>
          </a:p>
          <a:p>
            <a:pPr marL="0" indent="0">
              <a:buNone/>
            </a:pPr>
            <a:r>
              <a:rPr lang="en-US" sz="2400"/>
              <a:t>#para1 {  </a:t>
            </a:r>
            <a:endParaRPr lang="en-US" sz="2400"/>
          </a:p>
          <a:p>
            <a:pPr marL="0" indent="0">
              <a:buNone/>
            </a:pPr>
            <a:r>
              <a:rPr lang="en-US" sz="2400"/>
              <a:t>    text-align: center;  </a:t>
            </a:r>
            <a:endParaRPr lang="en-US" sz="2400"/>
          </a:p>
          <a:p>
            <a:pPr marL="0" indent="0">
              <a:buNone/>
            </a:pPr>
            <a:r>
              <a:rPr lang="en-US" sz="2400"/>
              <a:t>    color: blue;  </a:t>
            </a:r>
            <a:endParaRPr lang="en-US" sz="2400"/>
          </a:p>
          <a:p>
            <a:pPr marL="0" indent="0">
              <a:buNone/>
            </a:pPr>
            <a:r>
              <a:rPr lang="en-US" sz="2400"/>
              <a:t>}  </a:t>
            </a:r>
            <a:endParaRPr lang="en-US" sz="2400"/>
          </a:p>
          <a:p>
            <a:pPr marL="0" indent="0">
              <a:buNone/>
            </a:pPr>
            <a:r>
              <a:rPr lang="en-US" sz="2400"/>
              <a:t>&lt;/style&gt;  </a:t>
            </a:r>
            <a:endParaRPr lang="en-US" sz="2400"/>
          </a:p>
          <a:p>
            <a:pPr marL="0" indent="0">
              <a:buNone/>
            </a:pPr>
            <a:r>
              <a:rPr lang="en-US" sz="2400"/>
              <a:t>&lt;/head&gt;  </a:t>
            </a:r>
            <a:endParaRPr lang="en-US" sz="2400"/>
          </a:p>
          <a:p>
            <a:pPr marL="0" indent="0">
              <a:buNone/>
            </a:pPr>
            <a:r>
              <a:rPr lang="en-US" sz="2400"/>
              <a:t>&lt;body&gt;  </a:t>
            </a:r>
            <a:endParaRPr lang="en-US" sz="2400"/>
          </a:p>
          <a:p>
            <a:pPr marL="0" indent="0">
              <a:buNone/>
            </a:pPr>
            <a:r>
              <a:rPr lang="en-US" sz="2400"/>
              <a:t>&lt;p id="para1"&gt;Hello Javatpoint.com&lt;/p&gt;  </a:t>
            </a:r>
            <a:endParaRPr lang="en-US" sz="2400"/>
          </a:p>
          <a:p>
            <a:pPr marL="0" indent="0">
              <a:buNone/>
            </a:pPr>
            <a:r>
              <a:rPr lang="en-US" sz="2400"/>
              <a:t>&lt;p&gt;This paragraph will not be affected.&lt;/p&gt;  </a:t>
            </a:r>
            <a:endParaRPr lang="en-US" sz="2400"/>
          </a:p>
          <a:p>
            <a:pPr marL="0" indent="0">
              <a:buNone/>
            </a:pPr>
            <a:r>
              <a:rPr lang="en-US" sz="2400"/>
              <a:t>&lt;/body&gt;  </a:t>
            </a:r>
            <a:endParaRPr lang="en-US" sz="2400"/>
          </a:p>
          <a:p>
            <a:pPr marL="0" indent="0">
              <a:buNone/>
            </a:pPr>
            <a:r>
              <a:rPr lang="en-US" sz="2400"/>
              <a:t>&lt;/html&gt;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526530"/>
          </a:xfrm>
        </p:spPr>
        <p:txBody>
          <a:bodyPr>
            <a:normAutofit fontScale="70000"/>
          </a:bodyPr>
          <a:p>
            <a:pPr marL="0" indent="0">
              <a:buNone/>
            </a:pPr>
            <a:r>
              <a:rPr lang="en-US" sz="2855" b="1"/>
              <a:t>3) CSS Class Selector</a:t>
            </a:r>
            <a:endParaRPr lang="en-US" sz="2855" b="1"/>
          </a:p>
          <a:p>
            <a:pPr marL="0" indent="0">
              <a:buNone/>
            </a:pPr>
            <a:endParaRPr lang="en-US" sz="2400" b="1"/>
          </a:p>
          <a:p>
            <a:r>
              <a:rPr lang="en-US" sz="2400"/>
              <a:t>The class selector selects HTML elements with a specific class attribute. It is used with a period character . (full stop symbol) followed by the class name.</a:t>
            </a:r>
            <a:endParaRPr lang="en-US" sz="2400"/>
          </a:p>
          <a:p>
            <a:endParaRPr lang="en-US" sz="2400"/>
          </a:p>
          <a:p>
            <a:pPr marL="0" indent="0">
              <a:buNone/>
            </a:pPr>
            <a:r>
              <a:rPr lang="en-US" sz="2400"/>
              <a:t>&lt;!DOCTYPE html&gt;  </a:t>
            </a:r>
            <a:endParaRPr lang="en-US" sz="2400"/>
          </a:p>
          <a:p>
            <a:pPr marL="0" indent="0">
              <a:buNone/>
            </a:pPr>
            <a:r>
              <a:rPr lang="en-US" sz="2400"/>
              <a:t>&lt;html&gt;  </a:t>
            </a:r>
            <a:endParaRPr lang="en-US" sz="2400"/>
          </a:p>
          <a:p>
            <a:pPr marL="0" indent="0">
              <a:buNone/>
            </a:pPr>
            <a:r>
              <a:rPr lang="en-US" sz="2400"/>
              <a:t>&lt;head&gt;  </a:t>
            </a:r>
            <a:endParaRPr lang="en-US" sz="2400"/>
          </a:p>
          <a:p>
            <a:pPr marL="0" indent="0">
              <a:buNone/>
            </a:pPr>
            <a:r>
              <a:rPr lang="en-US" sz="2400"/>
              <a:t>&lt;style&gt;  </a:t>
            </a:r>
            <a:endParaRPr lang="en-US" sz="2400"/>
          </a:p>
          <a:p>
            <a:pPr marL="0" indent="0">
              <a:buNone/>
            </a:pPr>
            <a:r>
              <a:rPr lang="en-US" sz="2400"/>
              <a:t>.center {  </a:t>
            </a:r>
            <a:endParaRPr lang="en-US" sz="2400"/>
          </a:p>
          <a:p>
            <a:pPr marL="0" indent="0">
              <a:buNone/>
            </a:pPr>
            <a:r>
              <a:rPr lang="en-US" sz="2400"/>
              <a:t>    text-align: center;  </a:t>
            </a:r>
            <a:endParaRPr lang="en-US" sz="2400"/>
          </a:p>
          <a:p>
            <a:pPr marL="0" indent="0">
              <a:buNone/>
            </a:pPr>
            <a:r>
              <a:rPr lang="en-US" sz="2400"/>
              <a:t>    color: blue;  </a:t>
            </a:r>
            <a:endParaRPr lang="en-US" sz="2400"/>
          </a:p>
          <a:p>
            <a:pPr marL="0" indent="0">
              <a:buNone/>
            </a:pPr>
            <a:r>
              <a:rPr lang="en-US" sz="2400"/>
              <a:t>}  </a:t>
            </a:r>
            <a:endParaRPr lang="en-US" sz="2400"/>
          </a:p>
          <a:p>
            <a:pPr marL="0" indent="0">
              <a:buNone/>
            </a:pPr>
            <a:r>
              <a:rPr lang="en-US" sz="2400"/>
              <a:t>&lt;/style&gt;  </a:t>
            </a:r>
            <a:endParaRPr lang="en-US" sz="2400"/>
          </a:p>
          <a:p>
            <a:pPr marL="0" indent="0">
              <a:buNone/>
            </a:pPr>
            <a:r>
              <a:rPr lang="en-US" sz="2400"/>
              <a:t>&lt;/head&gt;  </a:t>
            </a:r>
            <a:endParaRPr lang="en-US" sz="2400"/>
          </a:p>
          <a:p>
            <a:pPr marL="0" indent="0">
              <a:buNone/>
            </a:pPr>
            <a:r>
              <a:rPr lang="en-US" sz="2400"/>
              <a:t>&lt;body&gt;  </a:t>
            </a:r>
            <a:endParaRPr lang="en-US" sz="2400"/>
          </a:p>
          <a:p>
            <a:pPr marL="0" indent="0">
              <a:buNone/>
            </a:pPr>
            <a:r>
              <a:rPr lang="en-US" sz="2400"/>
              <a:t>&lt;h1 class="center"&gt;This heading is blue and center-aligned.&lt;/h1&gt;  </a:t>
            </a:r>
            <a:endParaRPr lang="en-US" sz="2400"/>
          </a:p>
          <a:p>
            <a:pPr marL="0" indent="0">
              <a:buNone/>
            </a:pPr>
            <a:r>
              <a:rPr lang="en-US" sz="2400"/>
              <a:t>&lt;p class="center"&gt;This paragraph is blue and center-aligned.&lt;/p&gt;   </a:t>
            </a:r>
            <a:endParaRPr lang="en-US" sz="2400"/>
          </a:p>
          <a:p>
            <a:pPr marL="0" indent="0">
              <a:buNone/>
            </a:pPr>
            <a:r>
              <a:rPr lang="en-US" sz="2400"/>
              <a:t>&lt;/body&gt;  </a:t>
            </a:r>
            <a:endParaRPr lang="en-US" sz="2400"/>
          </a:p>
          <a:p>
            <a:pPr marL="0" indent="0">
              <a:buNone/>
            </a:pPr>
            <a:r>
              <a:rPr lang="en-US" sz="2400"/>
              <a:t>&lt;/html&gt;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fontScale="60000"/>
          </a:bodyPr>
          <a:p>
            <a:pPr marL="0" indent="0">
              <a:buNone/>
            </a:pPr>
            <a:r>
              <a:rPr lang="en-US" sz="3335" b="1"/>
              <a:t>4) CSS Universal Selector</a:t>
            </a:r>
            <a:endParaRPr lang="en-US" sz="3335" b="1"/>
          </a:p>
          <a:p>
            <a:pPr marL="0" indent="0">
              <a:buNone/>
            </a:pPr>
            <a:endParaRPr lang="en-US" sz="2400" b="1"/>
          </a:p>
          <a:p>
            <a:r>
              <a:rPr lang="en-US" sz="3000"/>
              <a:t>The universal selector is used as a wildcard character. It selects all the elements on the pages.</a:t>
            </a:r>
            <a:endParaRPr lang="en-US" sz="3000"/>
          </a:p>
          <a:p>
            <a:endParaRPr lang="en-US" sz="2400"/>
          </a:p>
          <a:p>
            <a:pPr marL="0" indent="0">
              <a:buNone/>
            </a:pPr>
            <a:r>
              <a:rPr lang="en-US" sz="2665"/>
              <a:t>&lt;!DOCTYPE html&gt;  </a:t>
            </a:r>
            <a:endParaRPr lang="en-US" sz="2665"/>
          </a:p>
          <a:p>
            <a:pPr marL="0" indent="0">
              <a:buNone/>
            </a:pPr>
            <a:r>
              <a:rPr lang="en-US" sz="2665"/>
              <a:t>&lt;html&gt;  </a:t>
            </a:r>
            <a:endParaRPr lang="en-US" sz="2665"/>
          </a:p>
          <a:p>
            <a:pPr marL="0" indent="0">
              <a:buNone/>
            </a:pPr>
            <a:r>
              <a:rPr lang="en-US" sz="2665"/>
              <a:t>&lt;head&gt;  </a:t>
            </a:r>
            <a:endParaRPr lang="en-US" sz="2665"/>
          </a:p>
          <a:p>
            <a:pPr marL="0" indent="0">
              <a:buNone/>
            </a:pPr>
            <a:r>
              <a:rPr lang="en-US" sz="2665"/>
              <a:t>&lt;style&gt;  </a:t>
            </a:r>
            <a:endParaRPr lang="en-US" sz="2665"/>
          </a:p>
          <a:p>
            <a:pPr marL="0" indent="0">
              <a:buNone/>
            </a:pPr>
            <a:r>
              <a:rPr lang="en-US" sz="2665"/>
              <a:t>* {  </a:t>
            </a:r>
            <a:endParaRPr lang="en-US" sz="2665"/>
          </a:p>
          <a:p>
            <a:pPr marL="0" indent="0">
              <a:buNone/>
            </a:pPr>
            <a:r>
              <a:rPr lang="en-US" sz="2665"/>
              <a:t>   color: green;  </a:t>
            </a:r>
            <a:endParaRPr lang="en-US" sz="2665"/>
          </a:p>
          <a:p>
            <a:pPr marL="0" indent="0">
              <a:buNone/>
            </a:pPr>
            <a:r>
              <a:rPr lang="en-US" sz="2665"/>
              <a:t>   font-size: 20px;  </a:t>
            </a:r>
            <a:endParaRPr lang="en-US" sz="2665"/>
          </a:p>
          <a:p>
            <a:pPr marL="0" indent="0">
              <a:buNone/>
            </a:pPr>
            <a:r>
              <a:rPr lang="en-US" sz="2665"/>
              <a:t>}   </a:t>
            </a:r>
            <a:endParaRPr lang="en-US" sz="2665"/>
          </a:p>
          <a:p>
            <a:pPr marL="0" indent="0">
              <a:buNone/>
            </a:pPr>
            <a:r>
              <a:rPr lang="en-US" sz="2665"/>
              <a:t>&lt;/style&gt;  </a:t>
            </a:r>
            <a:endParaRPr lang="en-US" sz="2665"/>
          </a:p>
          <a:p>
            <a:pPr marL="0" indent="0">
              <a:buNone/>
            </a:pPr>
            <a:r>
              <a:rPr lang="en-US" sz="2665"/>
              <a:t>&lt;/head&gt;  </a:t>
            </a:r>
            <a:endParaRPr lang="en-US" sz="2665"/>
          </a:p>
          <a:p>
            <a:pPr marL="0" indent="0">
              <a:buNone/>
            </a:pPr>
            <a:r>
              <a:rPr lang="en-US" sz="2665"/>
              <a:t>&lt;body&gt;  </a:t>
            </a:r>
            <a:endParaRPr lang="en-US" sz="2665"/>
          </a:p>
          <a:p>
            <a:pPr marL="0" indent="0">
              <a:buNone/>
            </a:pPr>
            <a:r>
              <a:rPr lang="en-US" sz="2665"/>
              <a:t>&lt;h2&gt;This is heading&lt;/h2&gt;  </a:t>
            </a:r>
            <a:endParaRPr lang="en-US" sz="2665"/>
          </a:p>
          <a:p>
            <a:pPr marL="0" indent="0">
              <a:buNone/>
            </a:pPr>
            <a:r>
              <a:rPr lang="en-US" sz="2665"/>
              <a:t>&lt;p&gt;This style will be applied on every paragraph.&lt;/p&gt;  </a:t>
            </a:r>
            <a:endParaRPr lang="en-US" sz="2665"/>
          </a:p>
          <a:p>
            <a:pPr marL="0" indent="0">
              <a:buNone/>
            </a:pPr>
            <a:r>
              <a:rPr lang="en-US" sz="2665"/>
              <a:t>&lt;p id="para1"&gt;Me too!&lt;/p&gt;  </a:t>
            </a:r>
            <a:endParaRPr lang="en-US" sz="2665"/>
          </a:p>
          <a:p>
            <a:pPr marL="0" indent="0">
              <a:buNone/>
            </a:pPr>
            <a:r>
              <a:rPr lang="en-US" sz="2665"/>
              <a:t>&lt;p&gt;And me!&lt;/p&gt;  </a:t>
            </a:r>
            <a:endParaRPr lang="en-US" sz="2665"/>
          </a:p>
          <a:p>
            <a:pPr marL="0" indent="0">
              <a:buNone/>
            </a:pPr>
            <a:r>
              <a:rPr lang="en-US" sz="2665"/>
              <a:t>&lt;/body&gt;  </a:t>
            </a:r>
            <a:endParaRPr lang="en-US" sz="2665"/>
          </a:p>
          <a:p>
            <a:pPr marL="0" indent="0">
              <a:buNone/>
            </a:pPr>
            <a:r>
              <a:rPr lang="en-US" sz="2665"/>
              <a:t>&lt;/html&gt;   </a:t>
            </a:r>
            <a:endParaRPr lang="en-US" sz="2665"/>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3710" y="676910"/>
            <a:ext cx="10972800" cy="6009640"/>
          </a:xfrm>
        </p:spPr>
        <p:txBody>
          <a:bodyPr/>
          <a:p>
            <a:pPr marL="0" indent="0">
              <a:buNone/>
            </a:pPr>
            <a:r>
              <a:rPr lang="en-US" sz="2400" b="1"/>
              <a:t>5) CSS Group Selector</a:t>
            </a:r>
            <a:endParaRPr lang="en-US" sz="2400" b="1"/>
          </a:p>
          <a:p>
            <a:pPr marL="0" indent="0">
              <a:buNone/>
            </a:pPr>
            <a:endParaRPr lang="en-US" sz="2400" b="1"/>
          </a:p>
          <a:p>
            <a:r>
              <a:rPr lang="en-US" sz="2400"/>
              <a:t>The grouping selector is used to select all the elements with the same style definitions.</a:t>
            </a:r>
            <a:endParaRPr lang="en-US" sz="2400"/>
          </a:p>
          <a:p>
            <a:endParaRPr lang="en-US" sz="2400"/>
          </a:p>
          <a:p>
            <a:r>
              <a:rPr lang="en-US" sz="2400"/>
              <a:t>Grouping selector is used to minimize the code. Commas are used to separate each selector in grouping.</a:t>
            </a:r>
            <a:endParaRPr lang="en-US" sz="2400"/>
          </a:p>
          <a:p>
            <a:endParaRPr lang="en-US" sz="2400"/>
          </a:p>
          <a:p>
            <a:r>
              <a:rPr lang="en-US" sz="2400"/>
              <a:t>Let's see the CSS code without group selector. </a:t>
            </a:r>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000">
                <a:sym typeface="+mn-ea"/>
              </a:rPr>
              <a:t>&lt;!DOCTYPE html&gt;  </a:t>
            </a:r>
            <a:endParaRPr lang="en-US" sz="2000">
              <a:sym typeface="+mn-ea"/>
            </a:endParaRPr>
          </a:p>
          <a:p>
            <a:pPr marL="0" indent="0">
              <a:buNone/>
            </a:pPr>
            <a:r>
              <a:rPr lang="en-US" sz="2000">
                <a:sym typeface="+mn-ea"/>
              </a:rPr>
              <a:t>&lt;html&gt;  </a:t>
            </a:r>
            <a:endParaRPr lang="en-US" sz="2000">
              <a:sym typeface="+mn-ea"/>
            </a:endParaRPr>
          </a:p>
          <a:p>
            <a:pPr marL="0" indent="0">
              <a:buNone/>
            </a:pPr>
            <a:r>
              <a:rPr lang="en-US" sz="2000">
                <a:sym typeface="+mn-ea"/>
              </a:rPr>
              <a:t>&lt;head&gt;  </a:t>
            </a:r>
            <a:endParaRPr lang="en-US" sz="2000">
              <a:sym typeface="+mn-ea"/>
            </a:endParaRPr>
          </a:p>
          <a:p>
            <a:pPr marL="0" indent="0">
              <a:buNone/>
            </a:pPr>
            <a:r>
              <a:rPr lang="en-US" sz="2000">
                <a:sym typeface="+mn-ea"/>
              </a:rPr>
              <a:t>&lt;style&gt;  </a:t>
            </a:r>
            <a:endParaRPr lang="en-US" sz="2000">
              <a:sym typeface="+mn-ea"/>
            </a:endParaRPr>
          </a:p>
          <a:p>
            <a:pPr marL="0" indent="0">
              <a:buNone/>
            </a:pPr>
            <a:r>
              <a:rPr lang="en-US" sz="2000">
                <a:sym typeface="+mn-ea"/>
              </a:rPr>
              <a:t>h1, h2, p {  </a:t>
            </a:r>
            <a:endParaRPr lang="en-US" sz="2000">
              <a:sym typeface="+mn-ea"/>
            </a:endParaRPr>
          </a:p>
          <a:p>
            <a:pPr marL="0" indent="0">
              <a:buNone/>
            </a:pPr>
            <a:r>
              <a:rPr lang="en-US" sz="2000">
                <a:sym typeface="+mn-ea"/>
              </a:rPr>
              <a:t>    text-align: center;  </a:t>
            </a:r>
            <a:endParaRPr lang="en-US" sz="2000">
              <a:sym typeface="+mn-ea"/>
            </a:endParaRPr>
          </a:p>
          <a:p>
            <a:pPr marL="0" indent="0">
              <a:buNone/>
            </a:pPr>
            <a:r>
              <a:rPr lang="en-US" sz="2000">
                <a:sym typeface="+mn-ea"/>
              </a:rPr>
              <a:t>    color: blue;  </a:t>
            </a:r>
            <a:endParaRPr lang="en-US" sz="2000">
              <a:sym typeface="+mn-ea"/>
            </a:endParaRPr>
          </a:p>
          <a:p>
            <a:pPr marL="0" indent="0">
              <a:buNone/>
            </a:pPr>
            <a:r>
              <a:rPr lang="en-US" sz="2000">
                <a:sym typeface="+mn-ea"/>
              </a:rPr>
              <a:t>}  </a:t>
            </a:r>
            <a:endParaRPr lang="en-US" sz="2000">
              <a:sym typeface="+mn-ea"/>
            </a:endParaRPr>
          </a:p>
          <a:p>
            <a:pPr marL="0" indent="0">
              <a:buNone/>
            </a:pPr>
            <a:r>
              <a:rPr lang="en-US" sz="2000">
                <a:sym typeface="+mn-ea"/>
              </a:rPr>
              <a:t>&lt;/style&gt;  </a:t>
            </a:r>
            <a:endParaRPr lang="en-US" sz="2000">
              <a:sym typeface="+mn-ea"/>
            </a:endParaRPr>
          </a:p>
          <a:p>
            <a:pPr marL="0" indent="0">
              <a:buNone/>
            </a:pPr>
            <a:r>
              <a:rPr lang="en-US" sz="2000">
                <a:sym typeface="+mn-ea"/>
              </a:rPr>
              <a:t>&lt;/head&gt;  </a:t>
            </a:r>
            <a:endParaRPr lang="en-US" sz="2000">
              <a:sym typeface="+mn-ea"/>
            </a:endParaRPr>
          </a:p>
          <a:p>
            <a:pPr marL="0" indent="0">
              <a:buNone/>
            </a:pPr>
            <a:r>
              <a:rPr lang="en-US" sz="2000">
                <a:sym typeface="+mn-ea"/>
              </a:rPr>
              <a:t>&lt;body&gt;  </a:t>
            </a:r>
            <a:endParaRPr lang="en-US" sz="2000">
              <a:sym typeface="+mn-ea"/>
            </a:endParaRPr>
          </a:p>
          <a:p>
            <a:pPr marL="0" indent="0">
              <a:buNone/>
            </a:pPr>
            <a:r>
              <a:rPr lang="en-US" sz="2000">
                <a:sym typeface="+mn-ea"/>
              </a:rPr>
              <a:t>&lt;h1&gt;Hello Javatpoint.com&lt;/h1&gt;  </a:t>
            </a:r>
            <a:endParaRPr lang="en-US" sz="2000">
              <a:sym typeface="+mn-ea"/>
            </a:endParaRPr>
          </a:p>
          <a:p>
            <a:pPr marL="0" indent="0">
              <a:buNone/>
            </a:pPr>
            <a:r>
              <a:rPr lang="en-US" sz="2000">
                <a:sym typeface="+mn-ea"/>
              </a:rPr>
              <a:t>&lt;h2&gt;Hello Javatpoint.com (In smaller font)&lt;/h2&gt;  </a:t>
            </a:r>
            <a:endParaRPr lang="en-US" sz="2000">
              <a:sym typeface="+mn-ea"/>
            </a:endParaRPr>
          </a:p>
          <a:p>
            <a:pPr marL="0" indent="0">
              <a:buNone/>
            </a:pPr>
            <a:r>
              <a:rPr lang="en-US" sz="2000">
                <a:sym typeface="+mn-ea"/>
              </a:rPr>
              <a:t>&lt;p&gt;This is a paragraph.&lt;/p&gt;  </a:t>
            </a:r>
            <a:endParaRPr lang="en-US" sz="2000">
              <a:sym typeface="+mn-ea"/>
            </a:endParaRPr>
          </a:p>
          <a:p>
            <a:pPr marL="0" indent="0">
              <a:buNone/>
            </a:pPr>
            <a:r>
              <a:rPr lang="en-US" sz="2000">
                <a:sym typeface="+mn-ea"/>
              </a:rPr>
              <a:t>&lt;/body&gt;  </a:t>
            </a:r>
            <a:endParaRPr lang="en-US" sz="2000">
              <a:sym typeface="+mn-ea"/>
            </a:endParaRPr>
          </a:p>
          <a:p>
            <a:pPr marL="0" indent="0">
              <a:buNone/>
            </a:pPr>
            <a:r>
              <a:rPr lang="en-US" sz="2000">
                <a:sym typeface="+mn-ea"/>
              </a:rPr>
              <a:t>&lt;/html&gt;  </a:t>
            </a:r>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WPS Presentation</Application>
  <PresentationFormat>Widescreen</PresentationFormat>
  <Paragraphs>124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Wingdings</vt:lpstr>
      <vt:lpstr>Microsoft YaHei</vt:lpstr>
      <vt:lpstr>Arial Unicode MS</vt:lpstr>
      <vt:lpstr>Calibri</vt:lpstr>
      <vt:lpstr>Blue Waves</vt:lpstr>
      <vt:lpstr>CSS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22</cp:revision>
  <dcterms:created xsi:type="dcterms:W3CDTF">2023-01-26T06:09:00Z</dcterms:created>
  <dcterms:modified xsi:type="dcterms:W3CDTF">2023-02-02T08:30:40Z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