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70" r:id="rId5"/>
    <p:sldId id="271" r:id="rId6"/>
    <p:sldId id="272" r:id="rId7"/>
    <p:sldId id="273" r:id="rId8"/>
    <p:sldId id="275" r:id="rId9"/>
    <p:sldId id="258" r:id="rId10"/>
    <p:sldId id="259"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4" Type="http://schemas.openxmlformats.org/officeDocument/2006/relationships/tableStyles" Target="tableStyles.xml"/><Relationship Id="rId13" Type="http://schemas.openxmlformats.org/officeDocument/2006/relationships/viewProps" Target="viewProps.xml"/><Relationship Id="rId12" Type="http://schemas.openxmlformats.org/officeDocument/2006/relationships/presProps" Target="presProps.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0" y="0"/>
            <a:ext cx="12208933" cy="6858000"/>
          </a:xfrm>
          <a:prstGeom prst="rect">
            <a:avLst/>
          </a:prstGeom>
          <a:noFill/>
          <a:ln w="9525">
            <a:noFill/>
          </a:ln>
        </p:spPr>
      </p:pic>
      <p:sp>
        <p:nvSpPr>
          <p:cNvPr id="2051" name="Rectangle 3"/>
          <p:cNvSpPr>
            <a:spLocks noGrp="1" noChangeArrowheads="1"/>
          </p:cNvSpPr>
          <p:nvPr>
            <p:ph type="ctrTitle"/>
          </p:nvPr>
        </p:nvSpPr>
        <p:spPr>
          <a:xfrm>
            <a:off x="624417" y="1196975"/>
            <a:ext cx="10943167" cy="1082675"/>
          </a:xfrm>
        </p:spPr>
        <p:txBody>
          <a:bodyPr/>
          <a:lstStyle>
            <a:lvl1pPr algn="ctr">
              <a:defRPr>
                <a:solidFill>
                  <a:schemeClr val="bg1"/>
                </a:solidFill>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626533" y="2422525"/>
            <a:ext cx="10949517" cy="1752600"/>
          </a:xfrm>
        </p:spPr>
        <p:txBody>
          <a:bodyPr/>
          <a:lstStyle>
            <a:lvl1pPr marL="0" indent="0" algn="ctr">
              <a:buFontTx/>
              <a:buNone/>
              <a:defRPr>
                <a:solidFill>
                  <a:schemeClr val="bg1"/>
                </a:solidFill>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9"/>
          <p:cNvPicPr>
            <a:picLocks noChangeAspect="1"/>
          </p:cNvPicPr>
          <p:nvPr/>
        </p:nvPicPr>
        <p:blipFill>
          <a:blip r:embed="rId12"/>
          <a:stretch>
            <a:fillRect/>
          </a:stretch>
        </p:blipFill>
        <p:spPr>
          <a:xfrm>
            <a:off x="0" y="0"/>
            <a:ext cx="12208933"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417638"/>
            <a:ext cx="9144000" cy="2387600"/>
          </a:xfrm>
        </p:spPr>
        <p:txBody>
          <a:bodyPr/>
          <a:lstStyle/>
          <a:p>
            <a:pPr algn="ctr"/>
            <a:r>
              <a:rPr lang="en-US" b="1" dirty="0">
                <a:solidFill>
                  <a:schemeClr val="tx1"/>
                </a:solidFill>
                <a:effectLst>
                  <a:outerShdw blurRad="38100" dist="19050" dir="2700000" algn="tl" rotWithShape="0">
                    <a:schemeClr val="dk1">
                      <a:alpha val="40000"/>
                    </a:schemeClr>
                  </a:outerShdw>
                </a:effectLst>
              </a:rPr>
              <a:t>How to add CSS</a:t>
            </a:r>
            <a:endParaRPr lang="en-US" b="1" dirty="0">
              <a:solidFill>
                <a:schemeClr val="tx1"/>
              </a:solidFill>
              <a:effectLst>
                <a:outerShdw blurRad="38100" dist="19050" dir="2700000" algn="tl" rotWithShape="0">
                  <a:schemeClr val="dk1">
                    <a:alpha val="40000"/>
                  </a:schemeClr>
                </a:outerShdw>
              </a:effectLst>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609600" y="692150"/>
            <a:ext cx="10972800" cy="4953000"/>
          </a:xfrm>
        </p:spPr>
        <p:txBody>
          <a:bodyPr>
            <a:normAutofit/>
          </a:bodyPr>
          <a:p>
            <a:r>
              <a:rPr lang="en-US" sz="2400"/>
              <a:t>CSS is added to HTML pages to format the document according to information in the style sheet. There are three ways to insert CSS in HTML documents.</a:t>
            </a:r>
            <a:endParaRPr lang="en-US" sz="2400"/>
          </a:p>
          <a:p>
            <a:endParaRPr lang="en-US" sz="2400"/>
          </a:p>
          <a:p>
            <a:pPr marL="457200" indent="-457200">
              <a:buAutoNum type="arabicPeriod"/>
            </a:pPr>
            <a:r>
              <a:rPr lang="en-US" sz="2400"/>
              <a:t>Inline CSS</a:t>
            </a:r>
            <a:endParaRPr lang="en-US" sz="2400"/>
          </a:p>
          <a:p>
            <a:pPr marL="457200" indent="-457200">
              <a:buAutoNum type="arabicPeriod"/>
            </a:pPr>
            <a:r>
              <a:rPr lang="en-US" sz="2400"/>
              <a:t>Internal CSS</a:t>
            </a:r>
            <a:endParaRPr lang="en-US" sz="2400"/>
          </a:p>
          <a:p>
            <a:pPr marL="457200" indent="-457200">
              <a:buAutoNum type="arabicPeriod"/>
            </a:pPr>
            <a:r>
              <a:rPr lang="en-US" sz="2400"/>
              <a:t>External CSS</a:t>
            </a:r>
            <a:endParaRPr lang="en-US" sz="2400"/>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609600" y="616585"/>
            <a:ext cx="10972800" cy="6099175"/>
          </a:xfrm>
        </p:spPr>
        <p:txBody>
          <a:bodyPr>
            <a:normAutofit/>
          </a:bodyPr>
          <a:p>
            <a:pPr marL="0" indent="0">
              <a:buNone/>
            </a:pPr>
            <a:r>
              <a:rPr lang="en-US" sz="2400" b="1"/>
              <a:t>1) Inline CSS</a:t>
            </a:r>
            <a:endParaRPr lang="en-US" sz="2400" b="1"/>
          </a:p>
          <a:p>
            <a:pPr marL="0" indent="0">
              <a:buNone/>
            </a:pPr>
            <a:endParaRPr lang="en-US" sz="2400" b="1"/>
          </a:p>
          <a:p>
            <a:r>
              <a:rPr lang="en-US" sz="2400"/>
              <a:t>We can apply CSS in a single element by inline CSS technique.</a:t>
            </a:r>
            <a:endParaRPr lang="en-US" sz="2400"/>
          </a:p>
          <a:p>
            <a:endParaRPr lang="en-US" sz="2400"/>
          </a:p>
          <a:p>
            <a:r>
              <a:rPr lang="en-US" sz="2400"/>
              <a:t>The inline CSS is also a method to insert style sheets in HTML document. This method mitigates some advantages of style sheets so it is advised to use this method sparingly.</a:t>
            </a:r>
            <a:endParaRPr lang="en-US" sz="2400"/>
          </a:p>
          <a:p>
            <a:endParaRPr lang="en-US" sz="2400"/>
          </a:p>
          <a:p>
            <a:r>
              <a:rPr lang="en-US" sz="2400"/>
              <a:t>If you want to use inline CSS, you should use the style attribute to the relevant tag.</a:t>
            </a:r>
            <a:endParaRPr lang="en-US" sz="2400"/>
          </a:p>
          <a:p>
            <a:endParaRPr lang="en-US" sz="2400"/>
          </a:p>
          <a:p>
            <a:pPr marL="0" indent="0">
              <a:buNone/>
            </a:pPr>
            <a:r>
              <a:rPr lang="en-US" sz="2400"/>
              <a:t>&lt;h2 style="color:red;margin-left:40px;"&gt;Inline CSS is applied on this heading.&lt;/h2&gt;  </a:t>
            </a:r>
            <a:endParaRPr lang="en-US" sz="2400"/>
          </a:p>
          <a:p>
            <a:pPr marL="0" indent="0">
              <a:buNone/>
            </a:pPr>
            <a:r>
              <a:rPr lang="en-US" sz="2400"/>
              <a:t>&lt;p&gt;This paragraph is not affected.&lt;/p&gt;  </a:t>
            </a:r>
            <a:endParaRPr lang="en-US" sz="2400"/>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609600" y="616585"/>
            <a:ext cx="10972800" cy="6099175"/>
          </a:xfrm>
        </p:spPr>
        <p:txBody>
          <a:bodyPr>
            <a:normAutofit fontScale="70000"/>
          </a:bodyPr>
          <a:p>
            <a:pPr marL="0" indent="0">
              <a:buNone/>
            </a:pPr>
            <a:r>
              <a:rPr lang="en-US" sz="2400" b="1"/>
              <a:t>2)</a:t>
            </a:r>
            <a:r>
              <a:rPr lang="en-US" sz="3335" b="1"/>
              <a:t> Internal CSS</a:t>
            </a:r>
            <a:endParaRPr lang="en-US" sz="3335" b="1"/>
          </a:p>
          <a:p>
            <a:pPr marL="0" indent="0">
              <a:buNone/>
            </a:pPr>
            <a:endParaRPr lang="en-US" sz="3335" b="1"/>
          </a:p>
          <a:p>
            <a:r>
              <a:rPr lang="en-US" sz="3335"/>
              <a:t>The internal style sheet is used to add a unique style for a single document. It is defined in &lt;head&gt; section of the HTML page inside the &lt;style&gt; tag.</a:t>
            </a:r>
            <a:endParaRPr lang="en-US" sz="3335"/>
          </a:p>
          <a:p>
            <a:pPr marL="0" indent="0">
              <a:buNone/>
            </a:pPr>
            <a:endParaRPr lang="en-US" sz="3335"/>
          </a:p>
          <a:p>
            <a:pPr marL="0" indent="0">
              <a:buNone/>
            </a:pPr>
            <a:r>
              <a:rPr lang="en-US" sz="2400"/>
              <a:t>&lt;!DOCTYPE html&gt;  </a:t>
            </a:r>
            <a:endParaRPr lang="en-US" sz="2400"/>
          </a:p>
          <a:p>
            <a:pPr marL="0" indent="0">
              <a:buNone/>
            </a:pPr>
            <a:r>
              <a:rPr lang="en-US" sz="2400"/>
              <a:t>&lt;html&gt;  </a:t>
            </a:r>
            <a:endParaRPr lang="en-US" sz="2400"/>
          </a:p>
          <a:p>
            <a:pPr marL="0" indent="0">
              <a:buNone/>
            </a:pPr>
            <a:r>
              <a:rPr lang="en-US" sz="2400"/>
              <a:t>&lt;head&gt;  </a:t>
            </a:r>
            <a:endParaRPr lang="en-US" sz="2400"/>
          </a:p>
          <a:p>
            <a:pPr marL="0" indent="0">
              <a:buNone/>
            </a:pPr>
            <a:r>
              <a:rPr lang="en-US" sz="2400"/>
              <a:t>&lt;style&gt;  </a:t>
            </a:r>
            <a:endParaRPr lang="en-US" sz="2400"/>
          </a:p>
          <a:p>
            <a:pPr marL="0" indent="0">
              <a:buNone/>
            </a:pPr>
            <a:r>
              <a:rPr lang="en-US" sz="2400"/>
              <a:t>body {  </a:t>
            </a:r>
            <a:endParaRPr lang="en-US" sz="2400"/>
          </a:p>
          <a:p>
            <a:pPr marL="0" indent="0">
              <a:buNone/>
            </a:pPr>
            <a:r>
              <a:rPr lang="en-US" sz="2400"/>
              <a:t>    background-color: linen;  </a:t>
            </a:r>
            <a:endParaRPr lang="en-US" sz="2400"/>
          </a:p>
          <a:p>
            <a:pPr marL="0" indent="0">
              <a:buNone/>
            </a:pPr>
            <a:r>
              <a:rPr lang="en-US" sz="2400"/>
              <a:t>}  </a:t>
            </a:r>
            <a:endParaRPr lang="en-US" sz="2400"/>
          </a:p>
          <a:p>
            <a:pPr marL="0" indent="0">
              <a:buNone/>
            </a:pPr>
            <a:r>
              <a:rPr lang="en-US" sz="2400"/>
              <a:t>h1 {  </a:t>
            </a:r>
            <a:endParaRPr lang="en-US" sz="2400"/>
          </a:p>
          <a:p>
            <a:pPr marL="0" indent="0">
              <a:buNone/>
            </a:pPr>
            <a:r>
              <a:rPr lang="en-US" sz="2400"/>
              <a:t>    color: red;  </a:t>
            </a:r>
            <a:endParaRPr lang="en-US" sz="2400"/>
          </a:p>
          <a:p>
            <a:pPr marL="0" indent="0">
              <a:buNone/>
            </a:pPr>
            <a:r>
              <a:rPr lang="en-US" sz="2400"/>
              <a:t>    margin-left: 80px;  </a:t>
            </a:r>
            <a:endParaRPr lang="en-US" sz="2400"/>
          </a:p>
          <a:p>
            <a:pPr marL="0" indent="0">
              <a:buNone/>
            </a:pPr>
            <a:r>
              <a:rPr lang="en-US" sz="2400"/>
              <a:t>}   </a:t>
            </a:r>
            <a:endParaRPr lang="en-US" sz="2400"/>
          </a:p>
          <a:p>
            <a:pPr marL="0" indent="0">
              <a:buNone/>
            </a:pPr>
            <a:r>
              <a:rPr lang="en-US" sz="2400"/>
              <a:t>&lt;/style&gt;  </a:t>
            </a:r>
            <a:endParaRPr lang="en-US" sz="2400"/>
          </a:p>
          <a:p>
            <a:pPr marL="0" indent="0">
              <a:buNone/>
            </a:pPr>
            <a:r>
              <a:rPr lang="en-US" sz="2400"/>
              <a:t>&lt;/head&gt;  </a:t>
            </a:r>
            <a:endParaRPr lang="en-US" sz="2400"/>
          </a:p>
          <a:p>
            <a:pPr marL="0" indent="0">
              <a:buNone/>
            </a:pPr>
            <a:endParaRPr lang="en-US" sz="2400"/>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609600" y="616585"/>
            <a:ext cx="10972800" cy="6240780"/>
          </a:xfrm>
        </p:spPr>
        <p:txBody>
          <a:bodyPr>
            <a:normAutofit lnSpcReduction="10000"/>
          </a:bodyPr>
          <a:p>
            <a:pPr marL="0" indent="0">
              <a:buNone/>
            </a:pPr>
            <a:r>
              <a:rPr lang="en-US" sz="2400">
                <a:sym typeface="+mn-ea"/>
              </a:rPr>
              <a:t>&lt;body&gt;  </a:t>
            </a:r>
            <a:endParaRPr lang="en-US" sz="2400"/>
          </a:p>
          <a:p>
            <a:pPr marL="0" indent="0">
              <a:buNone/>
            </a:pPr>
            <a:r>
              <a:rPr lang="en-US" sz="2400">
                <a:sym typeface="+mn-ea"/>
              </a:rPr>
              <a:t>&lt;h1&gt;The internal style sheet is applied on this heading.&lt;/h1&gt;  </a:t>
            </a:r>
            <a:endParaRPr lang="en-US" sz="2400"/>
          </a:p>
          <a:p>
            <a:pPr marL="0" indent="0">
              <a:buNone/>
            </a:pPr>
            <a:r>
              <a:rPr lang="en-US" sz="2400">
                <a:sym typeface="+mn-ea"/>
              </a:rPr>
              <a:t>&lt;p&gt;This paragraph will not be affected.&lt;/p&gt;  </a:t>
            </a:r>
            <a:endParaRPr lang="en-US" sz="2400"/>
          </a:p>
          <a:p>
            <a:pPr marL="0" indent="0">
              <a:buNone/>
            </a:pPr>
            <a:r>
              <a:rPr lang="en-US" sz="2400">
                <a:sym typeface="+mn-ea"/>
              </a:rPr>
              <a:t>&lt;/body&gt;  </a:t>
            </a:r>
            <a:endParaRPr lang="en-US" sz="2400"/>
          </a:p>
          <a:p>
            <a:pPr marL="0" indent="0">
              <a:buNone/>
            </a:pPr>
            <a:r>
              <a:rPr lang="en-US" sz="2400">
                <a:sym typeface="+mn-ea"/>
              </a:rPr>
              <a:t>&lt;/html&gt;</a:t>
            </a:r>
            <a:endParaRPr lang="en-US" sz="2400"/>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1"/>
          </p:nvPr>
        </p:nvSpPr>
        <p:spPr>
          <a:xfrm>
            <a:off x="609600" y="571500"/>
            <a:ext cx="10062210" cy="6526530"/>
          </a:xfrm>
        </p:spPr>
        <p:txBody>
          <a:bodyPr>
            <a:normAutofit/>
          </a:bodyPr>
          <a:p>
            <a:pPr marL="0" indent="0">
              <a:buNone/>
            </a:pPr>
            <a:r>
              <a:rPr lang="en-US" sz="2855" b="1"/>
              <a:t>3) External CSS</a:t>
            </a:r>
            <a:endParaRPr lang="en-US" sz="2855" b="1"/>
          </a:p>
          <a:p>
            <a:pPr marL="0" indent="0">
              <a:buNone/>
            </a:pPr>
            <a:endParaRPr lang="en-US" sz="2855" b="1"/>
          </a:p>
          <a:p>
            <a:r>
              <a:rPr lang="en-US" sz="2400"/>
              <a:t>The external style sheet is generally used when you want to make changes on multiple pages. It is ideal for this condition because it facilitates you to change the look of the entire web site by changing just one file.</a:t>
            </a:r>
            <a:endParaRPr lang="en-US" sz="2400"/>
          </a:p>
          <a:p>
            <a:endParaRPr lang="en-US" sz="2400"/>
          </a:p>
          <a:p>
            <a:r>
              <a:rPr lang="en-US" sz="2400"/>
              <a:t>It uses the &lt;link&gt; tag on every pages and the &lt;link&gt; tag should be put inside the head section.</a:t>
            </a:r>
            <a:endParaRPr lang="en-US" sz="2400"/>
          </a:p>
          <a:p>
            <a:endParaRPr lang="en-US" sz="2400"/>
          </a:p>
          <a:p>
            <a:r>
              <a:rPr lang="en-US" sz="2400"/>
              <a:t>Example:</a:t>
            </a:r>
            <a:endParaRPr lang="en-US" sz="2400"/>
          </a:p>
          <a:p>
            <a:pPr marL="457200" lvl="1" indent="0">
              <a:buNone/>
            </a:pPr>
            <a:r>
              <a:rPr lang="en-US" sz="2100"/>
              <a:t>&lt;head&gt;  </a:t>
            </a:r>
            <a:endParaRPr lang="en-US" sz="2100"/>
          </a:p>
          <a:p>
            <a:pPr marL="457200" lvl="1" indent="0">
              <a:buNone/>
            </a:pPr>
            <a:r>
              <a:rPr lang="en-US" sz="2100"/>
              <a:t>&lt;link rel="stylesheet" type="text/css" href="mystyle.css"&gt;  </a:t>
            </a:r>
            <a:endParaRPr lang="en-US" sz="2100"/>
          </a:p>
          <a:p>
            <a:pPr marL="457200" lvl="1" indent="0">
              <a:buNone/>
            </a:pPr>
            <a:r>
              <a:rPr lang="en-US" sz="2100"/>
              <a:t>&lt;/head&gt;  </a:t>
            </a:r>
            <a:endParaRPr lang="en-US" sz="2100"/>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1"/>
          </p:nvPr>
        </p:nvSpPr>
        <p:spPr>
          <a:xfrm>
            <a:off x="609600" y="571500"/>
            <a:ext cx="10062210" cy="6285865"/>
          </a:xfrm>
        </p:spPr>
        <p:txBody>
          <a:bodyPr>
            <a:normAutofit lnSpcReduction="10000"/>
          </a:bodyPr>
          <a:p>
            <a:r>
              <a:rPr lang="en-US" sz="2400"/>
              <a:t>The external style sheet may be written in any text editor but must be saved with a .css extension. This file should not contain HTML elements. </a:t>
            </a:r>
            <a:endParaRPr lang="en-US" sz="2400"/>
          </a:p>
          <a:p>
            <a:pPr marL="0" indent="0">
              <a:buNone/>
            </a:pPr>
            <a:endParaRPr lang="en-US" sz="2400"/>
          </a:p>
          <a:p>
            <a:r>
              <a:rPr lang="en-US" sz="2400"/>
              <a:t>Let's take an example of a style sheet file named "mystyle.css".</a:t>
            </a:r>
            <a:endParaRPr lang="en-US" sz="2400"/>
          </a:p>
          <a:p>
            <a:endParaRPr lang="en-US" sz="2400"/>
          </a:p>
          <a:p>
            <a:pPr marL="0" indent="0">
              <a:buNone/>
            </a:pPr>
            <a:r>
              <a:rPr lang="en-US" sz="2400"/>
              <a:t>File: mystyle.css</a:t>
            </a:r>
            <a:endParaRPr lang="en-US" sz="2400"/>
          </a:p>
          <a:p>
            <a:pPr marL="0" indent="0">
              <a:buNone/>
            </a:pPr>
            <a:endParaRPr lang="en-US" sz="2400"/>
          </a:p>
          <a:p>
            <a:pPr marL="0" indent="0">
              <a:buNone/>
            </a:pPr>
            <a:r>
              <a:rPr lang="en-US" sz="2400"/>
              <a:t>body {  </a:t>
            </a:r>
            <a:endParaRPr lang="en-US" sz="2400"/>
          </a:p>
          <a:p>
            <a:pPr marL="0" indent="0">
              <a:buNone/>
            </a:pPr>
            <a:r>
              <a:rPr lang="en-US" sz="2400"/>
              <a:t>    background-color: lightblue;  </a:t>
            </a:r>
            <a:endParaRPr lang="en-US" sz="2400"/>
          </a:p>
          <a:p>
            <a:pPr marL="0" indent="0">
              <a:buNone/>
            </a:pPr>
            <a:r>
              <a:rPr lang="en-US" sz="2400"/>
              <a:t>}  </a:t>
            </a:r>
            <a:endParaRPr lang="en-US" sz="2400"/>
          </a:p>
          <a:p>
            <a:pPr marL="0" indent="0">
              <a:buNone/>
            </a:pPr>
            <a:r>
              <a:rPr lang="en-US" sz="2400"/>
              <a:t>h1 {  </a:t>
            </a:r>
            <a:endParaRPr lang="en-US" sz="2400"/>
          </a:p>
          <a:p>
            <a:pPr marL="0" indent="0">
              <a:buNone/>
            </a:pPr>
            <a:r>
              <a:rPr lang="en-US" sz="2400"/>
              <a:t>    color: navy;  </a:t>
            </a:r>
            <a:endParaRPr lang="en-US" sz="2400"/>
          </a:p>
          <a:p>
            <a:pPr marL="0" indent="0">
              <a:buNone/>
            </a:pPr>
            <a:r>
              <a:rPr lang="en-US" sz="2400"/>
              <a:t>    margin-left: 20px;  </a:t>
            </a:r>
            <a:endParaRPr lang="en-US" sz="2400"/>
          </a:p>
          <a:p>
            <a:pPr marL="0" indent="0">
              <a:buNone/>
            </a:pPr>
            <a:r>
              <a:rPr lang="en-US" sz="2400"/>
              <a:t>}   </a:t>
            </a:r>
            <a:endParaRPr lang="en-US" sz="2400"/>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488315" y="525780"/>
            <a:ext cx="10972800" cy="6009640"/>
          </a:xfrm>
        </p:spPr>
        <p:txBody>
          <a:bodyPr/>
          <a:p>
            <a:pPr marL="0" indent="0">
              <a:buNone/>
            </a:pPr>
            <a:r>
              <a:rPr lang="en-US" sz="2400" b="1"/>
              <a:t>CSS Comments</a:t>
            </a:r>
            <a:endParaRPr lang="en-US" sz="2400" b="1"/>
          </a:p>
          <a:p>
            <a:pPr marL="0" indent="0">
              <a:buNone/>
            </a:pPr>
            <a:endParaRPr lang="en-US" sz="2400" b="1"/>
          </a:p>
          <a:p>
            <a:r>
              <a:rPr lang="en-US" sz="2400"/>
              <a:t>CSS comments are generally written to explain your code. It is very helpful for the users who reads your code so that they can easily understand the code.</a:t>
            </a:r>
            <a:endParaRPr lang="en-US" sz="2400"/>
          </a:p>
          <a:p>
            <a:endParaRPr lang="en-US" sz="2400"/>
          </a:p>
          <a:p>
            <a:r>
              <a:rPr lang="en-US" sz="2400"/>
              <a:t>Comments are ignored by browsers.</a:t>
            </a:r>
            <a:endParaRPr lang="en-US" sz="2400"/>
          </a:p>
          <a:p>
            <a:endParaRPr lang="en-US" sz="2400"/>
          </a:p>
          <a:p>
            <a:r>
              <a:rPr lang="en-US" sz="2400"/>
              <a:t>Comments are single or multiple lines statement and written within /*............*/ .</a:t>
            </a:r>
            <a:endParaRPr lang="en-US" sz="2400"/>
          </a:p>
          <a:p>
            <a:endParaRPr lang="en-US" sz="2400"/>
          </a:p>
          <a:p>
            <a:endParaRPr lang="en-US" sz="2400"/>
          </a:p>
        </p:txBody>
      </p:sp>
    </p:spTree>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p:nvPr>
            <p:ph idx="1"/>
          </p:nvPr>
        </p:nvSpPr>
        <p:spPr>
          <a:xfrm>
            <a:off x="488315" y="495300"/>
            <a:ext cx="10972800" cy="6362700"/>
          </a:xfrm>
        </p:spPr>
        <p:txBody>
          <a:bodyPr/>
          <a:p>
            <a:pPr marL="0" indent="0">
              <a:buNone/>
            </a:pPr>
            <a:r>
              <a:rPr lang="en-US" sz="2400">
                <a:sym typeface="+mn-ea"/>
              </a:rPr>
              <a:t>&lt;style&gt;  </a:t>
            </a:r>
            <a:endParaRPr lang="en-US" sz="2400"/>
          </a:p>
          <a:p>
            <a:pPr marL="0" indent="0">
              <a:buNone/>
            </a:pPr>
            <a:r>
              <a:rPr lang="en-US" sz="2400">
                <a:sym typeface="+mn-ea"/>
              </a:rPr>
              <a:t>p {  </a:t>
            </a:r>
            <a:endParaRPr lang="en-US" sz="2400"/>
          </a:p>
          <a:p>
            <a:pPr marL="0" indent="0">
              <a:buNone/>
            </a:pPr>
            <a:r>
              <a:rPr lang="en-US" sz="2400">
                <a:sym typeface="+mn-ea"/>
              </a:rPr>
              <a:t>    color: blue;  </a:t>
            </a:r>
            <a:endParaRPr lang="en-US" sz="2400"/>
          </a:p>
          <a:p>
            <a:pPr marL="0" indent="0">
              <a:buNone/>
            </a:pPr>
            <a:r>
              <a:rPr lang="en-US" sz="2400">
                <a:sym typeface="+mn-ea"/>
              </a:rPr>
              <a:t>    /* This is a single-line comment */  </a:t>
            </a:r>
            <a:endParaRPr lang="en-US" sz="2400"/>
          </a:p>
          <a:p>
            <a:pPr marL="0" indent="0">
              <a:buNone/>
            </a:pPr>
            <a:r>
              <a:rPr lang="en-US" sz="2400">
                <a:sym typeface="+mn-ea"/>
              </a:rPr>
              <a:t>    text-align: center;  </a:t>
            </a:r>
            <a:endParaRPr lang="en-US" sz="2400"/>
          </a:p>
          <a:p>
            <a:pPr marL="0" indent="0">
              <a:buNone/>
            </a:pPr>
            <a:r>
              <a:rPr lang="en-US" sz="2400">
                <a:sym typeface="+mn-ea"/>
              </a:rPr>
              <a:t>}   </a:t>
            </a:r>
            <a:endParaRPr lang="en-US" sz="2400"/>
          </a:p>
          <a:p>
            <a:pPr marL="0" indent="0">
              <a:buNone/>
            </a:pPr>
            <a:r>
              <a:rPr lang="en-US" sz="2400">
                <a:sym typeface="+mn-ea"/>
              </a:rPr>
              <a:t>/* This is  </a:t>
            </a:r>
            <a:endParaRPr lang="en-US" sz="2400"/>
          </a:p>
          <a:p>
            <a:pPr marL="0" indent="0">
              <a:buNone/>
            </a:pPr>
            <a:r>
              <a:rPr lang="en-US" sz="2400">
                <a:sym typeface="+mn-ea"/>
              </a:rPr>
              <a:t>a multi-line  </a:t>
            </a:r>
            <a:endParaRPr lang="en-US" sz="2400"/>
          </a:p>
          <a:p>
            <a:pPr marL="0" indent="0">
              <a:buNone/>
            </a:pPr>
            <a:r>
              <a:rPr lang="en-US" sz="2400">
                <a:sym typeface="+mn-ea"/>
              </a:rPr>
              <a:t>comment */  </a:t>
            </a:r>
            <a:endParaRPr lang="en-US" sz="2400"/>
          </a:p>
          <a:p>
            <a:pPr marL="0" indent="0">
              <a:buNone/>
            </a:pPr>
            <a:r>
              <a:rPr lang="en-US" sz="2400">
                <a:sym typeface="+mn-ea"/>
              </a:rPr>
              <a:t>&lt;/style&gt;  </a:t>
            </a:r>
            <a:endParaRPr lang="en-US" sz="2400">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
</file>

<file path=ppt/theme/theme1.xml><?xml version="1.0" encoding="utf-8"?>
<a:theme xmlns:a="http://schemas.openxmlformats.org/drawingml/2006/main" name="Blue Waves">
  <a:themeElements>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Blue Wa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Blue Wa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ue Wa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ue Wa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ue Wa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ue Wa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ue Wa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ue Wa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ue Wa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ue Wa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ue Wa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ue Wa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ue Wa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2273</Words>
  <Application>WPS Presentation</Application>
  <PresentationFormat>Widescreen</PresentationFormat>
  <Paragraphs>90</Paragraphs>
  <Slides>9</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9</vt:i4>
      </vt:variant>
    </vt:vector>
  </HeadingPairs>
  <TitlesOfParts>
    <vt:vector size="16" baseType="lpstr">
      <vt:lpstr>Arial</vt:lpstr>
      <vt:lpstr>SimSun</vt:lpstr>
      <vt:lpstr>Wingdings</vt:lpstr>
      <vt:lpstr>Microsoft YaHei</vt:lpstr>
      <vt:lpstr>Arial Unicode MS</vt:lpstr>
      <vt:lpstr>Calibri</vt:lpstr>
      <vt:lpstr>Blue Waves</vt:lpstr>
      <vt:lpstr>CSS Selector</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Full stack development</dc:title>
  <dc:creator/>
  <cp:lastModifiedBy>Shailesh Balar</cp:lastModifiedBy>
  <cp:revision>30</cp:revision>
  <dcterms:created xsi:type="dcterms:W3CDTF">2023-01-26T06:09:00Z</dcterms:created>
  <dcterms:modified xsi:type="dcterms:W3CDTF">2023-02-02T08:38:51Z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814A41F08282471697DB8596889345E6</vt:lpwstr>
  </property>
  <property fmtid="{D5CDD505-2E9C-101B-9397-08002B2CF9AE}" pid="3" name="KSOProductBuildVer">
    <vt:lpwstr>1033-11.2.0.11213</vt:lpwstr>
  </property>
</Properties>
</file>