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58" r:id="rId5"/>
    <p:sldId id="261" r:id="rId6"/>
    <p:sldId id="262" r:id="rId7"/>
    <p:sldId id="264" r:id="rId8"/>
    <p:sldId id="265"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17" d="100"/>
          <a:sy n="117" d="100"/>
        </p:scale>
        <p:origin x="-30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2/6/2023</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2/6/2023</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javatpoint.com/css-tutorial"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javatpoint.com/css-tutori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www.javatpoint.com/css-border-collapse-property"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r>
              <a:rPr lang="en-US" dirty="0"/>
              <a:t>CSS border-radius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6750" y="461554"/>
            <a:ext cx="10515600" cy="5966460"/>
          </a:xfrm>
        </p:spPr>
        <p:txBody>
          <a:bodyPr>
            <a:normAutofit/>
          </a:bodyPr>
          <a:lstStyle/>
          <a:p>
            <a:pPr marL="0" indent="0">
              <a:buNone/>
            </a:pPr>
            <a:r>
              <a:rPr lang="en-US" sz="2000" b="1" dirty="0"/>
              <a:t>Property </a:t>
            </a:r>
            <a:r>
              <a:rPr lang="en-US" sz="2000" b="1" dirty="0" smtClean="0"/>
              <a:t>Values</a:t>
            </a:r>
          </a:p>
          <a:p>
            <a:pPr marL="0" indent="0">
              <a:buNone/>
            </a:pPr>
            <a:endParaRPr lang="en-US" sz="2000" b="1" dirty="0"/>
          </a:p>
          <a:p>
            <a:r>
              <a:rPr lang="en-US" sz="2000" dirty="0"/>
              <a:t>The values of this </a:t>
            </a:r>
            <a:r>
              <a:rPr lang="en-US" sz="2000" dirty="0">
                <a:hlinkClick r:id="rId2"/>
              </a:rPr>
              <a:t>CSS</a:t>
            </a:r>
            <a:r>
              <a:rPr lang="en-US" sz="2000" dirty="0"/>
              <a:t> property are defined as follows.</a:t>
            </a:r>
          </a:p>
          <a:p>
            <a:r>
              <a:rPr lang="en-US" sz="2000" b="1" dirty="0"/>
              <a:t>length:</a:t>
            </a:r>
            <a:r>
              <a:rPr lang="en-US" sz="2000" dirty="0"/>
              <a:t> This value sets the distance between the borders of the adjacent table cells in </a:t>
            </a:r>
            <a:r>
              <a:rPr lang="en-US" sz="2000" dirty="0" err="1"/>
              <a:t>px</a:t>
            </a:r>
            <a:r>
              <a:rPr lang="en-US" sz="2000" dirty="0"/>
              <a:t>, cm, </a:t>
            </a:r>
            <a:r>
              <a:rPr lang="en-US" sz="2000" dirty="0" err="1"/>
              <a:t>pt</a:t>
            </a:r>
            <a:r>
              <a:rPr lang="en-US" sz="2000" dirty="0"/>
              <a:t>, etc. Negative values are not allowed.</a:t>
            </a:r>
          </a:p>
          <a:p>
            <a:r>
              <a:rPr lang="en-US" sz="2000" b="1" dirty="0"/>
              <a:t>initial:</a:t>
            </a:r>
            <a:r>
              <a:rPr lang="en-US" sz="2000" dirty="0"/>
              <a:t> It sets the property to its default value.</a:t>
            </a:r>
          </a:p>
          <a:p>
            <a:r>
              <a:rPr lang="en-US" sz="2000" b="1" dirty="0"/>
              <a:t>inherit:</a:t>
            </a:r>
            <a:r>
              <a:rPr lang="en-US" sz="2000" dirty="0"/>
              <a:t> It inherits the property from its parent element</a:t>
            </a:r>
            <a:r>
              <a:rPr lang="en-US" sz="2000" dirty="0" smtClean="0"/>
              <a:t>.</a:t>
            </a:r>
          </a:p>
          <a:p>
            <a:endParaRPr lang="en-US" sz="2000" dirty="0"/>
          </a:p>
          <a:p>
            <a:r>
              <a:rPr lang="en-US" sz="2000" dirty="0" smtClean="0"/>
              <a:t>Example:</a:t>
            </a:r>
          </a:p>
          <a:p>
            <a:endParaRPr lang="en-US" sz="2000" dirty="0"/>
          </a:p>
          <a:p>
            <a:pPr marL="0" indent="0">
              <a:buNone/>
            </a:pPr>
            <a:r>
              <a:rPr lang="en-US" sz="2000" smtClean="0"/>
              <a:t>#t1{</a:t>
            </a:r>
            <a:r>
              <a:rPr lang="en-US" sz="2000" dirty="0"/>
              <a:t>  </a:t>
            </a:r>
          </a:p>
          <a:p>
            <a:pPr marL="0" indent="0">
              <a:buNone/>
            </a:pPr>
            <a:r>
              <a:rPr lang="en-US" sz="2000" dirty="0"/>
              <a:t>border-collapse: separate;  </a:t>
            </a:r>
          </a:p>
          <a:p>
            <a:pPr marL="0" indent="0">
              <a:buNone/>
            </a:pPr>
            <a:r>
              <a:rPr lang="en-US" sz="2000" dirty="0"/>
              <a:t>border-spacing: 45px;  </a:t>
            </a:r>
          </a:p>
          <a:p>
            <a:pPr marL="0" indent="0">
              <a:buNone/>
            </a:pPr>
            <a:r>
              <a:rPr lang="en-US" sz="2000" dirty="0"/>
              <a:t>} </a:t>
            </a:r>
          </a:p>
          <a:p>
            <a:pPr marL="0" indent="0">
              <a:buNone/>
            </a:pPr>
            <a:endParaRPr lang="en-US" sz="20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087684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5620"/>
            <a:ext cx="10515600" cy="6342380"/>
          </a:xfrm>
        </p:spPr>
        <p:txBody>
          <a:bodyPr>
            <a:normAutofit/>
          </a:bodyPr>
          <a:lstStyle/>
          <a:p>
            <a:r>
              <a:rPr lang="en-US" sz="2400" dirty="0"/>
              <a:t>This CSS property sets the rounded borders and provides the rounded corners around an element, tags, or div. It defines the radius of the corners of an element</a:t>
            </a:r>
            <a:r>
              <a:rPr lang="en-US" sz="2400" dirty="0" smtClean="0"/>
              <a:t>.</a:t>
            </a:r>
          </a:p>
          <a:p>
            <a:pPr marL="0" indent="0">
              <a:buNone/>
            </a:pPr>
            <a:endParaRPr lang="en-US" sz="2400" dirty="0"/>
          </a:p>
          <a:p>
            <a:r>
              <a:rPr lang="en-US" sz="2400" dirty="0"/>
              <a:t>It is shorthand for </a:t>
            </a:r>
            <a:r>
              <a:rPr lang="en-US" sz="2400" b="1" dirty="0"/>
              <a:t>border top-left-radius, border-top-right-radius, border-bottom-right-radius</a:t>
            </a:r>
            <a:r>
              <a:rPr lang="en-US" sz="2400" dirty="0"/>
              <a:t> and </a:t>
            </a:r>
            <a:r>
              <a:rPr lang="en-US" sz="2400" b="1" dirty="0"/>
              <a:t>border-bottom-left-radius</a:t>
            </a:r>
            <a:r>
              <a:rPr lang="en-US" sz="2400" dirty="0"/>
              <a:t>. It gives the rounded shape to the corners of the border of an element. We can specify the border for all four corners of the box in a single declaration using the border-radius. The values of this property can be defined in percentage or length units</a:t>
            </a:r>
            <a:r>
              <a:rPr lang="en-US" sz="2400" dirty="0" smtClean="0"/>
              <a:t>.</a:t>
            </a:r>
          </a:p>
          <a:p>
            <a:pPr marL="0" indent="0">
              <a:buNone/>
            </a:pPr>
            <a:endParaRPr lang="en-US" sz="2400" dirty="0"/>
          </a:p>
          <a:p>
            <a:r>
              <a:rPr lang="en-US" sz="2400" dirty="0"/>
              <a:t>This </a:t>
            </a:r>
            <a:r>
              <a:rPr lang="en-US" sz="2400" dirty="0">
                <a:hlinkClick r:id="rId2"/>
              </a:rPr>
              <a:t>CSS</a:t>
            </a:r>
            <a:r>
              <a:rPr lang="en-US" sz="2400" dirty="0"/>
              <a:t> property includes the properties that are tabulated as follows: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0035" y="2111262"/>
            <a:ext cx="102870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6711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74914" y="430802"/>
            <a:ext cx="10515600" cy="6157776"/>
          </a:xfrm>
        </p:spPr>
        <p:txBody>
          <a:bodyPr>
            <a:normAutofit fontScale="85000" lnSpcReduction="20000"/>
          </a:bodyPr>
          <a:lstStyle/>
          <a:p>
            <a:pPr marL="0" indent="0">
              <a:buNone/>
            </a:pPr>
            <a:endParaRPr lang="en-US" sz="2400" b="1" dirty="0"/>
          </a:p>
          <a:p>
            <a:pPr marL="0" indent="0">
              <a:buNone/>
            </a:pPr>
            <a:r>
              <a:rPr lang="en-US" sz="2400" dirty="0"/>
              <a:t>&lt;style&gt;  </a:t>
            </a:r>
          </a:p>
          <a:p>
            <a:pPr marL="0" indent="0">
              <a:buNone/>
            </a:pPr>
            <a:r>
              <a:rPr lang="en-US" sz="2400" dirty="0"/>
              <a:t>#left {  </a:t>
            </a:r>
          </a:p>
          <a:p>
            <a:pPr marL="0" indent="0">
              <a:buNone/>
            </a:pPr>
            <a:r>
              <a:rPr lang="en-US" sz="2400" dirty="0" smtClean="0"/>
              <a:t>border-top-left-radius</a:t>
            </a:r>
            <a:r>
              <a:rPr lang="en-US" sz="2400" dirty="0"/>
              <a:t>: 250px;  </a:t>
            </a:r>
          </a:p>
          <a:p>
            <a:pPr marL="0" indent="0">
              <a:buNone/>
            </a:pPr>
            <a:r>
              <a:rPr lang="en-US" sz="2400" dirty="0"/>
              <a:t>background: </a:t>
            </a:r>
            <a:r>
              <a:rPr lang="en-US" sz="2400" dirty="0" err="1"/>
              <a:t>lightgreen</a:t>
            </a:r>
            <a:r>
              <a:rPr lang="en-US" sz="2400" dirty="0"/>
              <a:t>;  </a:t>
            </a:r>
          </a:p>
          <a:p>
            <a:pPr marL="0" indent="0">
              <a:buNone/>
            </a:pPr>
            <a:r>
              <a:rPr lang="en-US" sz="2400" dirty="0"/>
              <a:t>padding: 50px;  </a:t>
            </a:r>
          </a:p>
          <a:p>
            <a:pPr marL="0" indent="0">
              <a:buNone/>
            </a:pPr>
            <a:r>
              <a:rPr lang="en-US" sz="2400" dirty="0"/>
              <a:t>border: 6px </a:t>
            </a:r>
            <a:r>
              <a:rPr lang="en-US" sz="2400" dirty="0" smtClean="0"/>
              <a:t>solid</a:t>
            </a:r>
            <a:r>
              <a:rPr lang="en-US" sz="2400" dirty="0"/>
              <a:t> red;  </a:t>
            </a:r>
          </a:p>
          <a:p>
            <a:pPr marL="0" indent="0">
              <a:buNone/>
            </a:pPr>
            <a:r>
              <a:rPr lang="en-US" sz="2400" dirty="0"/>
              <a:t>width: 300px;  </a:t>
            </a:r>
          </a:p>
          <a:p>
            <a:pPr marL="0" indent="0">
              <a:buNone/>
            </a:pPr>
            <a:r>
              <a:rPr lang="en-US" sz="2400" dirty="0"/>
              <a:t>height: 200px;  </a:t>
            </a:r>
          </a:p>
          <a:p>
            <a:pPr marL="0" indent="0">
              <a:buNone/>
            </a:pPr>
            <a:r>
              <a:rPr lang="en-US" sz="2400" dirty="0"/>
              <a:t>font-size: 25px;  </a:t>
            </a:r>
          </a:p>
          <a:p>
            <a:pPr marL="0" indent="0">
              <a:buNone/>
            </a:pPr>
            <a:r>
              <a:rPr lang="en-US" sz="2400" dirty="0"/>
              <a:t>}  </a:t>
            </a:r>
          </a:p>
          <a:p>
            <a:pPr marL="0" indent="0">
              <a:buNone/>
            </a:pPr>
            <a:r>
              <a:rPr lang="en-US" sz="2400" dirty="0"/>
              <a:t>&lt;/style&gt;  </a:t>
            </a:r>
            <a:endParaRPr lang="en-US" sz="2400" dirty="0" smtClean="0"/>
          </a:p>
          <a:p>
            <a:pPr marL="0" indent="0">
              <a:buNone/>
            </a:pPr>
            <a:r>
              <a:rPr lang="en-US" sz="2400" dirty="0"/>
              <a:t>&lt;body&gt;  </a:t>
            </a:r>
          </a:p>
          <a:p>
            <a:pPr marL="0" indent="0">
              <a:buNone/>
            </a:pPr>
            <a:r>
              <a:rPr lang="en-US" sz="2400" dirty="0"/>
              <a:t>&lt;center&gt;  </a:t>
            </a:r>
          </a:p>
          <a:p>
            <a:pPr marL="0" indent="0">
              <a:buNone/>
            </a:pPr>
            <a:r>
              <a:rPr lang="en-US" sz="2400" dirty="0"/>
              <a:t>&lt;div id = "left"&gt;  </a:t>
            </a:r>
          </a:p>
          <a:p>
            <a:pPr marL="0" indent="0">
              <a:buNone/>
            </a:pPr>
            <a:r>
              <a:rPr lang="en-US" sz="2400" dirty="0"/>
              <a:t>&lt;h2&gt;Welcome to the javaTpoint.com&lt;/h2&gt;  </a:t>
            </a:r>
          </a:p>
          <a:p>
            <a:pPr marL="0" indent="0">
              <a:buNone/>
            </a:pPr>
            <a:r>
              <a:rPr lang="en-US" sz="2400" dirty="0"/>
              <a:t>&lt;p&gt;border-top-left-radius: 250px;&lt;/p&gt;  </a:t>
            </a:r>
          </a:p>
          <a:p>
            <a:pPr marL="0" indent="0">
              <a:buNone/>
            </a:pPr>
            <a:r>
              <a:rPr lang="en-US" sz="2400" dirty="0"/>
              <a:t>&lt;/div&gt;  </a:t>
            </a:r>
          </a:p>
          <a:p>
            <a:pPr marL="0" indent="0">
              <a:buNone/>
            </a:pPr>
            <a:r>
              <a:rPr lang="en-US" sz="2400" dirty="0"/>
              <a:t>&lt;/center&gt;  </a:t>
            </a:r>
          </a:p>
          <a:p>
            <a:pPr marL="0" indent="0">
              <a:buNone/>
            </a:pPr>
            <a:r>
              <a:rPr lang="en-US" sz="2400" dirty="0"/>
              <a:t>&lt;/body&gt;  </a:t>
            </a:r>
          </a:p>
          <a:p>
            <a:pPr marL="0" indent="0">
              <a:buNone/>
            </a:pPr>
            <a:endParaRPr lang="en-US" sz="2400" dirty="0"/>
          </a:p>
          <a:p>
            <a:pPr marL="0" indent="0">
              <a:buNone/>
            </a:pPr>
            <a:endParaRPr lang="en-US" sz="2400" b="1" dirty="0"/>
          </a:p>
          <a:p>
            <a:pPr marL="0" indent="0">
              <a:buNone/>
            </a:pPr>
            <a:endParaRPr lang="en-US" sz="2400" dirty="0"/>
          </a:p>
          <a:p>
            <a:pPr marL="0" indent="0">
              <a:buNone/>
            </a:pPr>
            <a:endParaRPr lang="en-US" sz="24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89305" y="546100"/>
            <a:ext cx="10612755" cy="6417310"/>
          </a:xfrm>
        </p:spPr>
        <p:txBody>
          <a:bodyPr>
            <a:normAutofit/>
          </a:bodyPr>
          <a:lstStyle/>
          <a:p>
            <a:pPr marL="0" indent="0">
              <a:buNone/>
            </a:pPr>
            <a:r>
              <a:rPr lang="en-US" sz="2400" b="1" dirty="0"/>
              <a:t>CSS border-collapse property</a:t>
            </a:r>
          </a:p>
          <a:p>
            <a:r>
              <a:rPr lang="en-US" sz="2400" dirty="0"/>
              <a:t>This CSS property is used to set the border of the table cells and specifies whether the table cells share the separate or common border</a:t>
            </a:r>
            <a:r>
              <a:rPr lang="en-US" sz="2400" dirty="0" smtClean="0"/>
              <a:t>.</a:t>
            </a:r>
          </a:p>
          <a:p>
            <a:pPr marL="0" indent="0">
              <a:buNone/>
            </a:pPr>
            <a:endParaRPr lang="en-US" sz="2400" dirty="0"/>
          </a:p>
          <a:p>
            <a:r>
              <a:rPr lang="en-US" sz="2400" dirty="0"/>
              <a:t>This property has two main values that are </a:t>
            </a:r>
            <a:r>
              <a:rPr lang="en-US" sz="2400" b="1" dirty="0"/>
              <a:t>separate</a:t>
            </a:r>
            <a:r>
              <a:rPr lang="en-US" sz="2400" dirty="0"/>
              <a:t> and </a:t>
            </a:r>
            <a:r>
              <a:rPr lang="en-US" sz="2400" b="1" dirty="0"/>
              <a:t>collapse</a:t>
            </a:r>
            <a:r>
              <a:rPr lang="en-US" sz="2400" dirty="0"/>
              <a:t>. When it is set to the value </a:t>
            </a:r>
            <a:r>
              <a:rPr lang="en-US" sz="2400" b="1" dirty="0"/>
              <a:t>separate</a:t>
            </a:r>
            <a:r>
              <a:rPr lang="en-US" sz="2400" dirty="0"/>
              <a:t>, the distance between the cells can be defined using the </a:t>
            </a:r>
            <a:r>
              <a:rPr lang="en-US" sz="2400" b="1" dirty="0"/>
              <a:t>border-spacing</a:t>
            </a:r>
            <a:r>
              <a:rPr lang="en-US" sz="2400" dirty="0"/>
              <a:t> property. When the </a:t>
            </a:r>
            <a:r>
              <a:rPr lang="en-US" sz="2400" b="1" dirty="0"/>
              <a:t>border-collapse</a:t>
            </a:r>
            <a:r>
              <a:rPr lang="en-US" sz="2400" dirty="0"/>
              <a:t> is set to the value </a:t>
            </a:r>
            <a:r>
              <a:rPr lang="en-US" sz="2400" b="1" dirty="0"/>
              <a:t>collapse</a:t>
            </a:r>
            <a:r>
              <a:rPr lang="en-US" sz="2400" dirty="0"/>
              <a:t>, then the </a:t>
            </a:r>
            <a:r>
              <a:rPr lang="en-US" sz="2400" b="1" dirty="0"/>
              <a:t>inset</a:t>
            </a:r>
            <a:r>
              <a:rPr lang="en-US" sz="2400" dirty="0"/>
              <a:t> value of </a:t>
            </a:r>
            <a:r>
              <a:rPr lang="en-US" sz="2400" b="1" dirty="0"/>
              <a:t>border-style</a:t>
            </a:r>
            <a:r>
              <a:rPr lang="en-US" sz="2400" dirty="0"/>
              <a:t> property behaves like </a:t>
            </a:r>
            <a:r>
              <a:rPr lang="en-US" sz="2400" b="1" dirty="0"/>
              <a:t>groove</a:t>
            </a:r>
            <a:r>
              <a:rPr lang="en-US" sz="2400" dirty="0"/>
              <a:t>, and the </a:t>
            </a:r>
            <a:r>
              <a:rPr lang="en-US" sz="2400" b="1" dirty="0"/>
              <a:t>outset</a:t>
            </a:r>
            <a:r>
              <a:rPr lang="en-US" sz="2400" dirty="0"/>
              <a:t> value behaves like </a:t>
            </a:r>
            <a:r>
              <a:rPr lang="en-US" sz="2400" b="1" dirty="0"/>
              <a:t>ridge</a:t>
            </a:r>
            <a:r>
              <a:rPr lang="en-US" sz="2400" dirty="0" smtClean="0"/>
              <a:t>.</a:t>
            </a:r>
          </a:p>
          <a:p>
            <a:endParaRPr lang="en-US" sz="2400" dirty="0"/>
          </a:p>
          <a:p>
            <a:r>
              <a:rPr lang="en-US" sz="2400" dirty="0"/>
              <a:t>border-collapse: separate | collapse | initial | inherit;  </a:t>
            </a:r>
          </a:p>
          <a:p>
            <a:pPr marL="0" indent="0">
              <a:buNone/>
            </a:pPr>
            <a:endParaRPr lang="en-US" sz="2400" dirty="0"/>
          </a:p>
          <a:p>
            <a:pPr marL="0" indent="0">
              <a:buNone/>
            </a:pPr>
            <a:r>
              <a:rPr lang="en-US" sz="2400" dirty="0"/>
              <a:t> </a:t>
            </a:r>
          </a:p>
          <a:p>
            <a:pPr marL="0" indent="0">
              <a:buNone/>
            </a:pPr>
            <a:endParaRPr lang="en-US" sz="2400" dirty="0"/>
          </a:p>
          <a:p>
            <a:pPr marL="0" indent="0">
              <a:buNone/>
            </a:pPr>
            <a:endParaRPr lang="en-US" sz="2400" dirty="0"/>
          </a:p>
          <a:p>
            <a:pPr>
              <a:buFont typeface="Wingdings" pitchFamily="2" charset="2"/>
              <a:buChar char="Ø"/>
            </a:pP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515600" cy="5966460"/>
          </a:xfrm>
        </p:spPr>
        <p:txBody>
          <a:bodyPr>
            <a:normAutofit/>
          </a:bodyPr>
          <a:lstStyle/>
          <a:p>
            <a:pPr marL="0" indent="0">
              <a:buNone/>
            </a:pPr>
            <a:r>
              <a:rPr lang="en-US" sz="2400" b="1" dirty="0"/>
              <a:t>Property </a:t>
            </a:r>
            <a:r>
              <a:rPr lang="en-US" sz="2400" b="1" dirty="0" smtClean="0"/>
              <a:t>Values</a:t>
            </a:r>
          </a:p>
          <a:p>
            <a:pPr marL="0" indent="0">
              <a:buNone/>
            </a:pPr>
            <a:endParaRPr lang="en-US" sz="2400" b="1" dirty="0"/>
          </a:p>
          <a:p>
            <a:r>
              <a:rPr lang="en-US" sz="2400" b="1" dirty="0"/>
              <a:t>separate:</a:t>
            </a:r>
            <a:r>
              <a:rPr lang="en-US" sz="2400" dirty="0"/>
              <a:t> It is the default value that separates the border of the table cell. Using this value, each cell will display its own border</a:t>
            </a:r>
            <a:r>
              <a:rPr lang="en-US" sz="2400" dirty="0" smtClean="0"/>
              <a:t>.</a:t>
            </a:r>
          </a:p>
          <a:p>
            <a:pPr marL="0" indent="0">
              <a:buNone/>
            </a:pPr>
            <a:endParaRPr lang="en-US" sz="2400" dirty="0"/>
          </a:p>
          <a:p>
            <a:r>
              <a:rPr lang="en-US" sz="2400" b="1" dirty="0"/>
              <a:t>collapse:</a:t>
            </a:r>
            <a:r>
              <a:rPr lang="en-US" sz="2400" dirty="0"/>
              <a:t> This value is used to collapse the borders into a single border. Using this, two adjacent table cells will share a border. When this value is applied, the </a:t>
            </a:r>
            <a:r>
              <a:rPr lang="en-US" sz="2400" b="1" dirty="0"/>
              <a:t>border-spacing</a:t>
            </a:r>
            <a:r>
              <a:rPr lang="en-US" sz="2400" dirty="0"/>
              <a:t> property does not affect</a:t>
            </a:r>
            <a:r>
              <a:rPr lang="en-US" sz="2400" dirty="0" smtClean="0"/>
              <a:t>.</a:t>
            </a:r>
          </a:p>
          <a:p>
            <a:pPr marL="0" indent="0">
              <a:buNone/>
            </a:pPr>
            <a:endParaRPr lang="en-US" sz="2400" dirty="0"/>
          </a:p>
          <a:p>
            <a:r>
              <a:rPr lang="en-US" sz="2400" b="1" dirty="0"/>
              <a:t>initial:</a:t>
            </a:r>
            <a:r>
              <a:rPr lang="en-US" sz="2400" dirty="0"/>
              <a:t> It sets the property to its default value</a:t>
            </a:r>
            <a:r>
              <a:rPr lang="en-US" sz="2400" dirty="0" smtClean="0"/>
              <a:t>.</a:t>
            </a:r>
          </a:p>
          <a:p>
            <a:pPr marL="0" indent="0">
              <a:buNone/>
            </a:pPr>
            <a:endParaRPr lang="en-US" sz="2400" dirty="0"/>
          </a:p>
          <a:p>
            <a:r>
              <a:rPr lang="en-US" sz="2400" b="1" dirty="0"/>
              <a:t>inherit:</a:t>
            </a:r>
            <a:r>
              <a:rPr lang="en-US" sz="2400" dirty="0"/>
              <a:t> It inherits the property from its parent element.</a:t>
            </a:r>
          </a:p>
          <a:p>
            <a:pPr marL="0" indent="0">
              <a:buNone/>
            </a:pPr>
            <a:endParaRPr lang="en-US" sz="2400" dirty="0"/>
          </a:p>
          <a:p>
            <a:pPr marL="0" indent="0">
              <a:buNone/>
            </a:pPr>
            <a:endParaRPr lang="en-US" sz="2400" dirty="0"/>
          </a:p>
          <a:p>
            <a:pPr marL="0" indent="0">
              <a:buNone/>
            </a:pP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48393" y="469718"/>
            <a:ext cx="10779578" cy="5966460"/>
          </a:xfrm>
        </p:spPr>
        <p:txBody>
          <a:bodyPr>
            <a:normAutofit fontScale="55000" lnSpcReduction="20000"/>
          </a:bodyPr>
          <a:lstStyle/>
          <a:p>
            <a:pPr marL="0" indent="0">
              <a:buNone/>
            </a:pPr>
            <a:r>
              <a:rPr lang="en-US" sz="2400" dirty="0"/>
              <a:t> </a:t>
            </a:r>
            <a:r>
              <a:rPr lang="en-US" sz="2400" b="1" dirty="0" smtClean="0"/>
              <a:t>Example -</a:t>
            </a:r>
            <a:endParaRPr lang="en-US" sz="2400" b="1" dirty="0"/>
          </a:p>
          <a:p>
            <a:pPr marL="0" indent="0">
              <a:buNone/>
            </a:pPr>
            <a:r>
              <a:rPr lang="en-US" sz="2400" dirty="0"/>
              <a:t>&lt;!DOCTYPE html</a:t>
            </a:r>
            <a:r>
              <a:rPr lang="en-US" sz="2400" b="1" dirty="0"/>
              <a:t>&gt;</a:t>
            </a:r>
            <a:r>
              <a:rPr lang="en-US" sz="2400" dirty="0"/>
              <a:t>  </a:t>
            </a:r>
          </a:p>
          <a:p>
            <a:pPr marL="0" indent="0">
              <a:buNone/>
            </a:pPr>
            <a:r>
              <a:rPr lang="en-US" sz="2400" b="1" dirty="0"/>
              <a:t>&lt;html&gt;</a:t>
            </a:r>
            <a:r>
              <a:rPr lang="en-US" sz="2400" dirty="0"/>
              <a:t>  </a:t>
            </a:r>
          </a:p>
          <a:p>
            <a:pPr marL="0" indent="0">
              <a:buNone/>
            </a:pPr>
            <a:r>
              <a:rPr lang="en-US" sz="2400" dirty="0"/>
              <a:t>  </a:t>
            </a:r>
          </a:p>
          <a:p>
            <a:pPr marL="0" indent="0">
              <a:buNone/>
            </a:pPr>
            <a:r>
              <a:rPr lang="en-US" sz="2400" b="1" dirty="0"/>
              <a:t>&lt;head&gt;</a:t>
            </a:r>
            <a:r>
              <a:rPr lang="en-US" sz="2400" dirty="0"/>
              <a:t>  </a:t>
            </a:r>
          </a:p>
          <a:p>
            <a:pPr marL="0" indent="0">
              <a:buNone/>
            </a:pPr>
            <a:r>
              <a:rPr lang="en-US" sz="2400" b="1" dirty="0"/>
              <a:t>&lt;title&gt;</a:t>
            </a:r>
            <a:r>
              <a:rPr lang="en-US" sz="2400" dirty="0"/>
              <a:t> border-collapse property </a:t>
            </a:r>
            <a:r>
              <a:rPr lang="en-US" sz="2400" b="1" dirty="0"/>
              <a:t>&lt;/title&gt;</a:t>
            </a:r>
            <a:r>
              <a:rPr lang="en-US" sz="2400" dirty="0"/>
              <a:t>  </a:t>
            </a:r>
          </a:p>
          <a:p>
            <a:pPr marL="0" indent="0">
              <a:buNone/>
            </a:pPr>
            <a:r>
              <a:rPr lang="en-US" sz="2400" b="1" dirty="0"/>
              <a:t>&lt;style&gt;</a:t>
            </a:r>
            <a:r>
              <a:rPr lang="en-US" sz="2400" dirty="0"/>
              <a:t>  </a:t>
            </a:r>
          </a:p>
          <a:p>
            <a:pPr marL="0" indent="0">
              <a:buNone/>
            </a:pPr>
            <a:r>
              <a:rPr lang="en-US" sz="2400" dirty="0"/>
              <a:t>table{  </a:t>
            </a:r>
          </a:p>
          <a:p>
            <a:pPr marL="0" indent="0">
              <a:buNone/>
            </a:pPr>
            <a:r>
              <a:rPr lang="en-US" sz="2400" dirty="0"/>
              <a:t>border: 2px solid blue;  </a:t>
            </a:r>
          </a:p>
          <a:p>
            <a:pPr marL="0" indent="0">
              <a:buNone/>
            </a:pPr>
            <a:r>
              <a:rPr lang="en-US" sz="2400" dirty="0"/>
              <a:t>text-align: center;  </a:t>
            </a:r>
          </a:p>
          <a:p>
            <a:pPr marL="0" indent="0">
              <a:buNone/>
            </a:pPr>
            <a:r>
              <a:rPr lang="en-US" sz="2400" dirty="0"/>
              <a:t>font-size: 20px;  </a:t>
            </a:r>
          </a:p>
          <a:p>
            <a:pPr marL="0" indent="0">
              <a:buNone/>
            </a:pPr>
            <a:r>
              <a:rPr lang="en-US" sz="2400" dirty="0"/>
              <a:t>width: 80%;  </a:t>
            </a:r>
          </a:p>
          <a:p>
            <a:pPr marL="0" indent="0">
              <a:buNone/>
            </a:pPr>
            <a:r>
              <a:rPr lang="en-US" sz="2400" dirty="0"/>
              <a:t>height: 50%;  </a:t>
            </a:r>
          </a:p>
          <a:p>
            <a:pPr marL="0" indent="0">
              <a:buNone/>
            </a:pPr>
            <a:r>
              <a:rPr lang="en-US" sz="2400" dirty="0"/>
              <a:t>}  </a:t>
            </a:r>
          </a:p>
          <a:p>
            <a:pPr marL="0" indent="0">
              <a:buNone/>
            </a:pPr>
            <a:r>
              <a:rPr lang="en-US" sz="2400" dirty="0" err="1"/>
              <a:t>th</a:t>
            </a:r>
            <a:r>
              <a:rPr lang="en-US" sz="2400" dirty="0"/>
              <a:t>{  </a:t>
            </a:r>
          </a:p>
          <a:p>
            <a:pPr marL="0" indent="0">
              <a:buNone/>
            </a:pPr>
            <a:r>
              <a:rPr lang="en-US" sz="2400" dirty="0"/>
              <a:t>border: 5px solid red;  </a:t>
            </a:r>
          </a:p>
          <a:p>
            <a:pPr marL="0" indent="0">
              <a:buNone/>
            </a:pPr>
            <a:r>
              <a:rPr lang="en-US" sz="2400" dirty="0"/>
              <a:t>background-color: yellow;  </a:t>
            </a:r>
          </a:p>
          <a:p>
            <a:pPr marL="0" indent="0">
              <a:buNone/>
            </a:pPr>
            <a:r>
              <a:rPr lang="en-US" sz="2400" dirty="0"/>
              <a:t>}  </a:t>
            </a:r>
          </a:p>
          <a:p>
            <a:pPr marL="0" indent="0">
              <a:buNone/>
            </a:pPr>
            <a:r>
              <a:rPr lang="en-US" sz="2400" dirty="0"/>
              <a:t>td{  </a:t>
            </a:r>
          </a:p>
          <a:p>
            <a:pPr marL="0" indent="0">
              <a:buNone/>
            </a:pPr>
            <a:r>
              <a:rPr lang="en-US" sz="2400" dirty="0"/>
              <a:t>border: 5px solid violet;  </a:t>
            </a:r>
          </a:p>
          <a:p>
            <a:pPr marL="0" indent="0">
              <a:buNone/>
            </a:pPr>
            <a:r>
              <a:rPr lang="en-US" sz="2400" dirty="0"/>
              <a:t>background-color: cyan;  </a:t>
            </a:r>
          </a:p>
          <a:p>
            <a:pPr marL="0" indent="0">
              <a:buNone/>
            </a:pPr>
            <a:r>
              <a:rPr lang="en-US" sz="2400" dirty="0"/>
              <a:t>}  </a:t>
            </a:r>
          </a:p>
          <a:p>
            <a:pPr marL="0" indent="0">
              <a:buNone/>
            </a:pPr>
            <a:r>
              <a:rPr lang="en-US" sz="2400" dirty="0"/>
              <a:t>#t1 {  </a:t>
            </a:r>
          </a:p>
          <a:p>
            <a:pPr marL="0" indent="0">
              <a:buNone/>
            </a:pPr>
            <a:r>
              <a:rPr lang="en-US" sz="2400" dirty="0"/>
              <a:t>border-collapse: separate;  </a:t>
            </a:r>
            <a:endParaRPr lang="en-US" sz="2400" dirty="0" smtClean="0"/>
          </a:p>
          <a:p>
            <a:pPr marL="0" indent="0">
              <a:buNone/>
            </a:pPr>
            <a:r>
              <a:rPr lang="en-US" sz="2400" dirty="0" smtClean="0"/>
              <a:t>//border-collapse</a:t>
            </a:r>
            <a:r>
              <a:rPr lang="en-US" sz="2400" dirty="0"/>
              <a:t>: </a:t>
            </a:r>
            <a:r>
              <a:rPr lang="en-US" sz="2400" dirty="0" smtClean="0"/>
              <a:t>collapse;</a:t>
            </a:r>
            <a:endParaRPr lang="en-US" sz="2400" dirty="0"/>
          </a:p>
          <a:p>
            <a:pPr marL="0" indent="0">
              <a:buNone/>
            </a:pPr>
            <a:r>
              <a:rPr lang="en-US" sz="2400" dirty="0"/>
              <a:t>}  </a:t>
            </a:r>
          </a:p>
          <a:p>
            <a:pPr marL="0" indent="0">
              <a:buNone/>
            </a:pPr>
            <a:r>
              <a:rPr lang="en-US" sz="2400" b="1" dirty="0"/>
              <a:t>&lt;/style&gt;</a:t>
            </a:r>
            <a:r>
              <a:rPr lang="en-US" sz="2400" dirty="0"/>
              <a:t>  </a:t>
            </a:r>
          </a:p>
          <a:p>
            <a:pPr marL="0" indent="0">
              <a:buNone/>
            </a:pPr>
            <a:r>
              <a:rPr lang="en-US" sz="2400" b="1" dirty="0"/>
              <a:t>&lt;/head&gt;</a:t>
            </a:r>
            <a:r>
              <a:rPr lang="en-US" sz="2400" dirty="0"/>
              <a:t>  </a:t>
            </a:r>
          </a:p>
          <a:p>
            <a:pPr marL="0" indent="0">
              <a:buNone/>
            </a:pPr>
            <a:endParaRPr lang="en-US" sz="2400" b="1"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984665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6750" y="461554"/>
            <a:ext cx="10515600" cy="5966460"/>
          </a:xfrm>
        </p:spPr>
        <p:txBody>
          <a:bodyPr>
            <a:normAutofit fontScale="47500" lnSpcReduction="20000"/>
          </a:bodyPr>
          <a:lstStyle/>
          <a:p>
            <a:pPr marL="0" indent="0">
              <a:buNone/>
            </a:pPr>
            <a:r>
              <a:rPr lang="en-US" sz="2400" b="1" dirty="0"/>
              <a:t>&lt;body&gt;</a:t>
            </a:r>
            <a:r>
              <a:rPr lang="en-US" sz="2400" dirty="0"/>
              <a:t>  </a:t>
            </a:r>
          </a:p>
          <a:p>
            <a:pPr marL="0" indent="0">
              <a:buNone/>
            </a:pPr>
            <a:r>
              <a:rPr lang="en-US" sz="2400" dirty="0"/>
              <a:t>  </a:t>
            </a:r>
          </a:p>
          <a:p>
            <a:pPr marL="0" indent="0">
              <a:buNone/>
            </a:pPr>
            <a:r>
              <a:rPr lang="en-US" sz="2400" b="1" dirty="0"/>
              <a:t>&lt;h1&gt;</a:t>
            </a:r>
            <a:r>
              <a:rPr lang="en-US" sz="2400" dirty="0"/>
              <a:t> The border-collapse Property </a:t>
            </a:r>
            <a:r>
              <a:rPr lang="en-US" sz="2400" b="1" dirty="0"/>
              <a:t>&lt;/h1&gt;</a:t>
            </a:r>
            <a:r>
              <a:rPr lang="en-US" sz="2400" dirty="0"/>
              <a:t>  </a:t>
            </a:r>
          </a:p>
          <a:p>
            <a:pPr marL="0" indent="0">
              <a:buNone/>
            </a:pPr>
            <a:r>
              <a:rPr lang="en-US" sz="2400" b="1" dirty="0"/>
              <a:t>&lt;h2&gt;</a:t>
            </a:r>
            <a:r>
              <a:rPr lang="en-US" sz="2400" dirty="0"/>
              <a:t> border-collapse: separate; </a:t>
            </a:r>
            <a:r>
              <a:rPr lang="en-US" sz="2400" b="1" dirty="0"/>
              <a:t>&lt;/h2&gt;</a:t>
            </a:r>
            <a:r>
              <a:rPr lang="en-US" sz="2400" dirty="0"/>
              <a:t>  </a:t>
            </a:r>
          </a:p>
          <a:p>
            <a:pPr marL="0" indent="0">
              <a:buNone/>
            </a:pPr>
            <a:r>
              <a:rPr lang="en-US" sz="2400" b="1" dirty="0"/>
              <a:t>&lt;table</a:t>
            </a:r>
            <a:r>
              <a:rPr lang="en-US" sz="2400" dirty="0"/>
              <a:t> id = "t1"</a:t>
            </a:r>
            <a:r>
              <a:rPr lang="en-US" sz="2400" b="1" dirty="0"/>
              <a:t>&gt;</a:t>
            </a:r>
            <a:r>
              <a:rPr lang="en-US" sz="2400" dirty="0"/>
              <a:t>  </a:t>
            </a:r>
          </a:p>
          <a:p>
            <a:pPr marL="0" indent="0">
              <a:buNone/>
            </a:pPr>
            <a:r>
              <a:rPr lang="en-US" sz="2400" b="1" dirty="0"/>
              <a:t>&lt;</a:t>
            </a:r>
            <a:r>
              <a:rPr lang="en-US" sz="2400" b="1" dirty="0" err="1"/>
              <a:t>tr</a:t>
            </a:r>
            <a:r>
              <a:rPr lang="en-US" sz="2400" b="1" dirty="0"/>
              <a:t>&gt;</a:t>
            </a:r>
            <a:r>
              <a:rPr lang="en-US" sz="2400" dirty="0"/>
              <a:t>  </a:t>
            </a:r>
          </a:p>
          <a:p>
            <a:pPr marL="0" indent="0">
              <a:buNone/>
            </a:pPr>
            <a:r>
              <a:rPr lang="en-US" sz="2400" b="1" dirty="0"/>
              <a:t>&lt;</a:t>
            </a:r>
            <a:r>
              <a:rPr lang="en-US" sz="2400" b="1" dirty="0" err="1"/>
              <a:t>th</a:t>
            </a:r>
            <a:r>
              <a:rPr lang="en-US" sz="2400" b="1" dirty="0"/>
              <a:t>&gt;</a:t>
            </a:r>
            <a:r>
              <a:rPr lang="en-US" sz="2400" dirty="0"/>
              <a:t> </a:t>
            </a:r>
            <a:r>
              <a:rPr lang="en-US" sz="2400" dirty="0" err="1"/>
              <a:t>First_Name</a:t>
            </a:r>
            <a:r>
              <a:rPr lang="en-US" sz="2400" dirty="0"/>
              <a:t> </a:t>
            </a:r>
            <a:r>
              <a:rPr lang="en-US" sz="2400" b="1" dirty="0"/>
              <a:t>&lt;/</a:t>
            </a:r>
            <a:r>
              <a:rPr lang="en-US" sz="2400" b="1" dirty="0" err="1"/>
              <a:t>th</a:t>
            </a:r>
            <a:r>
              <a:rPr lang="en-US" sz="2400" b="1" dirty="0"/>
              <a:t>&gt;</a:t>
            </a:r>
            <a:r>
              <a:rPr lang="en-US" sz="2400" dirty="0"/>
              <a:t>  </a:t>
            </a:r>
          </a:p>
          <a:p>
            <a:pPr marL="0" indent="0">
              <a:buNone/>
            </a:pPr>
            <a:r>
              <a:rPr lang="en-US" sz="2400" b="1" dirty="0"/>
              <a:t>&lt;</a:t>
            </a:r>
            <a:r>
              <a:rPr lang="en-US" sz="2400" b="1" dirty="0" err="1"/>
              <a:t>th</a:t>
            </a:r>
            <a:r>
              <a:rPr lang="en-US" sz="2400" b="1" dirty="0"/>
              <a:t>&gt;</a:t>
            </a:r>
            <a:r>
              <a:rPr lang="en-US" sz="2400" dirty="0"/>
              <a:t> </a:t>
            </a:r>
            <a:r>
              <a:rPr lang="en-US" sz="2400" dirty="0" err="1"/>
              <a:t>Last_Name</a:t>
            </a:r>
            <a:r>
              <a:rPr lang="en-US" sz="2400" dirty="0"/>
              <a:t> </a:t>
            </a:r>
            <a:r>
              <a:rPr lang="en-US" sz="2400" b="1" dirty="0"/>
              <a:t>&lt;/</a:t>
            </a:r>
            <a:r>
              <a:rPr lang="en-US" sz="2400" b="1" dirty="0" err="1"/>
              <a:t>th</a:t>
            </a:r>
            <a:r>
              <a:rPr lang="en-US" sz="2400" b="1" dirty="0"/>
              <a:t>&gt;</a:t>
            </a:r>
            <a:r>
              <a:rPr lang="en-US" sz="2400" dirty="0"/>
              <a:t>  </a:t>
            </a:r>
          </a:p>
          <a:p>
            <a:pPr marL="0" indent="0">
              <a:buNone/>
            </a:pPr>
            <a:r>
              <a:rPr lang="en-US" sz="2400" b="1" dirty="0"/>
              <a:t>&lt;</a:t>
            </a:r>
            <a:r>
              <a:rPr lang="en-US" sz="2400" b="1" dirty="0" err="1"/>
              <a:t>th</a:t>
            </a:r>
            <a:r>
              <a:rPr lang="en-US" sz="2400" b="1" dirty="0"/>
              <a:t>&gt;</a:t>
            </a:r>
            <a:r>
              <a:rPr lang="en-US" sz="2400" dirty="0"/>
              <a:t> Subject </a:t>
            </a:r>
            <a:r>
              <a:rPr lang="en-US" sz="2400" b="1" dirty="0"/>
              <a:t>&lt;/</a:t>
            </a:r>
            <a:r>
              <a:rPr lang="en-US" sz="2400" b="1" dirty="0" err="1"/>
              <a:t>th</a:t>
            </a:r>
            <a:r>
              <a:rPr lang="en-US" sz="2400" b="1" dirty="0"/>
              <a:t>&gt;</a:t>
            </a:r>
            <a:r>
              <a:rPr lang="en-US" sz="2400" dirty="0"/>
              <a:t>  </a:t>
            </a:r>
          </a:p>
          <a:p>
            <a:pPr marL="0" indent="0">
              <a:buNone/>
            </a:pPr>
            <a:r>
              <a:rPr lang="en-US" sz="2400" b="1" dirty="0"/>
              <a:t>&lt;</a:t>
            </a:r>
            <a:r>
              <a:rPr lang="en-US" sz="2400" b="1" dirty="0" err="1"/>
              <a:t>th</a:t>
            </a:r>
            <a:r>
              <a:rPr lang="en-US" sz="2400" b="1" dirty="0"/>
              <a:t>&gt;</a:t>
            </a:r>
            <a:r>
              <a:rPr lang="en-US" sz="2400" dirty="0"/>
              <a:t> Marks </a:t>
            </a:r>
            <a:r>
              <a:rPr lang="en-US" sz="2400" b="1" dirty="0"/>
              <a:t>&lt;/</a:t>
            </a:r>
            <a:r>
              <a:rPr lang="en-US" sz="2400" b="1" dirty="0" err="1"/>
              <a:t>th</a:t>
            </a:r>
            <a:r>
              <a:rPr lang="en-US" sz="2400" b="1" dirty="0"/>
              <a:t>&gt;</a:t>
            </a:r>
            <a:r>
              <a:rPr lang="en-US" sz="2400" dirty="0"/>
              <a:t>  </a:t>
            </a:r>
          </a:p>
          <a:p>
            <a:pPr marL="0" indent="0">
              <a:buNone/>
            </a:pPr>
            <a:r>
              <a:rPr lang="en-US" sz="2400" b="1" dirty="0"/>
              <a:t>&lt;/</a:t>
            </a:r>
            <a:r>
              <a:rPr lang="en-US" sz="2400" b="1" dirty="0" err="1"/>
              <a:t>tr</a:t>
            </a:r>
            <a:r>
              <a:rPr lang="en-US" sz="2400" b="1" dirty="0"/>
              <a:t>&gt;</a:t>
            </a:r>
            <a:r>
              <a:rPr lang="en-US" sz="2400" dirty="0"/>
              <a:t>  </a:t>
            </a:r>
          </a:p>
          <a:p>
            <a:pPr marL="0" indent="0">
              <a:buNone/>
            </a:pPr>
            <a:r>
              <a:rPr lang="en-US" sz="2400" b="1" dirty="0"/>
              <a:t>&lt;</a:t>
            </a:r>
            <a:r>
              <a:rPr lang="en-US" sz="2400" b="1" dirty="0" err="1"/>
              <a:t>tr</a:t>
            </a:r>
            <a:r>
              <a:rPr lang="en-US" sz="2400" b="1" dirty="0"/>
              <a:t>&gt;</a:t>
            </a:r>
            <a:r>
              <a:rPr lang="en-US" sz="2400" dirty="0"/>
              <a:t>  </a:t>
            </a:r>
          </a:p>
          <a:p>
            <a:pPr marL="0" indent="0">
              <a:buNone/>
            </a:pPr>
            <a:r>
              <a:rPr lang="en-US" sz="2400" b="1" dirty="0"/>
              <a:t>&lt;td&gt;</a:t>
            </a:r>
            <a:r>
              <a:rPr lang="en-US" sz="2400" dirty="0"/>
              <a:t> James </a:t>
            </a:r>
            <a:r>
              <a:rPr lang="en-US" sz="2400" b="1" dirty="0"/>
              <a:t>&lt;/td&gt;</a:t>
            </a:r>
            <a:r>
              <a:rPr lang="en-US" sz="2400" dirty="0"/>
              <a:t>  </a:t>
            </a:r>
          </a:p>
          <a:p>
            <a:pPr marL="0" indent="0">
              <a:buNone/>
            </a:pPr>
            <a:r>
              <a:rPr lang="en-US" sz="2400" b="1" dirty="0"/>
              <a:t>&lt;td&gt;</a:t>
            </a:r>
            <a:r>
              <a:rPr lang="en-US" sz="2400" dirty="0"/>
              <a:t> Gosling </a:t>
            </a:r>
            <a:r>
              <a:rPr lang="en-US" sz="2400" b="1" dirty="0"/>
              <a:t>&lt;/td&gt;</a:t>
            </a:r>
            <a:r>
              <a:rPr lang="en-US" sz="2400" dirty="0"/>
              <a:t>  </a:t>
            </a:r>
          </a:p>
          <a:p>
            <a:pPr marL="0" indent="0">
              <a:buNone/>
            </a:pPr>
            <a:r>
              <a:rPr lang="en-US" sz="2400" b="1" dirty="0"/>
              <a:t>&lt;td&gt;</a:t>
            </a:r>
            <a:r>
              <a:rPr lang="en-US" sz="2400" dirty="0"/>
              <a:t> </a:t>
            </a:r>
            <a:r>
              <a:rPr lang="en-US" sz="2400" dirty="0" err="1"/>
              <a:t>Maths</a:t>
            </a:r>
            <a:r>
              <a:rPr lang="en-US" sz="2400" dirty="0"/>
              <a:t> </a:t>
            </a:r>
            <a:r>
              <a:rPr lang="en-US" sz="2400" b="1" dirty="0"/>
              <a:t>&lt;/td&gt;</a:t>
            </a:r>
            <a:r>
              <a:rPr lang="en-US" sz="2400" dirty="0"/>
              <a:t>  </a:t>
            </a:r>
          </a:p>
          <a:p>
            <a:pPr marL="0" indent="0">
              <a:buNone/>
            </a:pPr>
            <a:r>
              <a:rPr lang="en-US" sz="2400" b="1" dirty="0"/>
              <a:t>&lt;td&gt;</a:t>
            </a:r>
            <a:r>
              <a:rPr lang="en-US" sz="2400" dirty="0"/>
              <a:t> 92 </a:t>
            </a:r>
            <a:r>
              <a:rPr lang="en-US" sz="2400" b="1" dirty="0"/>
              <a:t>&lt;/td&gt;</a:t>
            </a:r>
            <a:r>
              <a:rPr lang="en-US" sz="2400" dirty="0"/>
              <a:t>  </a:t>
            </a:r>
          </a:p>
          <a:p>
            <a:pPr marL="0" indent="0">
              <a:buNone/>
            </a:pPr>
            <a:r>
              <a:rPr lang="en-US" sz="2400" b="1" dirty="0"/>
              <a:t>&lt;/</a:t>
            </a:r>
            <a:r>
              <a:rPr lang="en-US" sz="2400" b="1" dirty="0" err="1"/>
              <a:t>tr</a:t>
            </a:r>
            <a:r>
              <a:rPr lang="en-US" sz="2400" b="1" dirty="0"/>
              <a:t>&gt;</a:t>
            </a:r>
            <a:r>
              <a:rPr lang="en-US" sz="2400" dirty="0"/>
              <a:t>  </a:t>
            </a:r>
          </a:p>
          <a:p>
            <a:pPr marL="0" indent="0">
              <a:buNone/>
            </a:pPr>
            <a:r>
              <a:rPr lang="en-US" sz="2400" b="1" dirty="0"/>
              <a:t>&lt;</a:t>
            </a:r>
            <a:r>
              <a:rPr lang="en-US" sz="2400" b="1" dirty="0" err="1"/>
              <a:t>tr</a:t>
            </a:r>
            <a:r>
              <a:rPr lang="en-US" sz="2400" b="1" dirty="0"/>
              <a:t>&gt;</a:t>
            </a:r>
            <a:r>
              <a:rPr lang="en-US" sz="2400" dirty="0"/>
              <a:t>  </a:t>
            </a:r>
          </a:p>
          <a:p>
            <a:pPr marL="0" indent="0">
              <a:buNone/>
            </a:pPr>
            <a:r>
              <a:rPr lang="en-US" sz="2400" b="1" dirty="0"/>
              <a:t>&lt;td&gt;</a:t>
            </a:r>
            <a:r>
              <a:rPr lang="en-US" sz="2400" dirty="0"/>
              <a:t> Alan </a:t>
            </a:r>
            <a:r>
              <a:rPr lang="en-US" sz="2400" b="1" dirty="0"/>
              <a:t>&lt;/td&gt;</a:t>
            </a:r>
            <a:r>
              <a:rPr lang="en-US" sz="2400" dirty="0"/>
              <a:t>  </a:t>
            </a:r>
          </a:p>
          <a:p>
            <a:pPr marL="0" indent="0">
              <a:buNone/>
            </a:pPr>
            <a:r>
              <a:rPr lang="en-US" sz="2400" b="1" dirty="0"/>
              <a:t>&lt;td&gt;</a:t>
            </a:r>
            <a:r>
              <a:rPr lang="en-US" sz="2400" dirty="0"/>
              <a:t> Rickman </a:t>
            </a:r>
            <a:r>
              <a:rPr lang="en-US" sz="2400" b="1" dirty="0"/>
              <a:t>&lt;/td&gt;</a:t>
            </a:r>
            <a:r>
              <a:rPr lang="en-US" sz="2400" dirty="0"/>
              <a:t>  </a:t>
            </a:r>
          </a:p>
          <a:p>
            <a:pPr marL="0" indent="0">
              <a:buNone/>
            </a:pPr>
            <a:r>
              <a:rPr lang="en-US" sz="2400" b="1" dirty="0"/>
              <a:t>&lt;td&gt;</a:t>
            </a:r>
            <a:r>
              <a:rPr lang="en-US" sz="2400" dirty="0"/>
              <a:t> </a:t>
            </a:r>
            <a:r>
              <a:rPr lang="en-US" sz="2400" dirty="0" err="1"/>
              <a:t>Maths</a:t>
            </a:r>
            <a:r>
              <a:rPr lang="en-US" sz="2400" dirty="0"/>
              <a:t> </a:t>
            </a:r>
            <a:r>
              <a:rPr lang="en-US" sz="2400" b="1" dirty="0"/>
              <a:t>&lt;/td&gt;</a:t>
            </a:r>
            <a:r>
              <a:rPr lang="en-US" sz="2400" dirty="0"/>
              <a:t>  </a:t>
            </a:r>
          </a:p>
          <a:p>
            <a:pPr marL="0" indent="0">
              <a:buNone/>
            </a:pPr>
            <a:r>
              <a:rPr lang="en-US" sz="2400" b="1" dirty="0"/>
              <a:t>&lt;td&gt;</a:t>
            </a:r>
            <a:r>
              <a:rPr lang="en-US" sz="2400" dirty="0"/>
              <a:t> 89 </a:t>
            </a:r>
            <a:r>
              <a:rPr lang="en-US" sz="2400" b="1" dirty="0"/>
              <a:t>&lt;/td&gt;</a:t>
            </a:r>
            <a:r>
              <a:rPr lang="en-US" sz="2400" dirty="0"/>
              <a:t>  </a:t>
            </a:r>
          </a:p>
          <a:p>
            <a:pPr marL="0" indent="0">
              <a:buNone/>
            </a:pPr>
            <a:r>
              <a:rPr lang="en-US" sz="2400" b="1" dirty="0"/>
              <a:t>&lt;/</a:t>
            </a:r>
            <a:r>
              <a:rPr lang="en-US" sz="2400" b="1" dirty="0" err="1"/>
              <a:t>tr</a:t>
            </a:r>
            <a:r>
              <a:rPr lang="en-US" sz="2400" b="1" dirty="0"/>
              <a:t>&gt;</a:t>
            </a:r>
            <a:r>
              <a:rPr lang="en-US" sz="2400" dirty="0"/>
              <a:t>  </a:t>
            </a:r>
          </a:p>
          <a:p>
            <a:pPr marL="0" indent="0">
              <a:buNone/>
            </a:pPr>
            <a:r>
              <a:rPr lang="en-US" sz="2400" b="1" dirty="0"/>
              <a:t>&lt;</a:t>
            </a:r>
            <a:r>
              <a:rPr lang="en-US" sz="2400" b="1" dirty="0" err="1"/>
              <a:t>tr</a:t>
            </a:r>
            <a:r>
              <a:rPr lang="en-US" sz="2400" b="1" dirty="0"/>
              <a:t>&gt;</a:t>
            </a:r>
            <a:r>
              <a:rPr lang="en-US" sz="2400" dirty="0"/>
              <a:t>  </a:t>
            </a:r>
          </a:p>
          <a:p>
            <a:pPr marL="0" indent="0">
              <a:buNone/>
            </a:pPr>
            <a:r>
              <a:rPr lang="en-US" sz="2400" b="1" dirty="0"/>
              <a:t>&lt;td&gt;</a:t>
            </a:r>
            <a:r>
              <a:rPr lang="en-US" sz="2400" dirty="0"/>
              <a:t> Sam </a:t>
            </a:r>
            <a:r>
              <a:rPr lang="en-US" sz="2400" b="1" dirty="0"/>
              <a:t>&lt;/td&gt;</a:t>
            </a:r>
            <a:r>
              <a:rPr lang="en-US" sz="2400" dirty="0"/>
              <a:t>  </a:t>
            </a:r>
          </a:p>
          <a:p>
            <a:pPr marL="0" indent="0">
              <a:buNone/>
            </a:pPr>
            <a:r>
              <a:rPr lang="en-US" sz="2400" b="1" dirty="0"/>
              <a:t>&lt;td&gt;</a:t>
            </a:r>
            <a:r>
              <a:rPr lang="en-US" sz="2400" dirty="0"/>
              <a:t> Mendes </a:t>
            </a:r>
            <a:r>
              <a:rPr lang="en-US" sz="2400" b="1" dirty="0"/>
              <a:t>&lt;/td&gt;</a:t>
            </a:r>
            <a:r>
              <a:rPr lang="en-US" sz="2400" dirty="0"/>
              <a:t>  </a:t>
            </a:r>
          </a:p>
          <a:p>
            <a:pPr marL="0" indent="0">
              <a:buNone/>
            </a:pPr>
            <a:r>
              <a:rPr lang="en-US" sz="2400" b="1" dirty="0"/>
              <a:t>&lt;td&gt;</a:t>
            </a:r>
            <a:r>
              <a:rPr lang="en-US" sz="2400" dirty="0"/>
              <a:t> </a:t>
            </a:r>
            <a:r>
              <a:rPr lang="en-US" sz="2400" dirty="0" err="1"/>
              <a:t>Maths</a:t>
            </a:r>
            <a:r>
              <a:rPr lang="en-US" sz="2400" dirty="0"/>
              <a:t> </a:t>
            </a:r>
            <a:r>
              <a:rPr lang="en-US" sz="2400" b="1" dirty="0"/>
              <a:t>&lt;/td&gt;</a:t>
            </a:r>
            <a:r>
              <a:rPr lang="en-US" sz="2400" dirty="0"/>
              <a:t>  </a:t>
            </a:r>
          </a:p>
          <a:p>
            <a:pPr marL="0" indent="0">
              <a:buNone/>
            </a:pPr>
            <a:r>
              <a:rPr lang="en-US" sz="2400" b="1" dirty="0"/>
              <a:t>&lt;td&gt;</a:t>
            </a:r>
            <a:r>
              <a:rPr lang="en-US" sz="2400" dirty="0"/>
              <a:t> 82 </a:t>
            </a:r>
            <a:r>
              <a:rPr lang="en-US" sz="2400" b="1" dirty="0"/>
              <a:t>&lt;/td&gt;</a:t>
            </a:r>
            <a:r>
              <a:rPr lang="en-US" sz="2400" dirty="0"/>
              <a:t>  </a:t>
            </a:r>
          </a:p>
          <a:p>
            <a:pPr marL="0" indent="0">
              <a:buNone/>
            </a:pPr>
            <a:r>
              <a:rPr lang="en-US" sz="2400" b="1" dirty="0"/>
              <a:t>&lt;/</a:t>
            </a:r>
            <a:r>
              <a:rPr lang="en-US" sz="2400" b="1" dirty="0" err="1"/>
              <a:t>tr</a:t>
            </a:r>
            <a:r>
              <a:rPr lang="en-US" sz="2400" b="1" dirty="0"/>
              <a:t>&gt;</a:t>
            </a:r>
            <a:r>
              <a:rPr lang="en-US" sz="2400" dirty="0"/>
              <a:t>  </a:t>
            </a:r>
          </a:p>
          <a:p>
            <a:pPr marL="0" indent="0">
              <a:buNone/>
            </a:pPr>
            <a:r>
              <a:rPr lang="en-US" sz="2400" b="1" dirty="0"/>
              <a:t>&lt;/table&gt;</a:t>
            </a:r>
            <a:r>
              <a:rPr lang="en-US" sz="2400" dirty="0"/>
              <a:t>  </a:t>
            </a:r>
          </a:p>
          <a:p>
            <a:pPr marL="0" indent="0">
              <a:buNone/>
            </a:pPr>
            <a:r>
              <a:rPr lang="en-US" sz="2400" b="1" dirty="0"/>
              <a:t>&lt;/body&gt;</a:t>
            </a:r>
            <a:r>
              <a:rPr lang="en-US" sz="2400" dirty="0"/>
              <a:t>  </a:t>
            </a:r>
          </a:p>
          <a:p>
            <a:pPr marL="0" indent="0">
              <a:buNone/>
            </a:pPr>
            <a:r>
              <a:rPr lang="en-US" sz="2400" dirty="0"/>
              <a:t>  </a:t>
            </a:r>
          </a:p>
          <a:p>
            <a:pPr marL="0" indent="0">
              <a:buNone/>
            </a:pPr>
            <a:r>
              <a:rPr lang="en-US" sz="2400" b="1" dirty="0"/>
              <a:t>&lt;/html&gt;</a:t>
            </a:r>
            <a:r>
              <a:rPr lang="en-US" sz="2400" dirty="0"/>
              <a:t>  </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430660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66750" y="461554"/>
            <a:ext cx="10515600" cy="5966460"/>
          </a:xfrm>
        </p:spPr>
        <p:txBody>
          <a:bodyPr>
            <a:normAutofit/>
          </a:bodyPr>
          <a:lstStyle/>
          <a:p>
            <a:pPr marL="0" indent="0">
              <a:buNone/>
            </a:pPr>
            <a:r>
              <a:rPr lang="en-US" sz="2000" b="1" dirty="0"/>
              <a:t>CSS border-spacing </a:t>
            </a:r>
            <a:r>
              <a:rPr lang="en-US" sz="2000" b="1" dirty="0" smtClean="0"/>
              <a:t>property</a:t>
            </a:r>
          </a:p>
          <a:p>
            <a:pPr marL="0" indent="0">
              <a:buNone/>
            </a:pPr>
            <a:endParaRPr lang="en-US" sz="2000" b="1" dirty="0"/>
          </a:p>
          <a:p>
            <a:r>
              <a:rPr lang="en-US" sz="2000" dirty="0"/>
              <a:t>This CSS property is used to set the distance between the borders of the adjacent cells in the table. It applies only when the </a:t>
            </a:r>
            <a:r>
              <a:rPr lang="en-US" sz="2000" b="1" dirty="0"/>
              <a:t>border-collapse</a:t>
            </a:r>
            <a:r>
              <a:rPr lang="en-US" sz="2000" dirty="0"/>
              <a:t> property is set to </a:t>
            </a:r>
            <a:r>
              <a:rPr lang="en-US" sz="2000" b="1" dirty="0"/>
              <a:t>separate</a:t>
            </a:r>
            <a:r>
              <a:rPr lang="en-US" sz="2000" dirty="0"/>
              <a:t>. There will not be any space between the borders if the </a:t>
            </a:r>
            <a:r>
              <a:rPr lang="en-US" sz="2000" b="1" dirty="0">
                <a:hlinkClick r:id="rId2"/>
              </a:rPr>
              <a:t>border-collapse</a:t>
            </a:r>
            <a:r>
              <a:rPr lang="en-US" sz="2000" dirty="0"/>
              <a:t> is set to </a:t>
            </a:r>
            <a:r>
              <a:rPr lang="en-US" sz="2000" b="1" dirty="0"/>
              <a:t>collapse</a:t>
            </a:r>
            <a:r>
              <a:rPr lang="en-US" sz="2000" dirty="0" smtClean="0"/>
              <a:t>.</a:t>
            </a:r>
          </a:p>
          <a:p>
            <a:pPr marL="0" indent="0">
              <a:buNone/>
            </a:pPr>
            <a:endParaRPr lang="en-US" sz="2000" dirty="0"/>
          </a:p>
          <a:p>
            <a:r>
              <a:rPr lang="en-US" sz="2000" dirty="0"/>
              <a:t>It can be defined as one or two values for determining the vertical and horizontal spacing</a:t>
            </a:r>
            <a:r>
              <a:rPr lang="en-US" sz="2000" dirty="0" smtClean="0"/>
              <a:t>.</a:t>
            </a:r>
          </a:p>
          <a:p>
            <a:pPr marL="0" indent="0">
              <a:buNone/>
            </a:pPr>
            <a:endParaRPr lang="en-US" sz="2000" dirty="0"/>
          </a:p>
          <a:p>
            <a:r>
              <a:rPr lang="en-US" sz="2000" dirty="0"/>
              <a:t>When only one value is specified, then it sets both horizontal and vertical spacing</a:t>
            </a:r>
            <a:r>
              <a:rPr lang="en-US" sz="2000" dirty="0" smtClean="0"/>
              <a:t>.</a:t>
            </a:r>
          </a:p>
          <a:p>
            <a:endParaRPr lang="en-US" sz="2000" dirty="0"/>
          </a:p>
          <a:p>
            <a:r>
              <a:rPr lang="en-US" sz="2000" dirty="0"/>
              <a:t>When we use the two-value syntax, then the first one is used to set the horizontal spacing (i.e., the space between the adjacent columns), and the second value sets the vertical spacing (i.e., the space between the adjacent rows).</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029863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119</Words>
  <Application>Microsoft Office PowerPoint</Application>
  <PresentationFormat>Custom</PresentationFormat>
  <Paragraphs>133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Blue Waves</vt:lpstr>
      <vt:lpstr>CSS border-radius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admin</cp:lastModifiedBy>
  <cp:revision>87</cp:revision>
  <dcterms:created xsi:type="dcterms:W3CDTF">2023-01-26T06:09:00Z</dcterms:created>
  <dcterms:modified xsi:type="dcterms:W3CDTF">2023-02-06T06:20:56Z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1033-11.2.0.11213</vt:lpwstr>
  </property>
</Properties>
</file>