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2" r:id="rId4"/>
    <p:sldId id="266" r:id="rId5"/>
    <p:sldId id="261" r:id="rId6"/>
    <p:sldId id="264" r:id="rId7"/>
    <p:sldId id="265"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2/6/2023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2/6/2023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html-em-tag"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css-tutoria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dirty="0"/>
              <a:t>CSS Display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fontScale="85000" lnSpcReduction="20000"/>
          </a:bodyPr>
          <a:lstStyle/>
          <a:p>
            <a:pPr marL="0" indent="0">
              <a:buNone/>
            </a:pPr>
            <a:r>
              <a:rPr lang="en-US" sz="2000" b="1" dirty="0"/>
              <a:t>4) CSS Font </a:t>
            </a:r>
            <a:r>
              <a:rPr lang="en-US" sz="2000" b="1" dirty="0" smtClean="0"/>
              <a:t>Style</a:t>
            </a:r>
          </a:p>
          <a:p>
            <a:pPr marL="0" indent="0">
              <a:buNone/>
            </a:pPr>
            <a:endParaRPr lang="en-US" sz="2000" b="1" dirty="0"/>
          </a:p>
          <a:p>
            <a:r>
              <a:rPr lang="en-US" sz="2000" dirty="0"/>
              <a:t>CSS Font style property defines what type of font you want to display. It may be </a:t>
            </a:r>
            <a:r>
              <a:rPr lang="en-US" sz="2000" dirty="0">
                <a:hlinkClick r:id="rId2"/>
              </a:rPr>
              <a:t>italic</a:t>
            </a:r>
            <a:r>
              <a:rPr lang="en-US" sz="2000" dirty="0"/>
              <a:t>, oblique, or normal</a:t>
            </a:r>
            <a:r>
              <a:rPr lang="en-US" sz="2000" dirty="0" smtClean="0"/>
              <a:t>.</a:t>
            </a:r>
          </a:p>
          <a:p>
            <a:endParaRPr lang="en-US" sz="2000" dirty="0"/>
          </a:p>
          <a:p>
            <a:pPr marL="0" indent="0">
              <a:buNone/>
            </a:pPr>
            <a:r>
              <a:rPr lang="en-US" sz="2000" b="1" dirty="0"/>
              <a:t>&lt;style&gt;</a:t>
            </a:r>
            <a:r>
              <a:rPr lang="en-US" sz="2000" dirty="0"/>
              <a:t>  </a:t>
            </a:r>
          </a:p>
          <a:p>
            <a:pPr marL="0" indent="0">
              <a:buNone/>
            </a:pPr>
            <a:r>
              <a:rPr lang="en-US" sz="2000" dirty="0"/>
              <a:t>body {  </a:t>
            </a:r>
          </a:p>
          <a:p>
            <a:pPr marL="0" indent="0">
              <a:buNone/>
            </a:pPr>
            <a:r>
              <a:rPr lang="en-US" sz="2000" dirty="0"/>
              <a:t>font-size: 100%;  </a:t>
            </a:r>
          </a:p>
          <a:p>
            <a:pPr marL="0" indent="0">
              <a:buNone/>
            </a:pPr>
            <a:r>
              <a:rPr lang="en-US" sz="2000" dirty="0"/>
              <a:t>}  </a:t>
            </a:r>
          </a:p>
          <a:p>
            <a:pPr marL="0" indent="0">
              <a:buNone/>
            </a:pPr>
            <a:r>
              <a:rPr lang="en-US" sz="2000" dirty="0"/>
              <a:t>h2 { font-style: italic; }  </a:t>
            </a:r>
          </a:p>
          <a:p>
            <a:pPr marL="0" indent="0">
              <a:buNone/>
            </a:pPr>
            <a:r>
              <a:rPr lang="en-US" sz="2000" dirty="0"/>
              <a:t>h3 { font-style: oblique; }  </a:t>
            </a:r>
          </a:p>
          <a:p>
            <a:pPr marL="0" indent="0">
              <a:buNone/>
            </a:pPr>
            <a:r>
              <a:rPr lang="en-US" sz="2000" dirty="0"/>
              <a:t>h4 { font-style: normal; }   </a:t>
            </a:r>
          </a:p>
          <a:p>
            <a:pPr marL="0" indent="0">
              <a:buNone/>
            </a:pPr>
            <a:r>
              <a:rPr lang="en-US" sz="2000" dirty="0"/>
              <a:t>}  </a:t>
            </a:r>
          </a:p>
          <a:p>
            <a:pPr marL="0" indent="0">
              <a:buNone/>
            </a:pPr>
            <a:r>
              <a:rPr lang="en-US" sz="2000" b="1" dirty="0"/>
              <a:t>&lt;/style&gt;</a:t>
            </a:r>
            <a:r>
              <a:rPr lang="en-US" sz="2000" dirty="0"/>
              <a:t>  </a:t>
            </a:r>
            <a:endParaRPr lang="en-US" sz="2000" dirty="0" smtClean="0"/>
          </a:p>
          <a:p>
            <a:pPr marL="0" indent="0">
              <a:buNone/>
            </a:pPr>
            <a:r>
              <a:rPr lang="en-US" sz="2000" b="1" dirty="0"/>
              <a:t>&lt;body&gt;</a:t>
            </a:r>
            <a:r>
              <a:rPr lang="en-US" sz="2000" dirty="0"/>
              <a:t>  </a:t>
            </a:r>
          </a:p>
          <a:p>
            <a:pPr marL="0" indent="0">
              <a:buNone/>
            </a:pPr>
            <a:r>
              <a:rPr lang="en-US" sz="2000" b="1" dirty="0"/>
              <a:t>&lt;h2&gt;</a:t>
            </a:r>
            <a:r>
              <a:rPr lang="en-US" sz="2000" dirty="0"/>
              <a:t>This heading is shown in italic font.</a:t>
            </a:r>
            <a:r>
              <a:rPr lang="en-US" sz="2000" b="1" dirty="0"/>
              <a:t>&lt;/h2&gt;</a:t>
            </a:r>
            <a:r>
              <a:rPr lang="en-US" sz="2000" dirty="0"/>
              <a:t>  </a:t>
            </a:r>
          </a:p>
          <a:p>
            <a:pPr marL="0" indent="0">
              <a:buNone/>
            </a:pPr>
            <a:r>
              <a:rPr lang="en-US" sz="2000" b="1" dirty="0"/>
              <a:t>&lt;h3&gt;</a:t>
            </a:r>
            <a:r>
              <a:rPr lang="en-US" sz="2000" dirty="0"/>
              <a:t>This heading is shown in oblique font.</a:t>
            </a:r>
            <a:r>
              <a:rPr lang="en-US" sz="2000" b="1" dirty="0"/>
              <a:t>&lt;/h3&gt;</a:t>
            </a:r>
            <a:r>
              <a:rPr lang="en-US" sz="2000" dirty="0"/>
              <a:t>  </a:t>
            </a:r>
          </a:p>
          <a:p>
            <a:pPr marL="0" indent="0">
              <a:buNone/>
            </a:pPr>
            <a:r>
              <a:rPr lang="en-US" sz="2000" b="1" dirty="0"/>
              <a:t>&lt;h4&gt;</a:t>
            </a:r>
            <a:r>
              <a:rPr lang="en-US" sz="2000" dirty="0"/>
              <a:t>This heading is shown in normal font.</a:t>
            </a:r>
            <a:r>
              <a:rPr lang="en-US" sz="2000" b="1" dirty="0"/>
              <a:t>&lt;/h4&gt;</a:t>
            </a:r>
            <a:r>
              <a:rPr lang="en-US" sz="2000" dirty="0"/>
              <a:t>  </a:t>
            </a:r>
          </a:p>
          <a:p>
            <a:pPr marL="0" indent="0">
              <a:buNone/>
            </a:pPr>
            <a:r>
              <a:rPr lang="en-US" sz="2000" b="1" dirty="0"/>
              <a:t>&lt;/body&gt;</a:t>
            </a:r>
            <a:r>
              <a:rPr lang="en-US" sz="2000" dirty="0"/>
              <a:t> </a:t>
            </a:r>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86084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lnSpcReduction="10000"/>
          </a:bodyPr>
          <a:lstStyle/>
          <a:p>
            <a:pPr marL="0" indent="0">
              <a:buNone/>
            </a:pPr>
            <a:r>
              <a:rPr lang="en-US" sz="1800" b="1" dirty="0"/>
              <a:t>5) CSS Font </a:t>
            </a:r>
            <a:r>
              <a:rPr lang="en-US" sz="1800" b="1" dirty="0" smtClean="0"/>
              <a:t>Variant</a:t>
            </a:r>
          </a:p>
          <a:p>
            <a:pPr marL="0" indent="0">
              <a:buNone/>
            </a:pPr>
            <a:endParaRPr lang="en-US" sz="1800" b="1" dirty="0"/>
          </a:p>
          <a:p>
            <a:r>
              <a:rPr lang="en-US" sz="1800" dirty="0"/>
              <a:t>CSS font variant property specifies how to set font variant of an element. It may be normal and small-caps</a:t>
            </a:r>
            <a:r>
              <a:rPr lang="en-US" sz="1800" dirty="0" smtClean="0"/>
              <a:t>.</a:t>
            </a:r>
          </a:p>
          <a:p>
            <a:endParaRPr lang="en-US" sz="1800" dirty="0"/>
          </a:p>
          <a:p>
            <a:pPr marL="0" indent="0">
              <a:buNone/>
            </a:pPr>
            <a:r>
              <a:rPr lang="en-US" sz="1800" b="1" dirty="0"/>
              <a:t>&lt;style&gt;</a:t>
            </a:r>
            <a:r>
              <a:rPr lang="en-US" sz="1800" dirty="0"/>
              <a:t>  </a:t>
            </a:r>
          </a:p>
          <a:p>
            <a:pPr marL="0" indent="0">
              <a:buNone/>
            </a:pPr>
            <a:r>
              <a:rPr lang="en-US" sz="1800" dirty="0"/>
              <a:t>p { font-variant: small-caps; }  </a:t>
            </a:r>
          </a:p>
          <a:p>
            <a:pPr marL="0" indent="0">
              <a:buNone/>
            </a:pPr>
            <a:r>
              <a:rPr lang="en-US" sz="1800" dirty="0"/>
              <a:t>h3 { font-variant: normal; }  </a:t>
            </a:r>
          </a:p>
          <a:p>
            <a:pPr marL="0" indent="0">
              <a:buNone/>
            </a:pPr>
            <a:r>
              <a:rPr lang="en-US" sz="1800" b="1" dirty="0"/>
              <a:t>&lt;/style&gt;</a:t>
            </a:r>
            <a:r>
              <a:rPr lang="en-US" sz="1800" dirty="0"/>
              <a:t>  </a:t>
            </a:r>
            <a:endParaRPr lang="en-US" sz="1800" dirty="0" smtClean="0"/>
          </a:p>
          <a:p>
            <a:pPr marL="0" indent="0">
              <a:buNone/>
            </a:pPr>
            <a:endParaRPr lang="en-US" sz="1800" dirty="0"/>
          </a:p>
          <a:p>
            <a:pPr marL="0" indent="0">
              <a:buNone/>
            </a:pPr>
            <a:r>
              <a:rPr lang="en-US" sz="1800" b="1" dirty="0"/>
              <a:t>&lt;body&gt;</a:t>
            </a:r>
            <a:r>
              <a:rPr lang="en-US" sz="1800" dirty="0"/>
              <a:t>  </a:t>
            </a:r>
          </a:p>
          <a:p>
            <a:pPr marL="0" indent="0">
              <a:buNone/>
            </a:pPr>
            <a:r>
              <a:rPr lang="en-US" sz="1800" b="1" dirty="0"/>
              <a:t>&lt;h3&gt;</a:t>
            </a:r>
            <a:r>
              <a:rPr lang="en-US" sz="1800" dirty="0"/>
              <a:t>This heading is shown in normal font.</a:t>
            </a:r>
            <a:r>
              <a:rPr lang="en-US" sz="1800" b="1" dirty="0"/>
              <a:t>&lt;/h3&gt;</a:t>
            </a:r>
            <a:r>
              <a:rPr lang="en-US" sz="1800" dirty="0"/>
              <a:t>  </a:t>
            </a:r>
          </a:p>
          <a:p>
            <a:pPr marL="0" indent="0">
              <a:buNone/>
            </a:pPr>
            <a:r>
              <a:rPr lang="en-US" sz="1800" b="1" dirty="0"/>
              <a:t>&lt;p&gt;</a:t>
            </a:r>
            <a:r>
              <a:rPr lang="en-US" sz="1800" dirty="0"/>
              <a:t>This paragraph is shown in small font.</a:t>
            </a:r>
            <a:r>
              <a:rPr lang="en-US" sz="1800" b="1" dirty="0"/>
              <a:t>&lt;/p&gt;</a:t>
            </a:r>
            <a:r>
              <a:rPr lang="en-US" sz="1800" dirty="0"/>
              <a:t>  </a:t>
            </a:r>
          </a:p>
          <a:p>
            <a:pPr marL="0" indent="0">
              <a:buNone/>
            </a:pPr>
            <a:r>
              <a:rPr lang="en-US" sz="1800" b="1" dirty="0"/>
              <a:t>&lt;/body&gt;</a:t>
            </a:r>
            <a:r>
              <a:rPr lang="en-US" sz="1800" dirty="0"/>
              <a:t>  </a:t>
            </a:r>
          </a:p>
          <a:p>
            <a:pPr marL="0" indent="0">
              <a:buNone/>
            </a:pPr>
            <a:endParaRPr lang="en-US" sz="1800" dirty="0"/>
          </a:p>
          <a:p>
            <a:endParaRPr lang="en-US" sz="1800" dirty="0"/>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36759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fontScale="32500" lnSpcReduction="20000"/>
          </a:bodyPr>
          <a:lstStyle/>
          <a:p>
            <a:pPr marL="0" indent="0">
              <a:buNone/>
            </a:pPr>
            <a:r>
              <a:rPr lang="en-US" sz="6200" b="1" dirty="0"/>
              <a:t>6) CSS Font </a:t>
            </a:r>
            <a:r>
              <a:rPr lang="en-US" sz="6200" b="1" dirty="0" smtClean="0"/>
              <a:t>Weight</a:t>
            </a:r>
          </a:p>
          <a:p>
            <a:pPr marL="0" indent="0">
              <a:buNone/>
            </a:pPr>
            <a:endParaRPr lang="en-US" sz="6200" b="1" dirty="0"/>
          </a:p>
          <a:p>
            <a:r>
              <a:rPr lang="en-US" sz="6200" dirty="0"/>
              <a:t>CSS font weight property defines the weight of the font and specify that how bold a font is. The possible values of font weight may be normal, bold, bolder, lighter or number (100, 200..... </a:t>
            </a:r>
            <a:r>
              <a:rPr lang="en-US" sz="6200" dirty="0" err="1"/>
              <a:t>upto</a:t>
            </a:r>
            <a:r>
              <a:rPr lang="en-US" sz="6200" dirty="0"/>
              <a:t> 900</a:t>
            </a:r>
            <a:r>
              <a:rPr lang="en-US" sz="6200" dirty="0" smtClean="0"/>
              <a:t>).</a:t>
            </a:r>
          </a:p>
          <a:p>
            <a:pPr marL="0" indent="0">
              <a:buNone/>
            </a:pPr>
            <a:endParaRPr lang="en-US" sz="4200" dirty="0" smtClean="0"/>
          </a:p>
          <a:p>
            <a:pPr marL="0" indent="0">
              <a:buNone/>
            </a:pPr>
            <a:r>
              <a:rPr lang="en-US" sz="4200" b="1" dirty="0"/>
              <a:t>&lt;body&gt;</a:t>
            </a:r>
            <a:r>
              <a:rPr lang="en-US" sz="4200" dirty="0"/>
              <a:t>  </a:t>
            </a:r>
          </a:p>
          <a:p>
            <a:pPr marL="0" indent="0">
              <a:buNone/>
            </a:pPr>
            <a:r>
              <a:rPr lang="en-US" sz="4200" b="1" dirty="0"/>
              <a:t>&lt;p</a:t>
            </a:r>
            <a:r>
              <a:rPr lang="en-US" sz="4200" dirty="0"/>
              <a:t> style="</a:t>
            </a:r>
            <a:r>
              <a:rPr lang="en-US" sz="4200" dirty="0" err="1"/>
              <a:t>font-weight:bold</a:t>
            </a:r>
            <a:r>
              <a:rPr lang="en-US" sz="4200" dirty="0"/>
              <a:t>;"</a:t>
            </a:r>
            <a:r>
              <a:rPr lang="en-US" sz="4200" b="1" dirty="0"/>
              <a:t>&gt;</a:t>
            </a:r>
            <a:r>
              <a:rPr lang="en-US" sz="4200" dirty="0"/>
              <a:t>This font is bold.</a:t>
            </a:r>
            <a:r>
              <a:rPr lang="en-US" sz="4200" b="1" dirty="0"/>
              <a:t>&lt;/p&gt;</a:t>
            </a:r>
            <a:r>
              <a:rPr lang="en-US" sz="4200" dirty="0"/>
              <a:t>  </a:t>
            </a:r>
          </a:p>
          <a:p>
            <a:pPr marL="0" indent="0">
              <a:buNone/>
            </a:pPr>
            <a:r>
              <a:rPr lang="en-US" sz="4200" b="1" dirty="0"/>
              <a:t>&lt;p</a:t>
            </a:r>
            <a:r>
              <a:rPr lang="en-US" sz="4200" dirty="0"/>
              <a:t> style="</a:t>
            </a:r>
            <a:r>
              <a:rPr lang="en-US" sz="4200" dirty="0" err="1"/>
              <a:t>font-weight:bolder</a:t>
            </a:r>
            <a:r>
              <a:rPr lang="en-US" sz="4200" dirty="0"/>
              <a:t>;"</a:t>
            </a:r>
            <a:r>
              <a:rPr lang="en-US" sz="4200" b="1" dirty="0"/>
              <a:t>&gt;</a:t>
            </a:r>
            <a:r>
              <a:rPr lang="en-US" sz="4200" dirty="0"/>
              <a:t>This font is bolder.</a:t>
            </a:r>
            <a:r>
              <a:rPr lang="en-US" sz="4200" b="1" dirty="0"/>
              <a:t>&lt;/p&gt;</a:t>
            </a:r>
            <a:r>
              <a:rPr lang="en-US" sz="4200" dirty="0"/>
              <a:t>  </a:t>
            </a:r>
          </a:p>
          <a:p>
            <a:pPr marL="0" indent="0">
              <a:buNone/>
            </a:pPr>
            <a:r>
              <a:rPr lang="en-US" sz="4200" b="1" dirty="0"/>
              <a:t>&lt;p</a:t>
            </a:r>
            <a:r>
              <a:rPr lang="en-US" sz="4200" dirty="0"/>
              <a:t> style="</a:t>
            </a:r>
            <a:r>
              <a:rPr lang="en-US" sz="4200" dirty="0" err="1"/>
              <a:t>font-weight:lighter</a:t>
            </a:r>
            <a:r>
              <a:rPr lang="en-US" sz="4200" dirty="0"/>
              <a:t>;"</a:t>
            </a:r>
            <a:r>
              <a:rPr lang="en-US" sz="4200" b="1" dirty="0"/>
              <a:t>&gt;</a:t>
            </a:r>
            <a:r>
              <a:rPr lang="en-US" sz="4200" dirty="0"/>
              <a:t>This font is lighter.</a:t>
            </a:r>
            <a:r>
              <a:rPr lang="en-US" sz="4200" b="1" dirty="0"/>
              <a:t>&lt;/p&gt;</a:t>
            </a:r>
            <a:r>
              <a:rPr lang="en-US" sz="4200" dirty="0"/>
              <a:t>  </a:t>
            </a:r>
          </a:p>
          <a:p>
            <a:pPr marL="0" indent="0">
              <a:buNone/>
            </a:pPr>
            <a:r>
              <a:rPr lang="en-US" sz="4200" b="1" dirty="0"/>
              <a:t>&lt;p</a:t>
            </a:r>
            <a:r>
              <a:rPr lang="en-US" sz="4200" dirty="0"/>
              <a:t> style="font-weight:100;"</a:t>
            </a:r>
            <a:r>
              <a:rPr lang="en-US" sz="4200" b="1" dirty="0"/>
              <a:t>&gt;</a:t>
            </a:r>
            <a:r>
              <a:rPr lang="en-US" sz="4200" dirty="0"/>
              <a:t>This font is 100 weight.</a:t>
            </a:r>
            <a:r>
              <a:rPr lang="en-US" sz="4200" b="1" dirty="0"/>
              <a:t>&lt;/p&gt;</a:t>
            </a:r>
            <a:r>
              <a:rPr lang="en-US" sz="4200" dirty="0"/>
              <a:t>  </a:t>
            </a:r>
          </a:p>
          <a:p>
            <a:pPr marL="0" indent="0">
              <a:buNone/>
            </a:pPr>
            <a:r>
              <a:rPr lang="en-US" sz="4200" b="1" dirty="0"/>
              <a:t>&lt;p</a:t>
            </a:r>
            <a:r>
              <a:rPr lang="en-US" sz="4200" dirty="0"/>
              <a:t> style="font-weight:200;"</a:t>
            </a:r>
            <a:r>
              <a:rPr lang="en-US" sz="4200" b="1" dirty="0"/>
              <a:t>&gt;</a:t>
            </a:r>
            <a:r>
              <a:rPr lang="en-US" sz="4200" dirty="0"/>
              <a:t>This font is 200 weight.</a:t>
            </a:r>
            <a:r>
              <a:rPr lang="en-US" sz="4200" b="1" dirty="0"/>
              <a:t>&lt;/p&gt;</a:t>
            </a:r>
            <a:r>
              <a:rPr lang="en-US" sz="4200" dirty="0"/>
              <a:t>  </a:t>
            </a:r>
          </a:p>
          <a:p>
            <a:pPr marL="0" indent="0">
              <a:buNone/>
            </a:pPr>
            <a:r>
              <a:rPr lang="en-US" sz="4200" b="1" dirty="0"/>
              <a:t>&lt;p</a:t>
            </a:r>
            <a:r>
              <a:rPr lang="en-US" sz="4200" dirty="0"/>
              <a:t> style="font-weight:300;"</a:t>
            </a:r>
            <a:r>
              <a:rPr lang="en-US" sz="4200" b="1" dirty="0"/>
              <a:t>&gt;</a:t>
            </a:r>
            <a:r>
              <a:rPr lang="en-US" sz="4200" dirty="0"/>
              <a:t>This font is 300 weight.</a:t>
            </a:r>
            <a:r>
              <a:rPr lang="en-US" sz="4200" b="1" dirty="0"/>
              <a:t>&lt;/p&gt;</a:t>
            </a:r>
            <a:r>
              <a:rPr lang="en-US" sz="4200" dirty="0"/>
              <a:t>  </a:t>
            </a:r>
          </a:p>
          <a:p>
            <a:pPr marL="0" indent="0">
              <a:buNone/>
            </a:pPr>
            <a:r>
              <a:rPr lang="en-US" sz="4200" b="1" dirty="0"/>
              <a:t>&lt;p</a:t>
            </a:r>
            <a:r>
              <a:rPr lang="en-US" sz="4200" dirty="0"/>
              <a:t> style="font-weight:400;"</a:t>
            </a:r>
            <a:r>
              <a:rPr lang="en-US" sz="4200" b="1" dirty="0"/>
              <a:t>&gt;</a:t>
            </a:r>
            <a:r>
              <a:rPr lang="en-US" sz="4200" dirty="0"/>
              <a:t>This font is 400 weight.</a:t>
            </a:r>
            <a:r>
              <a:rPr lang="en-US" sz="4200" b="1" dirty="0"/>
              <a:t>&lt;/p&gt;</a:t>
            </a:r>
            <a:r>
              <a:rPr lang="en-US" sz="4200" dirty="0"/>
              <a:t>  </a:t>
            </a:r>
          </a:p>
          <a:p>
            <a:pPr marL="0" indent="0">
              <a:buNone/>
            </a:pPr>
            <a:r>
              <a:rPr lang="en-US" sz="4200" b="1" dirty="0"/>
              <a:t>&lt;p</a:t>
            </a:r>
            <a:r>
              <a:rPr lang="en-US" sz="4200" dirty="0"/>
              <a:t> style="font-weight:500;"</a:t>
            </a:r>
            <a:r>
              <a:rPr lang="en-US" sz="4200" b="1" dirty="0"/>
              <a:t>&gt;</a:t>
            </a:r>
            <a:r>
              <a:rPr lang="en-US" sz="4200" dirty="0"/>
              <a:t>This font is 500 weight.</a:t>
            </a:r>
            <a:r>
              <a:rPr lang="en-US" sz="4200" b="1" dirty="0"/>
              <a:t>&lt;/p&gt;</a:t>
            </a:r>
            <a:r>
              <a:rPr lang="en-US" sz="4200" dirty="0"/>
              <a:t>  </a:t>
            </a:r>
          </a:p>
          <a:p>
            <a:pPr marL="0" indent="0">
              <a:buNone/>
            </a:pPr>
            <a:r>
              <a:rPr lang="en-US" sz="4200" b="1" dirty="0"/>
              <a:t>&lt;p</a:t>
            </a:r>
            <a:r>
              <a:rPr lang="en-US" sz="4200" dirty="0"/>
              <a:t> style="font-weight:600;"</a:t>
            </a:r>
            <a:r>
              <a:rPr lang="en-US" sz="4200" b="1" dirty="0"/>
              <a:t>&gt;</a:t>
            </a:r>
            <a:r>
              <a:rPr lang="en-US" sz="4200" dirty="0"/>
              <a:t>This font is 600 weight.</a:t>
            </a:r>
            <a:r>
              <a:rPr lang="en-US" sz="4200" b="1" dirty="0"/>
              <a:t>&lt;/p&gt;</a:t>
            </a:r>
            <a:r>
              <a:rPr lang="en-US" sz="4200" dirty="0"/>
              <a:t>  </a:t>
            </a:r>
          </a:p>
          <a:p>
            <a:pPr marL="0" indent="0">
              <a:buNone/>
            </a:pPr>
            <a:r>
              <a:rPr lang="en-US" sz="4200" b="1" dirty="0"/>
              <a:t>&lt;p</a:t>
            </a:r>
            <a:r>
              <a:rPr lang="en-US" sz="4200" dirty="0"/>
              <a:t> style="font-weight:700;"</a:t>
            </a:r>
            <a:r>
              <a:rPr lang="en-US" sz="4200" b="1" dirty="0"/>
              <a:t>&gt;</a:t>
            </a:r>
            <a:r>
              <a:rPr lang="en-US" sz="4200" dirty="0"/>
              <a:t>This font is 700 weight.</a:t>
            </a:r>
            <a:r>
              <a:rPr lang="en-US" sz="4200" b="1" dirty="0"/>
              <a:t>&lt;/p&gt;</a:t>
            </a:r>
            <a:r>
              <a:rPr lang="en-US" sz="4200" dirty="0"/>
              <a:t>  </a:t>
            </a:r>
          </a:p>
          <a:p>
            <a:pPr marL="0" indent="0">
              <a:buNone/>
            </a:pPr>
            <a:r>
              <a:rPr lang="en-US" sz="4200" b="1" dirty="0"/>
              <a:t>&lt;p</a:t>
            </a:r>
            <a:r>
              <a:rPr lang="en-US" sz="4200" dirty="0"/>
              <a:t> style="font-weight:800;"</a:t>
            </a:r>
            <a:r>
              <a:rPr lang="en-US" sz="4200" b="1" dirty="0"/>
              <a:t>&gt;</a:t>
            </a:r>
            <a:r>
              <a:rPr lang="en-US" sz="4200" dirty="0"/>
              <a:t>This font is 800 weight.</a:t>
            </a:r>
            <a:r>
              <a:rPr lang="en-US" sz="4200" b="1" dirty="0"/>
              <a:t>&lt;/p&gt;</a:t>
            </a:r>
            <a:r>
              <a:rPr lang="en-US" sz="4200" dirty="0"/>
              <a:t>  </a:t>
            </a:r>
          </a:p>
          <a:p>
            <a:pPr marL="0" indent="0">
              <a:buNone/>
            </a:pPr>
            <a:r>
              <a:rPr lang="en-US" sz="4200" b="1" dirty="0"/>
              <a:t>&lt;p</a:t>
            </a:r>
            <a:r>
              <a:rPr lang="en-US" sz="4200" dirty="0"/>
              <a:t> style="font-weight:900;"</a:t>
            </a:r>
            <a:r>
              <a:rPr lang="en-US" sz="4200" b="1" dirty="0"/>
              <a:t>&gt;</a:t>
            </a:r>
            <a:r>
              <a:rPr lang="en-US" sz="4200" dirty="0"/>
              <a:t>This font is 900 weight.</a:t>
            </a:r>
            <a:r>
              <a:rPr lang="en-US" sz="4200" b="1" dirty="0"/>
              <a:t>&lt;/p&gt;</a:t>
            </a:r>
            <a:r>
              <a:rPr lang="en-US" sz="4200" dirty="0"/>
              <a:t>  </a:t>
            </a:r>
          </a:p>
          <a:p>
            <a:pPr marL="0" indent="0">
              <a:buNone/>
            </a:pPr>
            <a:r>
              <a:rPr lang="en-US" sz="4200" b="1" dirty="0"/>
              <a:t>&lt;/body&gt;</a:t>
            </a:r>
            <a:r>
              <a:rPr lang="en-US" sz="4200" dirty="0"/>
              <a:t>  </a:t>
            </a:r>
          </a:p>
          <a:p>
            <a:pPr marL="0" indent="0">
              <a:buNone/>
            </a:pPr>
            <a:endParaRPr lang="en-US" sz="4200" dirty="0"/>
          </a:p>
          <a:p>
            <a:pPr marL="0" indent="0">
              <a:buNone/>
            </a:pPr>
            <a:endParaRPr lang="en-US" sz="1800" dirty="0"/>
          </a:p>
          <a:p>
            <a:endParaRPr lang="en-US" sz="1800" dirty="0"/>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56608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620"/>
            <a:ext cx="10515600" cy="6342380"/>
          </a:xfrm>
        </p:spPr>
        <p:txBody>
          <a:bodyPr>
            <a:normAutofit/>
          </a:bodyPr>
          <a:lstStyle/>
          <a:p>
            <a:r>
              <a:rPr lang="en-US" sz="2000" dirty="0"/>
              <a:t>CSS display is the most important property of CSS which is used to control the layout of the element. It specifies how the element is displayed</a:t>
            </a:r>
            <a:r>
              <a:rPr lang="en-US" sz="2000" dirty="0" smtClean="0"/>
              <a:t>.</a:t>
            </a:r>
          </a:p>
          <a:p>
            <a:endParaRPr lang="en-US" sz="2000" dirty="0"/>
          </a:p>
          <a:p>
            <a:pPr marL="0" indent="0">
              <a:buNone/>
            </a:pPr>
            <a:r>
              <a:rPr lang="en-US" sz="2000" b="1" dirty="0"/>
              <a:t>CSS display </a:t>
            </a:r>
            <a:r>
              <a:rPr lang="en-US" sz="2000" b="1" dirty="0" smtClean="0"/>
              <a:t>values</a:t>
            </a:r>
          </a:p>
          <a:p>
            <a:pPr marL="0" indent="0">
              <a:buNone/>
            </a:pPr>
            <a:endParaRPr lang="en-US" sz="2000" b="1" dirty="0"/>
          </a:p>
          <a:p>
            <a:r>
              <a:rPr lang="en-US" sz="2000" dirty="0"/>
              <a:t>There are following CSS display values which are commonly used.</a:t>
            </a:r>
          </a:p>
          <a:p>
            <a:pPr marL="457200" indent="-457200">
              <a:buFont typeface="+mj-lt"/>
              <a:buAutoNum type="arabicPeriod"/>
            </a:pPr>
            <a:r>
              <a:rPr lang="en-US" sz="2000" dirty="0"/>
              <a:t>display: inline</a:t>
            </a:r>
            <a:r>
              <a:rPr lang="en-US" sz="2000" dirty="0" smtClean="0"/>
              <a:t>; : </a:t>
            </a:r>
            <a:r>
              <a:rPr lang="en-US" sz="2000" dirty="0"/>
              <a:t>The inline element takes the required width only. It doesn't force the line break so the flow of text doesn't break in inline example</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a:t>display: inline-block</a:t>
            </a:r>
            <a:r>
              <a:rPr lang="en-US" sz="2000" dirty="0" smtClean="0"/>
              <a:t>; : </a:t>
            </a:r>
            <a:r>
              <a:rPr lang="en-US" sz="2000" dirty="0"/>
              <a:t>The CSS display inline-block element is very similar to inline element but the difference is that you are able to set the width and height</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a:t>display: block</a:t>
            </a:r>
            <a:r>
              <a:rPr lang="en-US" sz="2000" dirty="0" smtClean="0"/>
              <a:t>; : </a:t>
            </a:r>
            <a:r>
              <a:rPr lang="en-US" sz="2000" dirty="0"/>
              <a:t>The CSS display block element takes as much as horizontal space as they can. Means the block element takes the full available width. They make a line break before and after them</a:t>
            </a:r>
            <a:r>
              <a:rPr lang="en-US" sz="2000" dirty="0" smtClean="0"/>
              <a:t>.</a:t>
            </a:r>
          </a:p>
          <a:p>
            <a:pPr marL="457200" indent="-457200">
              <a:buFont typeface="+mj-lt"/>
              <a:buAutoNum type="arabicPeriod"/>
            </a:pPr>
            <a:endParaRPr lang="en-US" sz="2000" dirty="0" smtClean="0"/>
          </a:p>
          <a:p>
            <a:pPr marL="457200" indent="-457200">
              <a:buFont typeface="+mj-lt"/>
              <a:buAutoNum type="arabicPeriod"/>
            </a:pPr>
            <a:r>
              <a:rPr lang="en-US" sz="2000" dirty="0" smtClean="0"/>
              <a:t> display</a:t>
            </a:r>
            <a:r>
              <a:rPr lang="en-US" sz="2000" dirty="0"/>
              <a:t>: none</a:t>
            </a:r>
            <a:r>
              <a:rPr lang="en-US" sz="2000" dirty="0" smtClean="0"/>
              <a:t>; : </a:t>
            </a:r>
            <a:r>
              <a:rPr lang="en-US" sz="2000" dirty="0"/>
              <a:t>The "none" value totally removes the element from the page. It will not take any space.</a:t>
            </a:r>
          </a:p>
          <a:p>
            <a:pPr marL="0" indent="0">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515600" cy="5966460"/>
          </a:xfrm>
        </p:spPr>
        <p:txBody>
          <a:bodyPr>
            <a:normAutofit/>
          </a:bodyPr>
          <a:lstStyle/>
          <a:p>
            <a:pPr marL="0" indent="0">
              <a:buNone/>
            </a:pPr>
            <a:endParaRPr lang="en-US" sz="2400" dirty="0"/>
          </a:p>
          <a:p>
            <a:pPr marL="0" indent="0">
              <a:buNone/>
            </a:pPr>
            <a:endParaRPr lang="en-US" sz="2400" dirty="0"/>
          </a:p>
          <a:p>
            <a:pPr marL="0" indent="0">
              <a:buNone/>
            </a:pP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2057400"/>
            <a:ext cx="54959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4478" y="407306"/>
            <a:ext cx="10972800" cy="5879193"/>
          </a:xfrm>
        </p:spPr>
        <p:txBody>
          <a:bodyPr/>
          <a:lstStyle/>
          <a:p>
            <a:r>
              <a:rPr lang="en-US" sz="2000" b="1" dirty="0" smtClean="0"/>
              <a:t>Example:</a:t>
            </a:r>
          </a:p>
          <a:p>
            <a:endParaRPr lang="en-US" sz="2000" b="1" dirty="0"/>
          </a:p>
          <a:p>
            <a:pPr marL="0" indent="0">
              <a:buNone/>
            </a:pPr>
            <a:r>
              <a:rPr lang="en-US" sz="1400" dirty="0"/>
              <a:t>&lt;!DOCTYPE html</a:t>
            </a:r>
            <a:r>
              <a:rPr lang="en-US" sz="1400" b="1" dirty="0"/>
              <a:t>&gt;</a:t>
            </a:r>
            <a:r>
              <a:rPr lang="en-US" sz="1400" dirty="0"/>
              <a:t>  </a:t>
            </a:r>
          </a:p>
          <a:p>
            <a:pPr marL="0" indent="0">
              <a:buNone/>
            </a:pPr>
            <a:r>
              <a:rPr lang="en-US" sz="1400" b="1" dirty="0"/>
              <a:t>&lt;html&gt;</a:t>
            </a:r>
            <a:r>
              <a:rPr lang="en-US" sz="1400" dirty="0"/>
              <a:t>  </a:t>
            </a:r>
          </a:p>
          <a:p>
            <a:pPr marL="0" indent="0">
              <a:buNone/>
            </a:pPr>
            <a:r>
              <a:rPr lang="en-US" sz="1400" b="1" dirty="0"/>
              <a:t>&lt;head&gt;</a:t>
            </a:r>
            <a:r>
              <a:rPr lang="en-US" sz="1400" dirty="0"/>
              <a:t>  </a:t>
            </a:r>
          </a:p>
          <a:p>
            <a:pPr marL="0" indent="0">
              <a:buNone/>
            </a:pPr>
            <a:r>
              <a:rPr lang="en-US" sz="1400" b="1" dirty="0"/>
              <a:t>&lt;style&gt;</a:t>
            </a:r>
            <a:r>
              <a:rPr lang="en-US" sz="1400" dirty="0"/>
              <a:t>  </a:t>
            </a:r>
          </a:p>
          <a:p>
            <a:pPr marL="0" indent="0">
              <a:buNone/>
            </a:pPr>
            <a:r>
              <a:rPr lang="en-US" sz="1400" dirty="0" err="1"/>
              <a:t>img</a:t>
            </a:r>
            <a:r>
              <a:rPr lang="en-US" sz="1400" dirty="0"/>
              <a:t> {  </a:t>
            </a:r>
          </a:p>
          <a:p>
            <a:pPr marL="0" indent="0">
              <a:buNone/>
            </a:pPr>
            <a:r>
              <a:rPr lang="en-US" sz="1400" dirty="0"/>
              <a:t>    float: right;  </a:t>
            </a:r>
          </a:p>
          <a:p>
            <a:pPr marL="0" indent="0">
              <a:buNone/>
            </a:pPr>
            <a:r>
              <a:rPr lang="en-US" sz="1400" dirty="0"/>
              <a:t>}  </a:t>
            </a:r>
          </a:p>
          <a:p>
            <a:pPr marL="0" indent="0">
              <a:buNone/>
            </a:pPr>
            <a:r>
              <a:rPr lang="en-US" sz="1400" b="1" dirty="0"/>
              <a:t>&lt;/style&gt;</a:t>
            </a:r>
            <a:r>
              <a:rPr lang="en-US" sz="1400" dirty="0"/>
              <a:t>  </a:t>
            </a:r>
          </a:p>
          <a:p>
            <a:pPr marL="0" indent="0">
              <a:buNone/>
            </a:pPr>
            <a:r>
              <a:rPr lang="en-US" sz="1400" b="1" dirty="0"/>
              <a:t>&lt;/head&gt;</a:t>
            </a:r>
            <a:r>
              <a:rPr lang="en-US" sz="1400" dirty="0"/>
              <a:t>  </a:t>
            </a:r>
          </a:p>
          <a:p>
            <a:pPr marL="0" indent="0">
              <a:buNone/>
            </a:pPr>
            <a:r>
              <a:rPr lang="en-US" sz="1400" b="1" dirty="0"/>
              <a:t>&lt;body&gt;</a:t>
            </a:r>
            <a:r>
              <a:rPr lang="en-US" sz="1400" dirty="0"/>
              <a:t>  </a:t>
            </a:r>
          </a:p>
          <a:p>
            <a:pPr marL="0" indent="0">
              <a:buNone/>
            </a:pPr>
            <a:r>
              <a:rPr lang="en-US" sz="1400" b="1" dirty="0"/>
              <a:t>&lt;p&gt;</a:t>
            </a:r>
            <a:r>
              <a:rPr lang="en-US" sz="1400" dirty="0"/>
              <a:t>The following paragraph contains an image with style   </a:t>
            </a:r>
          </a:p>
          <a:p>
            <a:pPr marL="0" indent="0">
              <a:buNone/>
            </a:pPr>
            <a:r>
              <a:rPr lang="en-US" sz="1400" b="1" dirty="0"/>
              <a:t>&lt;b&gt;</a:t>
            </a:r>
            <a:r>
              <a:rPr lang="en-US" sz="1400" dirty="0" err="1"/>
              <a:t>float:right</a:t>
            </a:r>
            <a:r>
              <a:rPr lang="en-US" sz="1400" b="1" dirty="0"/>
              <a:t>&lt;/b&gt;</a:t>
            </a:r>
            <a:r>
              <a:rPr lang="en-US" sz="1400" dirty="0"/>
              <a:t>. The result is that the image will float to the right in the paragraph.</a:t>
            </a:r>
            <a:r>
              <a:rPr lang="en-US" sz="1400" b="1" dirty="0"/>
              <a:t>&lt;/p&gt;</a:t>
            </a:r>
            <a:r>
              <a:rPr lang="en-US" sz="1400" dirty="0"/>
              <a:t>  </a:t>
            </a:r>
          </a:p>
          <a:p>
            <a:pPr marL="0" indent="0">
              <a:buNone/>
            </a:pPr>
            <a:r>
              <a:rPr lang="en-US" sz="1400" b="1" dirty="0"/>
              <a:t>&lt;</a:t>
            </a:r>
            <a:r>
              <a:rPr lang="en-US" sz="1400" b="1" dirty="0" err="1"/>
              <a:t>img</a:t>
            </a:r>
            <a:r>
              <a:rPr lang="en-US" sz="1400" dirty="0"/>
              <a:t> </a:t>
            </a:r>
            <a:r>
              <a:rPr lang="en-US" sz="1400" dirty="0" err="1"/>
              <a:t>src</a:t>
            </a:r>
            <a:r>
              <a:rPr lang="en-US" sz="1400" dirty="0"/>
              <a:t>="</a:t>
            </a:r>
            <a:r>
              <a:rPr lang="en-US" sz="1400" dirty="0" smtClean="0"/>
              <a:t>F</a:t>
            </a:r>
            <a:r>
              <a:rPr lang="en-US" sz="1400" dirty="0"/>
              <a:t>:/</a:t>
            </a:r>
            <a:r>
              <a:rPr lang="en-US" sz="1400" dirty="0" err="1" smtClean="0"/>
              <a:t>Shailesh</a:t>
            </a:r>
            <a:r>
              <a:rPr lang="en-US" sz="1400" dirty="0" smtClean="0"/>
              <a:t>/</a:t>
            </a:r>
            <a:r>
              <a:rPr lang="en-US" sz="1400" dirty="0" err="1" smtClean="0"/>
              <a:t>Fullstack</a:t>
            </a:r>
            <a:r>
              <a:rPr lang="en-US" sz="1400" dirty="0" smtClean="0"/>
              <a:t>-course/HTML/Images/full-stack-web-development.jpg"</a:t>
            </a:r>
            <a:r>
              <a:rPr lang="en-US" sz="1400" dirty="0"/>
              <a:t> alt="Good Morning Friends"</a:t>
            </a:r>
            <a:r>
              <a:rPr lang="en-US" sz="1400" b="1" dirty="0"/>
              <a:t>/&gt;</a:t>
            </a:r>
            <a:r>
              <a:rPr lang="en-US" sz="1400" dirty="0"/>
              <a:t>   </a:t>
            </a:r>
          </a:p>
          <a:p>
            <a:pPr marL="0" indent="0">
              <a:buNone/>
            </a:pPr>
            <a:r>
              <a:rPr lang="en-US" sz="1400" dirty="0"/>
              <a:t>This is some text. This is some text. This is some text.  </a:t>
            </a:r>
          </a:p>
          <a:p>
            <a:pPr marL="0" indent="0">
              <a:buNone/>
            </a:pPr>
            <a:r>
              <a:rPr lang="en-US" sz="1400" dirty="0"/>
              <a:t>This is some text. This is some text. This is some text.  </a:t>
            </a:r>
          </a:p>
          <a:p>
            <a:pPr marL="0" indent="0">
              <a:buNone/>
            </a:pPr>
            <a:r>
              <a:rPr lang="en-US" sz="1400" dirty="0"/>
              <a:t>This is some text. This is some text. This is some text.  </a:t>
            </a:r>
          </a:p>
          <a:p>
            <a:pPr marL="0" indent="0">
              <a:buNone/>
            </a:pPr>
            <a:r>
              <a:rPr lang="en-US" sz="1400" dirty="0"/>
              <a:t>This is some text. This is some text. This is some text.  </a:t>
            </a:r>
          </a:p>
          <a:p>
            <a:pPr marL="0" indent="0">
              <a:buNone/>
            </a:pPr>
            <a:r>
              <a:rPr lang="en-US" sz="1400" dirty="0"/>
              <a:t>This is some text. This is some text. This is some text.  </a:t>
            </a:r>
          </a:p>
          <a:p>
            <a:pPr marL="0" indent="0">
              <a:buNone/>
            </a:pPr>
            <a:r>
              <a:rPr lang="en-US" sz="1400" dirty="0"/>
              <a:t>This is some text. This is some text. This is some text</a:t>
            </a:r>
            <a:r>
              <a:rPr lang="en-US" sz="1400" dirty="0" smtClean="0"/>
              <a:t>. </a:t>
            </a:r>
            <a:r>
              <a:rPr lang="en-US" sz="1400" b="1" dirty="0" smtClean="0"/>
              <a:t>&lt;/</a:t>
            </a:r>
            <a:r>
              <a:rPr lang="en-US" sz="1400" b="1" dirty="0"/>
              <a:t>p&gt;</a:t>
            </a:r>
            <a:r>
              <a:rPr lang="en-US" sz="1400" dirty="0"/>
              <a:t>  </a:t>
            </a:r>
          </a:p>
          <a:p>
            <a:pPr marL="0" indent="0">
              <a:buNone/>
            </a:pPr>
            <a:r>
              <a:rPr lang="en-US" sz="1400" b="1" dirty="0"/>
              <a:t>&lt;/body&gt;</a:t>
            </a:r>
            <a:r>
              <a:rPr lang="en-US" sz="1400" dirty="0"/>
              <a:t>  </a:t>
            </a:r>
          </a:p>
          <a:p>
            <a:pPr marL="0" indent="0">
              <a:buNone/>
            </a:pPr>
            <a:r>
              <a:rPr lang="en-US" sz="1400" b="1" dirty="0"/>
              <a:t>&lt;/html&gt;</a:t>
            </a:r>
            <a:r>
              <a:rPr lang="en-US" sz="1400" dirty="0"/>
              <a:t> </a:t>
            </a:r>
            <a:r>
              <a:rPr lang="en-US" sz="1600" dirty="0"/>
              <a:t> </a:t>
            </a:r>
          </a:p>
          <a:p>
            <a:pPr marL="0" indent="0">
              <a:buNone/>
            </a:pPr>
            <a:r>
              <a:rPr lang="en-US" sz="1600" dirty="0"/>
              <a:t> </a:t>
            </a:r>
          </a:p>
          <a:p>
            <a:endParaRPr lang="en-US" sz="2000" b="1" dirty="0"/>
          </a:p>
        </p:txBody>
      </p:sp>
    </p:spTree>
    <p:extLst>
      <p:ext uri="{BB962C8B-B14F-4D97-AF65-F5344CB8AC3E}">
        <p14:creationId xmlns:p14="http://schemas.microsoft.com/office/powerpoint/2010/main" val="2518671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9305" y="546100"/>
            <a:ext cx="10612755" cy="6417310"/>
          </a:xfrm>
        </p:spPr>
        <p:txBody>
          <a:bodyPr>
            <a:normAutofit fontScale="92500" lnSpcReduction="10000"/>
          </a:bodyPr>
          <a:lstStyle/>
          <a:p>
            <a:pPr marL="0" indent="0">
              <a:buNone/>
            </a:pPr>
            <a:r>
              <a:rPr lang="en-US" sz="2400" b="1" dirty="0"/>
              <a:t>CSS Float</a:t>
            </a:r>
          </a:p>
          <a:p>
            <a:r>
              <a:rPr lang="en-US" sz="2400" dirty="0"/>
              <a:t> </a:t>
            </a:r>
            <a:r>
              <a:rPr lang="en-US" sz="2400" dirty="0"/>
              <a:t>The </a:t>
            </a:r>
            <a:r>
              <a:rPr lang="en-US" sz="2400" b="1" dirty="0"/>
              <a:t>CSS float property</a:t>
            </a:r>
            <a:r>
              <a:rPr lang="en-US" sz="2400" dirty="0"/>
              <a:t> is </a:t>
            </a:r>
            <a:r>
              <a:rPr lang="en-US" sz="2400" i="1" dirty="0"/>
              <a:t>a positioning property</a:t>
            </a:r>
            <a:r>
              <a:rPr lang="en-US" sz="2400" dirty="0"/>
              <a:t>. It is used </a:t>
            </a:r>
            <a:r>
              <a:rPr lang="en-US" sz="2400" i="1" dirty="0"/>
              <a:t>to push an element to the left or right</a:t>
            </a:r>
            <a:r>
              <a:rPr lang="en-US" sz="2400" dirty="0"/>
              <a:t>, allowing other element to wrap around it. It is generally used with images and layouts</a:t>
            </a:r>
            <a:r>
              <a:rPr lang="en-US" sz="2400" dirty="0" smtClean="0"/>
              <a:t>.</a:t>
            </a:r>
          </a:p>
          <a:p>
            <a:endParaRPr lang="en-US" sz="2400" dirty="0"/>
          </a:p>
          <a:p>
            <a:r>
              <a:rPr lang="en-US" sz="2400" b="1" dirty="0"/>
              <a:t>How it </a:t>
            </a:r>
            <a:r>
              <a:rPr lang="en-US" sz="2400" b="1" dirty="0" smtClean="0"/>
              <a:t>works</a:t>
            </a:r>
          </a:p>
          <a:p>
            <a:pPr marL="0" indent="0">
              <a:buNone/>
            </a:pPr>
            <a:endParaRPr lang="en-US" sz="2400" b="1" dirty="0"/>
          </a:p>
          <a:p>
            <a:pPr marL="0" indent="0">
              <a:buNone/>
            </a:pPr>
            <a:r>
              <a:rPr lang="en-US" sz="2400" dirty="0"/>
              <a:t>Elements are floated only horizontally. So it is possible only to float elements left or right, not up or down</a:t>
            </a:r>
            <a:r>
              <a:rPr lang="en-US" sz="2400" dirty="0" smtClean="0"/>
              <a:t>.</a:t>
            </a:r>
          </a:p>
          <a:p>
            <a:pPr marL="0" indent="0">
              <a:buNone/>
            </a:pPr>
            <a:endParaRPr lang="en-US" sz="2400" dirty="0"/>
          </a:p>
          <a:p>
            <a:pPr marL="457200" indent="-457200">
              <a:buFont typeface="+mj-lt"/>
              <a:buAutoNum type="arabicPeriod"/>
            </a:pPr>
            <a:r>
              <a:rPr lang="en-US" sz="2400" dirty="0"/>
              <a:t>A floated element may be moved as far to the left or the right as possible. Simply, it means that a floated element can display at extreme left or extreme right.</a:t>
            </a:r>
          </a:p>
          <a:p>
            <a:pPr marL="457200" indent="-457200">
              <a:buFont typeface="+mj-lt"/>
              <a:buAutoNum type="arabicPeriod"/>
            </a:pPr>
            <a:r>
              <a:rPr lang="en-US" sz="2400" dirty="0"/>
              <a:t>The elements after the floating element will flow around it.</a:t>
            </a:r>
          </a:p>
          <a:p>
            <a:pPr marL="457200" indent="-457200">
              <a:buFont typeface="+mj-lt"/>
              <a:buAutoNum type="arabicPeriod"/>
            </a:pPr>
            <a:r>
              <a:rPr lang="en-US" sz="2400" dirty="0"/>
              <a:t>The elements before the floating element will not be affected.</a:t>
            </a:r>
          </a:p>
          <a:p>
            <a:pPr marL="0" indent="0">
              <a:buNone/>
            </a:pPr>
            <a:endParaRPr lang="en-US" sz="2400" dirty="0"/>
          </a:p>
          <a:p>
            <a:pPr marL="0" indent="0">
              <a:buNone/>
            </a:pPr>
            <a:endParaRPr lang="en-US" sz="2400" dirty="0"/>
          </a:p>
          <a:p>
            <a:pPr marL="0" indent="0">
              <a:buNone/>
            </a:pPr>
            <a:r>
              <a:rPr lang="en-US" sz="2400" dirty="0"/>
              <a:t> </a:t>
            </a:r>
          </a:p>
          <a:p>
            <a:pPr marL="0" indent="0">
              <a:buNone/>
            </a:pPr>
            <a:endParaRPr lang="en-US" sz="2400" dirty="0"/>
          </a:p>
          <a:p>
            <a:pPr marL="0" indent="0">
              <a:buNone/>
            </a:pPr>
            <a:endParaRPr lang="en-US" sz="2400" dirty="0"/>
          </a:p>
          <a:p>
            <a:pPr>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000" b="1" dirty="0"/>
              <a:t>CSS </a:t>
            </a:r>
            <a:r>
              <a:rPr lang="en-US" sz="2000" b="1" dirty="0" smtClean="0"/>
              <a:t>Font</a:t>
            </a:r>
          </a:p>
          <a:p>
            <a:endParaRPr lang="en-US" sz="2000" b="1" dirty="0"/>
          </a:p>
          <a:p>
            <a:r>
              <a:rPr lang="en-US" sz="2000" dirty="0"/>
              <a:t>CSS Font property is used to control the look of texts. By the use of CSS font property you can change the text size, color, style and more. You have already studied how to make text bold or underlined. Here, you will also know how to resize your font using percentage.</a:t>
            </a:r>
          </a:p>
          <a:p>
            <a:r>
              <a:rPr lang="en-US" sz="2000" dirty="0"/>
              <a:t>These are some important font attributes</a:t>
            </a:r>
            <a:r>
              <a:rPr lang="en-US" sz="2000" dirty="0" smtClean="0"/>
              <a:t>:</a:t>
            </a:r>
          </a:p>
          <a:p>
            <a:pPr marL="0" indent="0">
              <a:buNone/>
            </a:pPr>
            <a:endParaRPr lang="en-US" sz="2000" dirty="0"/>
          </a:p>
          <a:p>
            <a:pPr marL="457200" indent="-457200">
              <a:buFont typeface="+mj-lt"/>
              <a:buAutoNum type="arabicPeriod"/>
            </a:pPr>
            <a:r>
              <a:rPr lang="en-US" sz="2000" b="1" dirty="0"/>
              <a:t>CSS Font color</a:t>
            </a:r>
            <a:r>
              <a:rPr lang="en-US" sz="2000" dirty="0"/>
              <a:t>: This property is used to change the color of the text. (standalone attribute)</a:t>
            </a:r>
          </a:p>
          <a:p>
            <a:pPr marL="457200" indent="-457200">
              <a:buFont typeface="+mj-lt"/>
              <a:buAutoNum type="arabicPeriod"/>
            </a:pPr>
            <a:r>
              <a:rPr lang="en-US" sz="2000" b="1" dirty="0"/>
              <a:t>CSS Font family</a:t>
            </a:r>
            <a:r>
              <a:rPr lang="en-US" sz="2000" dirty="0"/>
              <a:t>: This property is used to change the face of the font.</a:t>
            </a:r>
          </a:p>
          <a:p>
            <a:pPr marL="457200" indent="-457200">
              <a:buFont typeface="+mj-lt"/>
              <a:buAutoNum type="arabicPeriod"/>
            </a:pPr>
            <a:r>
              <a:rPr lang="en-US" sz="2000" b="1" dirty="0"/>
              <a:t>CSS Font size</a:t>
            </a:r>
            <a:r>
              <a:rPr lang="en-US" sz="2000" dirty="0"/>
              <a:t>: This property is used to increase or decrease the size of the font.</a:t>
            </a:r>
          </a:p>
          <a:p>
            <a:pPr marL="457200" indent="-457200">
              <a:buFont typeface="+mj-lt"/>
              <a:buAutoNum type="arabicPeriod"/>
            </a:pPr>
            <a:r>
              <a:rPr lang="en-US" sz="2000" b="1" dirty="0"/>
              <a:t>CSS Font style</a:t>
            </a:r>
            <a:r>
              <a:rPr lang="en-US" sz="2000" dirty="0"/>
              <a:t>: This property is used to make the font bold, italic or oblique.</a:t>
            </a:r>
          </a:p>
          <a:p>
            <a:pPr marL="457200" indent="-457200">
              <a:buFont typeface="+mj-lt"/>
              <a:buAutoNum type="arabicPeriod"/>
            </a:pPr>
            <a:r>
              <a:rPr lang="en-US" sz="2000" b="1" dirty="0"/>
              <a:t>CSS Font variant</a:t>
            </a:r>
            <a:r>
              <a:rPr lang="en-US" sz="2000" dirty="0"/>
              <a:t>: This property creates a small-caps effect.</a:t>
            </a:r>
          </a:p>
          <a:p>
            <a:pPr marL="457200" indent="-457200">
              <a:buFont typeface="+mj-lt"/>
              <a:buAutoNum type="arabicPeriod"/>
            </a:pPr>
            <a:r>
              <a:rPr lang="en-US" sz="2000" b="1" dirty="0"/>
              <a:t>CSS Font weight</a:t>
            </a:r>
            <a:r>
              <a:rPr lang="en-US" sz="2000" dirty="0"/>
              <a:t>: This property is used to increase or decrease the boldness and lightness of the font.</a:t>
            </a:r>
          </a:p>
          <a:p>
            <a:endParaRPr lang="en-US" sz="2000" b="1" dirty="0"/>
          </a:p>
          <a:p>
            <a:pPr marL="0" indent="0">
              <a:buNone/>
            </a:pPr>
            <a:endParaRPr lang="en-US" sz="2400" b="1"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84665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lnSpcReduction="10000"/>
          </a:bodyPr>
          <a:lstStyle/>
          <a:p>
            <a:pPr marL="457200" indent="-457200">
              <a:buAutoNum type="arabicParenR"/>
            </a:pPr>
            <a:r>
              <a:rPr lang="en-US" sz="2000" b="1" dirty="0" smtClean="0"/>
              <a:t>CSS </a:t>
            </a:r>
            <a:r>
              <a:rPr lang="en-US" sz="2000" b="1" dirty="0"/>
              <a:t>Font </a:t>
            </a:r>
            <a:r>
              <a:rPr lang="en-US" sz="2000" b="1" dirty="0" smtClean="0"/>
              <a:t>Color</a:t>
            </a:r>
          </a:p>
          <a:p>
            <a:pPr marL="0" indent="0">
              <a:buNone/>
            </a:pPr>
            <a:endParaRPr lang="en-US" sz="1800" b="1" dirty="0"/>
          </a:p>
          <a:p>
            <a:r>
              <a:rPr lang="en-US" sz="1800" dirty="0"/>
              <a:t>CSS font color is a standalone attribute in </a:t>
            </a:r>
            <a:r>
              <a:rPr lang="en-US" sz="1800" dirty="0">
                <a:hlinkClick r:id="rId2"/>
              </a:rPr>
              <a:t>CSS</a:t>
            </a:r>
            <a:r>
              <a:rPr lang="en-US" sz="1800" dirty="0"/>
              <a:t> although it seems that it is a part of CSS fonts. It is used to change the color of the text</a:t>
            </a:r>
            <a:r>
              <a:rPr lang="en-US" sz="1800" dirty="0" smtClean="0"/>
              <a:t>.</a:t>
            </a:r>
          </a:p>
          <a:p>
            <a:endParaRPr lang="en-US" sz="1800" dirty="0"/>
          </a:p>
          <a:p>
            <a:r>
              <a:rPr lang="en-US" sz="1800" dirty="0"/>
              <a:t>There are three different formats to define a color:</a:t>
            </a:r>
          </a:p>
          <a:p>
            <a:pPr>
              <a:buFont typeface="+mj-lt"/>
              <a:buAutoNum type="arabicPeriod"/>
            </a:pPr>
            <a:r>
              <a:rPr lang="en-US" sz="1800" dirty="0"/>
              <a:t>By a color name</a:t>
            </a:r>
          </a:p>
          <a:p>
            <a:pPr>
              <a:buFont typeface="+mj-lt"/>
              <a:buAutoNum type="arabicPeriod"/>
            </a:pPr>
            <a:r>
              <a:rPr lang="en-US" sz="1800" dirty="0"/>
              <a:t>By hexadecimal value</a:t>
            </a:r>
          </a:p>
          <a:p>
            <a:pPr>
              <a:buFont typeface="+mj-lt"/>
              <a:buAutoNum type="arabicPeriod"/>
            </a:pPr>
            <a:r>
              <a:rPr lang="en-US" sz="1800" dirty="0"/>
              <a:t>By RGB</a:t>
            </a:r>
          </a:p>
          <a:p>
            <a:endParaRPr lang="en-US" sz="1200" dirty="0" smtClean="0"/>
          </a:p>
          <a:p>
            <a:pPr marL="0" indent="0">
              <a:buNone/>
            </a:pPr>
            <a:r>
              <a:rPr lang="en-US" sz="1200" b="1" dirty="0"/>
              <a:t>&lt;style&gt;</a:t>
            </a:r>
            <a:r>
              <a:rPr lang="en-US" sz="1200" dirty="0"/>
              <a:t>  </a:t>
            </a:r>
          </a:p>
          <a:p>
            <a:pPr marL="0" indent="0">
              <a:buNone/>
            </a:pPr>
            <a:r>
              <a:rPr lang="en-US" sz="1200" dirty="0"/>
              <a:t>body {  </a:t>
            </a:r>
          </a:p>
          <a:p>
            <a:pPr marL="0" indent="0">
              <a:buNone/>
            </a:pPr>
            <a:r>
              <a:rPr lang="en-US" sz="1200" dirty="0"/>
              <a:t>    font-size: 100%;  </a:t>
            </a:r>
          </a:p>
          <a:p>
            <a:pPr marL="0" indent="0">
              <a:buNone/>
            </a:pPr>
            <a:r>
              <a:rPr lang="en-US" sz="1200" dirty="0"/>
              <a:t>}  </a:t>
            </a:r>
          </a:p>
          <a:p>
            <a:pPr marL="0" indent="0">
              <a:buNone/>
            </a:pPr>
            <a:r>
              <a:rPr lang="en-US" sz="1200" dirty="0"/>
              <a:t>h1 { color: red; }  </a:t>
            </a:r>
          </a:p>
          <a:p>
            <a:pPr marL="0" indent="0">
              <a:buNone/>
            </a:pPr>
            <a:r>
              <a:rPr lang="en-US" sz="1200" dirty="0"/>
              <a:t>h2 { color: #9000A1; }   </a:t>
            </a:r>
          </a:p>
          <a:p>
            <a:pPr marL="0" indent="0">
              <a:buNone/>
            </a:pPr>
            <a:r>
              <a:rPr lang="en-US" sz="1200" dirty="0"/>
              <a:t>p { </a:t>
            </a:r>
            <a:r>
              <a:rPr lang="en-US" sz="1200" dirty="0" err="1"/>
              <a:t>color:rgb</a:t>
            </a:r>
            <a:r>
              <a:rPr lang="en-US" sz="1200" dirty="0"/>
              <a:t>(0, 220, 98); }   </a:t>
            </a:r>
          </a:p>
          <a:p>
            <a:pPr marL="0" indent="0">
              <a:buNone/>
            </a:pPr>
            <a:r>
              <a:rPr lang="en-US" sz="1200" dirty="0"/>
              <a:t>}  </a:t>
            </a:r>
          </a:p>
          <a:p>
            <a:pPr marL="0" indent="0">
              <a:buNone/>
            </a:pPr>
            <a:r>
              <a:rPr lang="en-US" sz="1200" b="1" dirty="0"/>
              <a:t>&lt;/style&gt;</a:t>
            </a:r>
            <a:r>
              <a:rPr lang="en-US" sz="1200" dirty="0"/>
              <a:t>  </a:t>
            </a:r>
            <a:endParaRPr lang="en-US" sz="1200" dirty="0" smtClean="0"/>
          </a:p>
          <a:p>
            <a:pPr marL="0" indent="0">
              <a:buNone/>
            </a:pPr>
            <a:r>
              <a:rPr lang="en-US" sz="1200" b="1" dirty="0"/>
              <a:t>&lt;body&gt;</a:t>
            </a:r>
            <a:r>
              <a:rPr lang="en-US" sz="1200" dirty="0"/>
              <a:t>  </a:t>
            </a:r>
          </a:p>
          <a:p>
            <a:pPr marL="0" indent="0">
              <a:buNone/>
            </a:pPr>
            <a:r>
              <a:rPr lang="en-US" sz="1200" b="1" dirty="0"/>
              <a:t>&lt;h1&gt;</a:t>
            </a:r>
            <a:r>
              <a:rPr lang="en-US" sz="1200" dirty="0"/>
              <a:t>This is heading 1</a:t>
            </a:r>
            <a:r>
              <a:rPr lang="en-US" sz="1200" b="1" dirty="0"/>
              <a:t>&lt;/h1&gt;</a:t>
            </a:r>
            <a:r>
              <a:rPr lang="en-US" sz="1200" dirty="0"/>
              <a:t>  </a:t>
            </a:r>
          </a:p>
          <a:p>
            <a:pPr marL="0" indent="0">
              <a:buNone/>
            </a:pPr>
            <a:r>
              <a:rPr lang="en-US" sz="1200" b="1" dirty="0"/>
              <a:t>&lt;h2&gt;</a:t>
            </a:r>
            <a:r>
              <a:rPr lang="en-US" sz="1200" dirty="0"/>
              <a:t>This is heading 2</a:t>
            </a:r>
            <a:r>
              <a:rPr lang="en-US" sz="1200" b="1" dirty="0"/>
              <a:t>&lt;/h2&gt;</a:t>
            </a:r>
            <a:r>
              <a:rPr lang="en-US" sz="1200" dirty="0"/>
              <a:t>  </a:t>
            </a:r>
          </a:p>
          <a:p>
            <a:pPr marL="0" indent="0">
              <a:buNone/>
            </a:pPr>
            <a:r>
              <a:rPr lang="en-US" sz="1200" b="1" dirty="0"/>
              <a:t>&lt;p&gt;</a:t>
            </a:r>
            <a:r>
              <a:rPr lang="en-US" sz="1200" dirty="0"/>
              <a:t>This is a paragraph.</a:t>
            </a:r>
            <a:r>
              <a:rPr lang="en-US" sz="1200" b="1" dirty="0"/>
              <a:t>&lt;/p&gt;</a:t>
            </a:r>
            <a:r>
              <a:rPr lang="en-US" sz="1200" dirty="0"/>
              <a:t>  </a:t>
            </a:r>
          </a:p>
          <a:p>
            <a:pPr marL="0" indent="0">
              <a:buNone/>
            </a:pPr>
            <a:r>
              <a:rPr lang="en-US" sz="1200" b="1" dirty="0"/>
              <a:t>&lt;/body&gt;</a:t>
            </a:r>
            <a:r>
              <a:rPr lang="en-US" sz="1200" dirty="0"/>
              <a:t>  </a:t>
            </a:r>
          </a:p>
          <a:p>
            <a:pPr marL="0" indent="0">
              <a:buNone/>
            </a:pPr>
            <a:endParaRPr lang="en-US" sz="1200" b="1" dirty="0"/>
          </a:p>
          <a:p>
            <a:endParaRPr lang="en-US" sz="12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3066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fontScale="92500" lnSpcReduction="20000"/>
          </a:bodyPr>
          <a:lstStyle/>
          <a:p>
            <a:pPr marL="0" indent="0">
              <a:buNone/>
            </a:pPr>
            <a:r>
              <a:rPr lang="en-US" sz="2000" b="1" dirty="0" smtClean="0"/>
              <a:t>2</a:t>
            </a:r>
            <a:r>
              <a:rPr lang="en-US" sz="2000" b="1" dirty="0"/>
              <a:t>) CSS Font </a:t>
            </a:r>
            <a:r>
              <a:rPr lang="en-US" sz="2000" b="1" dirty="0" smtClean="0"/>
              <a:t>Family</a:t>
            </a:r>
          </a:p>
          <a:p>
            <a:pPr marL="0" indent="0">
              <a:buNone/>
            </a:pPr>
            <a:endParaRPr lang="en-US" sz="2000" b="1" dirty="0"/>
          </a:p>
          <a:p>
            <a:r>
              <a:rPr lang="en-US" sz="2000" dirty="0"/>
              <a:t>CSS font family can be divided in two types</a:t>
            </a:r>
            <a:r>
              <a:rPr lang="en-US" sz="2000" dirty="0" smtClean="0"/>
              <a:t>:</a:t>
            </a:r>
          </a:p>
          <a:p>
            <a:endParaRPr lang="en-US" sz="2000" dirty="0"/>
          </a:p>
          <a:p>
            <a:pPr marL="457200" indent="-457200">
              <a:buFont typeface="+mj-lt"/>
              <a:buAutoNum type="arabicPeriod"/>
            </a:pPr>
            <a:r>
              <a:rPr lang="en-US" sz="2000" dirty="0"/>
              <a:t>Generic family: It includes Serif, Sans-serif, and </a:t>
            </a:r>
            <a:r>
              <a:rPr lang="en-US" sz="2000" dirty="0" err="1"/>
              <a:t>Monospace</a:t>
            </a:r>
            <a:r>
              <a:rPr lang="en-US" sz="2000" dirty="0"/>
              <a:t>.</a:t>
            </a:r>
          </a:p>
          <a:p>
            <a:pPr marL="457200" indent="-457200">
              <a:buFont typeface="+mj-lt"/>
              <a:buAutoNum type="arabicPeriod"/>
            </a:pPr>
            <a:r>
              <a:rPr lang="en-US" sz="2000" dirty="0"/>
              <a:t>Font family: It specifies the font family name like Arial, New Times Roman etc</a:t>
            </a:r>
            <a:r>
              <a:rPr lang="en-US" sz="2000" dirty="0" smtClean="0"/>
              <a:t>.</a:t>
            </a:r>
          </a:p>
          <a:p>
            <a:pPr marL="0" indent="0">
              <a:buNone/>
            </a:pPr>
            <a:endParaRPr lang="en-US" sz="2000" dirty="0"/>
          </a:p>
          <a:p>
            <a:pPr marL="0" indent="0">
              <a:buNone/>
            </a:pPr>
            <a:r>
              <a:rPr lang="en-US" sz="2000" b="1" dirty="0"/>
              <a:t>&lt;style&gt;</a:t>
            </a:r>
            <a:r>
              <a:rPr lang="en-US" sz="2000" dirty="0"/>
              <a:t>  </a:t>
            </a:r>
          </a:p>
          <a:p>
            <a:pPr marL="0" indent="0">
              <a:buNone/>
            </a:pPr>
            <a:r>
              <a:rPr lang="en-US" sz="2000" dirty="0"/>
              <a:t>body {  </a:t>
            </a:r>
          </a:p>
          <a:p>
            <a:pPr marL="0" indent="0">
              <a:buNone/>
            </a:pPr>
            <a:r>
              <a:rPr lang="en-US" sz="2000" dirty="0"/>
              <a:t>font-size: 100%;  </a:t>
            </a:r>
          </a:p>
          <a:p>
            <a:pPr marL="0" indent="0">
              <a:buNone/>
            </a:pPr>
            <a:r>
              <a:rPr lang="en-US" sz="2000" dirty="0"/>
              <a:t>}  </a:t>
            </a:r>
          </a:p>
          <a:p>
            <a:pPr marL="0" indent="0">
              <a:buNone/>
            </a:pPr>
            <a:r>
              <a:rPr lang="en-US" sz="2000" dirty="0"/>
              <a:t>h1 { font-family: sans-serif; }  </a:t>
            </a:r>
          </a:p>
          <a:p>
            <a:pPr marL="0" indent="0">
              <a:buNone/>
            </a:pPr>
            <a:r>
              <a:rPr lang="en-US" sz="2000" dirty="0"/>
              <a:t>h2 { font-family: serif; }   </a:t>
            </a:r>
          </a:p>
          <a:p>
            <a:pPr marL="0" indent="0">
              <a:buNone/>
            </a:pPr>
            <a:r>
              <a:rPr lang="en-US" sz="2000" dirty="0"/>
              <a:t>p { font-family: </a:t>
            </a:r>
            <a:r>
              <a:rPr lang="en-US" sz="2000" dirty="0" err="1"/>
              <a:t>monospace</a:t>
            </a:r>
            <a:r>
              <a:rPr lang="en-US" sz="2000" dirty="0"/>
              <a:t>; }   </a:t>
            </a:r>
          </a:p>
          <a:p>
            <a:pPr marL="0" indent="0">
              <a:buNone/>
            </a:pPr>
            <a:r>
              <a:rPr lang="en-US" sz="2000" dirty="0"/>
              <a:t>}  </a:t>
            </a:r>
            <a:endParaRPr lang="en-US" sz="2000" dirty="0" smtClean="0"/>
          </a:p>
          <a:p>
            <a:pPr marL="0" indent="0">
              <a:buNone/>
            </a:pPr>
            <a:r>
              <a:rPr lang="en-US" sz="2000" b="1" dirty="0"/>
              <a:t>&lt;body&gt;</a:t>
            </a:r>
            <a:r>
              <a:rPr lang="en-US" sz="2000" dirty="0"/>
              <a:t>  </a:t>
            </a:r>
          </a:p>
          <a:p>
            <a:pPr marL="0" indent="0">
              <a:buNone/>
            </a:pPr>
            <a:r>
              <a:rPr lang="en-US" sz="2000" b="1" dirty="0"/>
              <a:t>&lt;h1&gt;</a:t>
            </a:r>
            <a:r>
              <a:rPr lang="en-US" sz="2000" dirty="0"/>
              <a:t>This heading is shown in sans-serif.</a:t>
            </a:r>
            <a:r>
              <a:rPr lang="en-US" sz="2000" b="1" dirty="0"/>
              <a:t>&lt;/h1&gt;</a:t>
            </a:r>
            <a:r>
              <a:rPr lang="en-US" sz="2000" dirty="0"/>
              <a:t>  </a:t>
            </a:r>
          </a:p>
          <a:p>
            <a:pPr marL="0" indent="0">
              <a:buNone/>
            </a:pPr>
            <a:r>
              <a:rPr lang="en-US" sz="2000" b="1" dirty="0"/>
              <a:t>&lt;h2&gt;</a:t>
            </a:r>
            <a:r>
              <a:rPr lang="en-US" sz="2000" dirty="0"/>
              <a:t>This heading is shown in serif.</a:t>
            </a:r>
            <a:r>
              <a:rPr lang="en-US" sz="2000" b="1" dirty="0"/>
              <a:t>&lt;/h2&gt;</a:t>
            </a:r>
            <a:r>
              <a:rPr lang="en-US" sz="2000" dirty="0"/>
              <a:t>  </a:t>
            </a:r>
          </a:p>
          <a:p>
            <a:pPr marL="0" indent="0">
              <a:buNone/>
            </a:pPr>
            <a:r>
              <a:rPr lang="en-US" sz="2000" b="1" dirty="0"/>
              <a:t>&lt;p&gt;</a:t>
            </a:r>
            <a:r>
              <a:rPr lang="en-US" sz="2000" dirty="0"/>
              <a:t>This paragraph is written in </a:t>
            </a:r>
            <a:r>
              <a:rPr lang="en-US" sz="2000" dirty="0" err="1"/>
              <a:t>monospace</a:t>
            </a:r>
            <a:r>
              <a:rPr lang="en-US" sz="2000" dirty="0"/>
              <a:t>.</a:t>
            </a:r>
            <a:r>
              <a:rPr lang="en-US" sz="2000" b="1" dirty="0"/>
              <a:t>&lt;/p&gt;</a:t>
            </a:r>
            <a:r>
              <a:rPr lang="en-US" sz="2000" dirty="0"/>
              <a:t>  </a:t>
            </a:r>
          </a:p>
          <a:p>
            <a:pPr marL="0" indent="0">
              <a:buNone/>
            </a:pPr>
            <a:r>
              <a:rPr lang="en-US" sz="2000" b="1" dirty="0"/>
              <a:t>&lt;/body&gt;</a:t>
            </a: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029863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2000" b="1" dirty="0"/>
              <a:t>3) CSS Font </a:t>
            </a:r>
            <a:r>
              <a:rPr lang="en-US" sz="2000" b="1" dirty="0" smtClean="0"/>
              <a:t>Size</a:t>
            </a:r>
          </a:p>
          <a:p>
            <a:pPr marL="0" indent="0">
              <a:buNone/>
            </a:pPr>
            <a:endParaRPr lang="en-US" sz="2000" b="1" dirty="0"/>
          </a:p>
          <a:p>
            <a:r>
              <a:rPr lang="en-US" sz="2000" dirty="0"/>
              <a:t>CSS font size property is used to change the size of the font</a:t>
            </a:r>
            <a:r>
              <a:rPr lang="en-US" sz="2000" dirty="0" smtClean="0"/>
              <a:t>.</a:t>
            </a:r>
          </a:p>
          <a:p>
            <a:pPr marL="0" indent="0">
              <a:buNone/>
            </a:pPr>
            <a:endParaRPr lang="en-US" sz="2000" dirty="0"/>
          </a:p>
          <a:p>
            <a:pPr marL="0" indent="0">
              <a:buNone/>
            </a:pPr>
            <a:r>
              <a:rPr lang="en-US" sz="2000" b="1" dirty="0"/>
              <a:t>&lt;body&gt;</a:t>
            </a:r>
            <a:r>
              <a:rPr lang="en-US" sz="2000" dirty="0"/>
              <a:t>  </a:t>
            </a:r>
          </a:p>
          <a:p>
            <a:pPr marL="0" indent="0">
              <a:buNone/>
            </a:pPr>
            <a:r>
              <a:rPr lang="en-US" sz="2000" b="1" dirty="0"/>
              <a:t>&lt;p</a:t>
            </a:r>
            <a:r>
              <a:rPr lang="en-US" sz="2000" dirty="0"/>
              <a:t> style="</a:t>
            </a:r>
            <a:r>
              <a:rPr lang="en-US" sz="2000" dirty="0" err="1"/>
              <a:t>font-size:xx-small</a:t>
            </a:r>
            <a:r>
              <a:rPr lang="en-US" sz="2000" dirty="0"/>
              <a:t>;"</a:t>
            </a:r>
            <a:r>
              <a:rPr lang="en-US" sz="2000" b="1" dirty="0"/>
              <a:t>&gt;</a:t>
            </a:r>
            <a:r>
              <a:rPr lang="en-US" sz="2000" dirty="0"/>
              <a:t>  This font size is extremely small.</a:t>
            </a:r>
            <a:r>
              <a:rPr lang="en-US" sz="2000" b="1" dirty="0"/>
              <a:t>&lt;/p&gt;</a:t>
            </a:r>
            <a:r>
              <a:rPr lang="en-US" sz="2000" dirty="0"/>
              <a:t>    </a:t>
            </a:r>
          </a:p>
          <a:p>
            <a:pPr marL="0" indent="0">
              <a:buNone/>
            </a:pPr>
            <a:r>
              <a:rPr lang="en-US" sz="2000" b="1" dirty="0"/>
              <a:t>&lt;p</a:t>
            </a:r>
            <a:r>
              <a:rPr lang="en-US" sz="2000" dirty="0"/>
              <a:t> style="</a:t>
            </a:r>
            <a:r>
              <a:rPr lang="en-US" sz="2000" dirty="0" err="1"/>
              <a:t>font-size:x-small</a:t>
            </a:r>
            <a:r>
              <a:rPr lang="en-US" sz="2000" dirty="0"/>
              <a:t>;"</a:t>
            </a:r>
            <a:r>
              <a:rPr lang="en-US" sz="2000" b="1" dirty="0"/>
              <a:t>&gt;</a:t>
            </a:r>
            <a:r>
              <a:rPr lang="en-US" sz="2000" dirty="0"/>
              <a:t>  This font size is extra small</a:t>
            </a:r>
            <a:r>
              <a:rPr lang="en-US" sz="2000" b="1" dirty="0"/>
              <a:t>&lt;/p&gt;</a:t>
            </a:r>
            <a:r>
              <a:rPr lang="en-US" sz="2000" dirty="0"/>
              <a:t>    </a:t>
            </a:r>
          </a:p>
          <a:p>
            <a:pPr marL="0" indent="0">
              <a:buNone/>
            </a:pPr>
            <a:r>
              <a:rPr lang="en-US" sz="2000" b="1" dirty="0"/>
              <a:t>&lt;p</a:t>
            </a:r>
            <a:r>
              <a:rPr lang="en-US" sz="2000" dirty="0"/>
              <a:t> style="</a:t>
            </a:r>
            <a:r>
              <a:rPr lang="en-US" sz="2000" dirty="0" err="1"/>
              <a:t>font-size:small</a:t>
            </a:r>
            <a:r>
              <a:rPr lang="en-US" sz="2000" dirty="0"/>
              <a:t>;"</a:t>
            </a:r>
            <a:r>
              <a:rPr lang="en-US" sz="2000" b="1" dirty="0"/>
              <a:t>&gt;</a:t>
            </a:r>
            <a:r>
              <a:rPr lang="en-US" sz="2000" dirty="0"/>
              <a:t>  This font size is small</a:t>
            </a:r>
            <a:r>
              <a:rPr lang="en-US" sz="2000" b="1" dirty="0"/>
              <a:t>&lt;/p&gt;</a:t>
            </a:r>
            <a:r>
              <a:rPr lang="en-US" sz="2000" dirty="0"/>
              <a:t>    </a:t>
            </a:r>
          </a:p>
          <a:p>
            <a:pPr marL="0" indent="0">
              <a:buNone/>
            </a:pPr>
            <a:r>
              <a:rPr lang="en-US" sz="2000" b="1" dirty="0"/>
              <a:t>&lt;p</a:t>
            </a:r>
            <a:r>
              <a:rPr lang="en-US" sz="2000" dirty="0"/>
              <a:t> style="</a:t>
            </a:r>
            <a:r>
              <a:rPr lang="en-US" sz="2000" dirty="0" err="1"/>
              <a:t>font-size:medium</a:t>
            </a:r>
            <a:r>
              <a:rPr lang="en-US" sz="2000" dirty="0"/>
              <a:t>;"</a:t>
            </a:r>
            <a:r>
              <a:rPr lang="en-US" sz="2000" b="1" dirty="0"/>
              <a:t>&gt;</a:t>
            </a:r>
            <a:r>
              <a:rPr lang="en-US" sz="2000" dirty="0"/>
              <a:t>  This font size is medium. </a:t>
            </a:r>
            <a:r>
              <a:rPr lang="en-US" sz="2000" b="1" dirty="0"/>
              <a:t>&lt;/p&gt;</a:t>
            </a:r>
            <a:r>
              <a:rPr lang="en-US" sz="2000" dirty="0"/>
              <a:t>    </a:t>
            </a:r>
          </a:p>
          <a:p>
            <a:pPr marL="0" indent="0">
              <a:buNone/>
            </a:pPr>
            <a:r>
              <a:rPr lang="en-US" sz="2000" b="1" dirty="0"/>
              <a:t>&lt;p</a:t>
            </a:r>
            <a:r>
              <a:rPr lang="en-US" sz="2000" dirty="0"/>
              <a:t> style="</a:t>
            </a:r>
            <a:r>
              <a:rPr lang="en-US" sz="2000" dirty="0" err="1"/>
              <a:t>font-size:large</a:t>
            </a:r>
            <a:r>
              <a:rPr lang="en-US" sz="2000" dirty="0"/>
              <a:t>;"</a:t>
            </a:r>
            <a:r>
              <a:rPr lang="en-US" sz="2000" b="1" dirty="0"/>
              <a:t>&gt;</a:t>
            </a:r>
            <a:r>
              <a:rPr lang="en-US" sz="2000" dirty="0"/>
              <a:t>  This font size is large. </a:t>
            </a:r>
            <a:r>
              <a:rPr lang="en-US" sz="2000" b="1" dirty="0"/>
              <a:t>&lt;/p&gt;</a:t>
            </a:r>
            <a:r>
              <a:rPr lang="en-US" sz="2000" dirty="0"/>
              <a:t>    </a:t>
            </a:r>
          </a:p>
          <a:p>
            <a:pPr marL="0" indent="0">
              <a:buNone/>
            </a:pPr>
            <a:r>
              <a:rPr lang="en-US" sz="2000" b="1" dirty="0"/>
              <a:t>&lt;p</a:t>
            </a:r>
            <a:r>
              <a:rPr lang="en-US" sz="2000" dirty="0"/>
              <a:t> style="</a:t>
            </a:r>
            <a:r>
              <a:rPr lang="en-US" sz="2000" dirty="0" err="1"/>
              <a:t>font-size:x-large</a:t>
            </a:r>
            <a:r>
              <a:rPr lang="en-US" sz="2000" dirty="0"/>
              <a:t>;"</a:t>
            </a:r>
            <a:r>
              <a:rPr lang="en-US" sz="2000" b="1" dirty="0"/>
              <a:t>&gt;</a:t>
            </a:r>
            <a:r>
              <a:rPr lang="en-US" sz="2000" dirty="0"/>
              <a:t>  This font size is extra large. </a:t>
            </a:r>
            <a:r>
              <a:rPr lang="en-US" sz="2000" b="1" dirty="0"/>
              <a:t>&lt;/p&gt;</a:t>
            </a:r>
            <a:r>
              <a:rPr lang="en-US" sz="2000" dirty="0"/>
              <a:t>    </a:t>
            </a:r>
          </a:p>
          <a:p>
            <a:pPr marL="0" indent="0">
              <a:buNone/>
            </a:pPr>
            <a:r>
              <a:rPr lang="en-US" sz="2000" b="1" dirty="0"/>
              <a:t>&lt;p</a:t>
            </a:r>
            <a:r>
              <a:rPr lang="en-US" sz="2000" dirty="0"/>
              <a:t> style="</a:t>
            </a:r>
            <a:r>
              <a:rPr lang="en-US" sz="2000" dirty="0" err="1"/>
              <a:t>font-size:xx-large</a:t>
            </a:r>
            <a:r>
              <a:rPr lang="en-US" sz="2000" dirty="0"/>
              <a:t>;"</a:t>
            </a:r>
            <a:r>
              <a:rPr lang="en-US" sz="2000" b="1" dirty="0"/>
              <a:t>&gt;</a:t>
            </a:r>
            <a:r>
              <a:rPr lang="en-US" sz="2000" dirty="0"/>
              <a:t>  This font size is extremely large. </a:t>
            </a:r>
            <a:r>
              <a:rPr lang="en-US" sz="2000" b="1" dirty="0"/>
              <a:t>&lt;/p&gt;</a:t>
            </a:r>
            <a:r>
              <a:rPr lang="en-US" sz="2000" dirty="0"/>
              <a:t>    </a:t>
            </a:r>
          </a:p>
          <a:p>
            <a:pPr marL="0" indent="0">
              <a:buNone/>
            </a:pPr>
            <a:r>
              <a:rPr lang="en-US" sz="2000" b="1" dirty="0"/>
              <a:t>&lt;p</a:t>
            </a:r>
            <a:r>
              <a:rPr lang="en-US" sz="2000" dirty="0"/>
              <a:t> style="</a:t>
            </a:r>
            <a:r>
              <a:rPr lang="en-US" sz="2000" dirty="0" err="1"/>
              <a:t>font-size:smaller</a:t>
            </a:r>
            <a:r>
              <a:rPr lang="en-US" sz="2000" dirty="0"/>
              <a:t>;"</a:t>
            </a:r>
            <a:r>
              <a:rPr lang="en-US" sz="2000" b="1" dirty="0"/>
              <a:t>&gt;</a:t>
            </a:r>
            <a:r>
              <a:rPr lang="en-US" sz="2000" dirty="0"/>
              <a:t>  This font size is smaller. </a:t>
            </a:r>
            <a:r>
              <a:rPr lang="en-US" sz="2000" b="1" dirty="0"/>
              <a:t>&lt;/p&gt;</a:t>
            </a:r>
            <a:r>
              <a:rPr lang="en-US" sz="2000" dirty="0"/>
              <a:t>    </a:t>
            </a:r>
          </a:p>
          <a:p>
            <a:pPr marL="0" indent="0">
              <a:buNone/>
            </a:pPr>
            <a:r>
              <a:rPr lang="en-US" sz="2000" b="1" dirty="0"/>
              <a:t>&lt;p</a:t>
            </a:r>
            <a:r>
              <a:rPr lang="en-US" sz="2000" dirty="0"/>
              <a:t> style="</a:t>
            </a:r>
            <a:r>
              <a:rPr lang="en-US" sz="2000" dirty="0" err="1"/>
              <a:t>font-size:larger</a:t>
            </a:r>
            <a:r>
              <a:rPr lang="en-US" sz="2000" dirty="0"/>
              <a:t>;"</a:t>
            </a:r>
            <a:r>
              <a:rPr lang="en-US" sz="2000" b="1" dirty="0"/>
              <a:t>&gt;</a:t>
            </a:r>
            <a:r>
              <a:rPr lang="en-US" sz="2000" dirty="0"/>
              <a:t>  This font size is larger. </a:t>
            </a:r>
            <a:r>
              <a:rPr lang="en-US" sz="2000" b="1" dirty="0"/>
              <a:t>&lt;/p&gt;</a:t>
            </a:r>
            <a:r>
              <a:rPr lang="en-US" sz="2000" dirty="0"/>
              <a:t>    </a:t>
            </a:r>
          </a:p>
          <a:p>
            <a:pPr marL="0" indent="0">
              <a:buNone/>
            </a:pPr>
            <a:r>
              <a:rPr lang="en-US" sz="2000" b="1" dirty="0"/>
              <a:t>&lt;p</a:t>
            </a:r>
            <a:r>
              <a:rPr lang="en-US" sz="2000" dirty="0"/>
              <a:t> style="font-size:200%;"</a:t>
            </a:r>
            <a:r>
              <a:rPr lang="en-US" sz="2000" b="1" dirty="0"/>
              <a:t>&gt;</a:t>
            </a:r>
            <a:r>
              <a:rPr lang="en-US" sz="2000" dirty="0"/>
              <a:t>  This font size is set on 200%. </a:t>
            </a:r>
            <a:r>
              <a:rPr lang="en-US" sz="2000" b="1" dirty="0"/>
              <a:t>&lt;/p&gt;</a:t>
            </a:r>
            <a:r>
              <a:rPr lang="en-US" sz="2000" dirty="0"/>
              <a:t>    </a:t>
            </a:r>
          </a:p>
          <a:p>
            <a:pPr marL="0" indent="0">
              <a:buNone/>
            </a:pPr>
            <a:r>
              <a:rPr lang="en-US" sz="2000" b="1" dirty="0"/>
              <a:t>&lt;p</a:t>
            </a:r>
            <a:r>
              <a:rPr lang="en-US" sz="2000" dirty="0"/>
              <a:t> style="font-size:20px;"</a:t>
            </a:r>
            <a:r>
              <a:rPr lang="en-US" sz="2000" b="1" dirty="0"/>
              <a:t>&gt;</a:t>
            </a:r>
            <a:r>
              <a:rPr lang="en-US" sz="2000" dirty="0"/>
              <a:t>  This font size is 20 pixels.  </a:t>
            </a:r>
            <a:r>
              <a:rPr lang="en-US" sz="2000" b="1" dirty="0"/>
              <a:t>&lt;/p&gt;</a:t>
            </a:r>
            <a:r>
              <a:rPr lang="en-US" sz="2000" dirty="0"/>
              <a:t>    </a:t>
            </a:r>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087684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531</Words>
  <Application>Microsoft Office PowerPoint</Application>
  <PresentationFormat>Custom</PresentationFormat>
  <Paragraphs>197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Blue Waves</vt:lpstr>
      <vt:lpstr>CSS Display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100</cp:revision>
  <dcterms:created xsi:type="dcterms:W3CDTF">2023-01-26T06:09:00Z</dcterms:created>
  <dcterms:modified xsi:type="dcterms:W3CDTF">2023-02-06T07:05:53Z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