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2" r:id="rId4"/>
    <p:sldId id="266" r:id="rId5"/>
    <p:sldId id="272" r:id="rId6"/>
    <p:sldId id="261" r:id="rId7"/>
    <p:sldId id="264" r:id="rId8"/>
    <p:sldId id="265"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7" d="100"/>
          <a:sy n="117" d="100"/>
        </p:scale>
        <p:origin x="-30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2/6/2023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2/6/2023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www.javatpoint.com/html-em-tag"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javatpoint.com/html-tutori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avatpoint.com/html-tutoria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javatpoint.com/css-tutoria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r>
              <a:rPr lang="en-US" dirty="0"/>
              <a:t>CSS Colors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a:bodyPr>
          <a:lstStyle/>
          <a:p>
            <a:pPr marL="0" indent="0">
              <a:buNone/>
            </a:pPr>
            <a:r>
              <a:rPr lang="en-US" sz="2000" b="1" dirty="0"/>
              <a:t>3) CSS Font </a:t>
            </a:r>
            <a:r>
              <a:rPr lang="en-US" sz="2000" b="1" dirty="0" smtClean="0"/>
              <a:t>Size</a:t>
            </a:r>
          </a:p>
          <a:p>
            <a:pPr marL="0" indent="0">
              <a:buNone/>
            </a:pPr>
            <a:endParaRPr lang="en-US" sz="2000" b="1" dirty="0"/>
          </a:p>
          <a:p>
            <a:r>
              <a:rPr lang="en-US" sz="2000" dirty="0"/>
              <a:t>CSS font size property is used to change the size of the font</a:t>
            </a:r>
            <a:r>
              <a:rPr lang="en-US" sz="2000" dirty="0" smtClean="0"/>
              <a:t>.</a:t>
            </a:r>
          </a:p>
          <a:p>
            <a:pPr marL="0" indent="0">
              <a:buNone/>
            </a:pPr>
            <a:endParaRPr lang="en-US" sz="2000" dirty="0"/>
          </a:p>
          <a:p>
            <a:pPr marL="0" indent="0">
              <a:buNone/>
            </a:pPr>
            <a:r>
              <a:rPr lang="en-US" sz="2000" b="1" dirty="0"/>
              <a:t>&lt;body&gt;</a:t>
            </a:r>
            <a:r>
              <a:rPr lang="en-US" sz="2000" dirty="0"/>
              <a:t>  </a:t>
            </a:r>
          </a:p>
          <a:p>
            <a:pPr marL="0" indent="0">
              <a:buNone/>
            </a:pPr>
            <a:r>
              <a:rPr lang="en-US" sz="2000" b="1" dirty="0"/>
              <a:t>&lt;p</a:t>
            </a:r>
            <a:r>
              <a:rPr lang="en-US" sz="2000" dirty="0"/>
              <a:t> style="</a:t>
            </a:r>
            <a:r>
              <a:rPr lang="en-US" sz="2000" dirty="0" err="1"/>
              <a:t>font-size:xx-small</a:t>
            </a:r>
            <a:r>
              <a:rPr lang="en-US" sz="2000" dirty="0"/>
              <a:t>;"</a:t>
            </a:r>
            <a:r>
              <a:rPr lang="en-US" sz="2000" b="1" dirty="0"/>
              <a:t>&gt;</a:t>
            </a:r>
            <a:r>
              <a:rPr lang="en-US" sz="2000" dirty="0"/>
              <a:t>  This font size is extremely small.</a:t>
            </a:r>
            <a:r>
              <a:rPr lang="en-US" sz="2000" b="1" dirty="0"/>
              <a:t>&lt;/p&gt;</a:t>
            </a:r>
            <a:r>
              <a:rPr lang="en-US" sz="2000" dirty="0"/>
              <a:t>    </a:t>
            </a:r>
          </a:p>
          <a:p>
            <a:pPr marL="0" indent="0">
              <a:buNone/>
            </a:pPr>
            <a:r>
              <a:rPr lang="en-US" sz="2000" b="1" dirty="0"/>
              <a:t>&lt;p</a:t>
            </a:r>
            <a:r>
              <a:rPr lang="en-US" sz="2000" dirty="0"/>
              <a:t> style="</a:t>
            </a:r>
            <a:r>
              <a:rPr lang="en-US" sz="2000" dirty="0" err="1"/>
              <a:t>font-size:x-small</a:t>
            </a:r>
            <a:r>
              <a:rPr lang="en-US" sz="2000" dirty="0"/>
              <a:t>;"</a:t>
            </a:r>
            <a:r>
              <a:rPr lang="en-US" sz="2000" b="1" dirty="0"/>
              <a:t>&gt;</a:t>
            </a:r>
            <a:r>
              <a:rPr lang="en-US" sz="2000" dirty="0"/>
              <a:t>  This font size is extra small</a:t>
            </a:r>
            <a:r>
              <a:rPr lang="en-US" sz="2000" b="1" dirty="0"/>
              <a:t>&lt;/p&gt;</a:t>
            </a:r>
            <a:r>
              <a:rPr lang="en-US" sz="2000" dirty="0"/>
              <a:t>    </a:t>
            </a:r>
          </a:p>
          <a:p>
            <a:pPr marL="0" indent="0">
              <a:buNone/>
            </a:pPr>
            <a:r>
              <a:rPr lang="en-US" sz="2000" b="1" dirty="0"/>
              <a:t>&lt;p</a:t>
            </a:r>
            <a:r>
              <a:rPr lang="en-US" sz="2000" dirty="0"/>
              <a:t> style="</a:t>
            </a:r>
            <a:r>
              <a:rPr lang="en-US" sz="2000" dirty="0" err="1"/>
              <a:t>font-size:small</a:t>
            </a:r>
            <a:r>
              <a:rPr lang="en-US" sz="2000" dirty="0"/>
              <a:t>;"</a:t>
            </a:r>
            <a:r>
              <a:rPr lang="en-US" sz="2000" b="1" dirty="0"/>
              <a:t>&gt;</a:t>
            </a:r>
            <a:r>
              <a:rPr lang="en-US" sz="2000" dirty="0"/>
              <a:t>  This font size is small</a:t>
            </a:r>
            <a:r>
              <a:rPr lang="en-US" sz="2000" b="1" dirty="0"/>
              <a:t>&lt;/p&gt;</a:t>
            </a:r>
            <a:r>
              <a:rPr lang="en-US" sz="2000" dirty="0"/>
              <a:t>    </a:t>
            </a:r>
          </a:p>
          <a:p>
            <a:pPr marL="0" indent="0">
              <a:buNone/>
            </a:pPr>
            <a:r>
              <a:rPr lang="en-US" sz="2000" b="1" dirty="0"/>
              <a:t>&lt;p</a:t>
            </a:r>
            <a:r>
              <a:rPr lang="en-US" sz="2000" dirty="0"/>
              <a:t> style="</a:t>
            </a:r>
            <a:r>
              <a:rPr lang="en-US" sz="2000" dirty="0" err="1"/>
              <a:t>font-size:medium</a:t>
            </a:r>
            <a:r>
              <a:rPr lang="en-US" sz="2000" dirty="0"/>
              <a:t>;"</a:t>
            </a:r>
            <a:r>
              <a:rPr lang="en-US" sz="2000" b="1" dirty="0"/>
              <a:t>&gt;</a:t>
            </a:r>
            <a:r>
              <a:rPr lang="en-US" sz="2000" dirty="0"/>
              <a:t>  This font size is medium. </a:t>
            </a:r>
            <a:r>
              <a:rPr lang="en-US" sz="2000" b="1" dirty="0"/>
              <a:t>&lt;/p&gt;</a:t>
            </a:r>
            <a:r>
              <a:rPr lang="en-US" sz="2000" dirty="0"/>
              <a:t>    </a:t>
            </a:r>
          </a:p>
          <a:p>
            <a:pPr marL="0" indent="0">
              <a:buNone/>
            </a:pPr>
            <a:r>
              <a:rPr lang="en-US" sz="2000" b="1" dirty="0"/>
              <a:t>&lt;p</a:t>
            </a:r>
            <a:r>
              <a:rPr lang="en-US" sz="2000" dirty="0"/>
              <a:t> style="</a:t>
            </a:r>
            <a:r>
              <a:rPr lang="en-US" sz="2000" dirty="0" err="1"/>
              <a:t>font-size:large</a:t>
            </a:r>
            <a:r>
              <a:rPr lang="en-US" sz="2000" dirty="0"/>
              <a:t>;"</a:t>
            </a:r>
            <a:r>
              <a:rPr lang="en-US" sz="2000" b="1" dirty="0"/>
              <a:t>&gt;</a:t>
            </a:r>
            <a:r>
              <a:rPr lang="en-US" sz="2000" dirty="0"/>
              <a:t>  This font size is large. </a:t>
            </a:r>
            <a:r>
              <a:rPr lang="en-US" sz="2000" b="1" dirty="0"/>
              <a:t>&lt;/p&gt;</a:t>
            </a:r>
            <a:r>
              <a:rPr lang="en-US" sz="2000" dirty="0"/>
              <a:t>    </a:t>
            </a:r>
          </a:p>
          <a:p>
            <a:pPr marL="0" indent="0">
              <a:buNone/>
            </a:pPr>
            <a:r>
              <a:rPr lang="en-US" sz="2000" b="1" dirty="0"/>
              <a:t>&lt;p</a:t>
            </a:r>
            <a:r>
              <a:rPr lang="en-US" sz="2000" dirty="0"/>
              <a:t> style="</a:t>
            </a:r>
            <a:r>
              <a:rPr lang="en-US" sz="2000" dirty="0" err="1"/>
              <a:t>font-size:x-large</a:t>
            </a:r>
            <a:r>
              <a:rPr lang="en-US" sz="2000" dirty="0"/>
              <a:t>;"</a:t>
            </a:r>
            <a:r>
              <a:rPr lang="en-US" sz="2000" b="1" dirty="0"/>
              <a:t>&gt;</a:t>
            </a:r>
            <a:r>
              <a:rPr lang="en-US" sz="2000" dirty="0"/>
              <a:t>  This font size is extra large. </a:t>
            </a:r>
            <a:r>
              <a:rPr lang="en-US" sz="2000" b="1" dirty="0"/>
              <a:t>&lt;/p&gt;</a:t>
            </a:r>
            <a:r>
              <a:rPr lang="en-US" sz="2000" dirty="0"/>
              <a:t>    </a:t>
            </a:r>
          </a:p>
          <a:p>
            <a:pPr marL="0" indent="0">
              <a:buNone/>
            </a:pPr>
            <a:r>
              <a:rPr lang="en-US" sz="2000" b="1" dirty="0"/>
              <a:t>&lt;p</a:t>
            </a:r>
            <a:r>
              <a:rPr lang="en-US" sz="2000" dirty="0"/>
              <a:t> style="</a:t>
            </a:r>
            <a:r>
              <a:rPr lang="en-US" sz="2000" dirty="0" err="1"/>
              <a:t>font-size:xx-large</a:t>
            </a:r>
            <a:r>
              <a:rPr lang="en-US" sz="2000" dirty="0"/>
              <a:t>;"</a:t>
            </a:r>
            <a:r>
              <a:rPr lang="en-US" sz="2000" b="1" dirty="0"/>
              <a:t>&gt;</a:t>
            </a:r>
            <a:r>
              <a:rPr lang="en-US" sz="2000" dirty="0"/>
              <a:t>  This font size is extremely large. </a:t>
            </a:r>
            <a:r>
              <a:rPr lang="en-US" sz="2000" b="1" dirty="0"/>
              <a:t>&lt;/p&gt;</a:t>
            </a:r>
            <a:r>
              <a:rPr lang="en-US" sz="2000" dirty="0"/>
              <a:t>    </a:t>
            </a:r>
          </a:p>
          <a:p>
            <a:pPr marL="0" indent="0">
              <a:buNone/>
            </a:pPr>
            <a:r>
              <a:rPr lang="en-US" sz="2000" b="1" dirty="0"/>
              <a:t>&lt;p</a:t>
            </a:r>
            <a:r>
              <a:rPr lang="en-US" sz="2000" dirty="0"/>
              <a:t> style="</a:t>
            </a:r>
            <a:r>
              <a:rPr lang="en-US" sz="2000" dirty="0" err="1"/>
              <a:t>font-size:smaller</a:t>
            </a:r>
            <a:r>
              <a:rPr lang="en-US" sz="2000" dirty="0"/>
              <a:t>;"</a:t>
            </a:r>
            <a:r>
              <a:rPr lang="en-US" sz="2000" b="1" dirty="0"/>
              <a:t>&gt;</a:t>
            </a:r>
            <a:r>
              <a:rPr lang="en-US" sz="2000" dirty="0"/>
              <a:t>  This font size is smaller. </a:t>
            </a:r>
            <a:r>
              <a:rPr lang="en-US" sz="2000" b="1" dirty="0"/>
              <a:t>&lt;/p&gt;</a:t>
            </a:r>
            <a:r>
              <a:rPr lang="en-US" sz="2000" dirty="0"/>
              <a:t>    </a:t>
            </a:r>
          </a:p>
          <a:p>
            <a:pPr marL="0" indent="0">
              <a:buNone/>
            </a:pPr>
            <a:r>
              <a:rPr lang="en-US" sz="2000" b="1" dirty="0"/>
              <a:t>&lt;p</a:t>
            </a:r>
            <a:r>
              <a:rPr lang="en-US" sz="2000" dirty="0"/>
              <a:t> style="</a:t>
            </a:r>
            <a:r>
              <a:rPr lang="en-US" sz="2000" dirty="0" err="1"/>
              <a:t>font-size:larger</a:t>
            </a:r>
            <a:r>
              <a:rPr lang="en-US" sz="2000" dirty="0"/>
              <a:t>;"</a:t>
            </a:r>
            <a:r>
              <a:rPr lang="en-US" sz="2000" b="1" dirty="0"/>
              <a:t>&gt;</a:t>
            </a:r>
            <a:r>
              <a:rPr lang="en-US" sz="2000" dirty="0"/>
              <a:t>  This font size is larger. </a:t>
            </a:r>
            <a:r>
              <a:rPr lang="en-US" sz="2000" b="1" dirty="0"/>
              <a:t>&lt;/p&gt;</a:t>
            </a:r>
            <a:r>
              <a:rPr lang="en-US" sz="2000" dirty="0"/>
              <a:t>    </a:t>
            </a:r>
          </a:p>
          <a:p>
            <a:pPr marL="0" indent="0">
              <a:buNone/>
            </a:pPr>
            <a:r>
              <a:rPr lang="en-US" sz="2000" b="1" dirty="0"/>
              <a:t>&lt;p</a:t>
            </a:r>
            <a:r>
              <a:rPr lang="en-US" sz="2000" dirty="0"/>
              <a:t> style="font-size:200%;"</a:t>
            </a:r>
            <a:r>
              <a:rPr lang="en-US" sz="2000" b="1" dirty="0"/>
              <a:t>&gt;</a:t>
            </a:r>
            <a:r>
              <a:rPr lang="en-US" sz="2000" dirty="0"/>
              <a:t>  This font size is set on 200%. </a:t>
            </a:r>
            <a:r>
              <a:rPr lang="en-US" sz="2000" b="1" dirty="0"/>
              <a:t>&lt;/p&gt;</a:t>
            </a:r>
            <a:r>
              <a:rPr lang="en-US" sz="2000" dirty="0"/>
              <a:t>    </a:t>
            </a:r>
          </a:p>
          <a:p>
            <a:pPr marL="0" indent="0">
              <a:buNone/>
            </a:pPr>
            <a:r>
              <a:rPr lang="en-US" sz="2000" b="1" dirty="0"/>
              <a:t>&lt;p</a:t>
            </a:r>
            <a:r>
              <a:rPr lang="en-US" sz="2000" dirty="0"/>
              <a:t> style="font-size:20px;"</a:t>
            </a:r>
            <a:r>
              <a:rPr lang="en-US" sz="2000" b="1" dirty="0"/>
              <a:t>&gt;</a:t>
            </a:r>
            <a:r>
              <a:rPr lang="en-US" sz="2000" dirty="0"/>
              <a:t>  This font size is 20 pixels.  </a:t>
            </a:r>
            <a:r>
              <a:rPr lang="en-US" sz="2000" b="1" dirty="0"/>
              <a:t>&lt;/p&gt;</a:t>
            </a:r>
            <a:r>
              <a:rPr lang="en-US" sz="2000" dirty="0"/>
              <a:t>    </a:t>
            </a:r>
          </a:p>
          <a:p>
            <a:pPr marL="0" indent="0">
              <a:buNone/>
            </a:pPr>
            <a:endParaRPr lang="en-US" sz="20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087684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fontScale="85000" lnSpcReduction="20000"/>
          </a:bodyPr>
          <a:lstStyle/>
          <a:p>
            <a:pPr marL="0" indent="0">
              <a:buNone/>
            </a:pPr>
            <a:r>
              <a:rPr lang="en-US" sz="2000" b="1" dirty="0"/>
              <a:t>4) CSS Font </a:t>
            </a:r>
            <a:r>
              <a:rPr lang="en-US" sz="2000" b="1" dirty="0" smtClean="0"/>
              <a:t>Style</a:t>
            </a:r>
          </a:p>
          <a:p>
            <a:pPr marL="0" indent="0">
              <a:buNone/>
            </a:pPr>
            <a:endParaRPr lang="en-US" sz="2000" b="1" dirty="0"/>
          </a:p>
          <a:p>
            <a:r>
              <a:rPr lang="en-US" sz="2000" dirty="0"/>
              <a:t>CSS Font style property defines what type of font you want to display. It may be </a:t>
            </a:r>
            <a:r>
              <a:rPr lang="en-US" sz="2000" dirty="0">
                <a:hlinkClick r:id="rId2"/>
              </a:rPr>
              <a:t>italic</a:t>
            </a:r>
            <a:r>
              <a:rPr lang="en-US" sz="2000" dirty="0"/>
              <a:t>, oblique, or normal</a:t>
            </a:r>
            <a:r>
              <a:rPr lang="en-US" sz="2000" dirty="0" smtClean="0"/>
              <a:t>.</a:t>
            </a:r>
          </a:p>
          <a:p>
            <a:endParaRPr lang="en-US" sz="2000" dirty="0"/>
          </a:p>
          <a:p>
            <a:pPr marL="0" indent="0">
              <a:buNone/>
            </a:pPr>
            <a:r>
              <a:rPr lang="en-US" sz="2000" b="1" dirty="0"/>
              <a:t>&lt;style&gt;</a:t>
            </a:r>
            <a:r>
              <a:rPr lang="en-US" sz="2000" dirty="0"/>
              <a:t>  </a:t>
            </a:r>
          </a:p>
          <a:p>
            <a:pPr marL="0" indent="0">
              <a:buNone/>
            </a:pPr>
            <a:r>
              <a:rPr lang="en-US" sz="2000" dirty="0"/>
              <a:t>body {  </a:t>
            </a:r>
          </a:p>
          <a:p>
            <a:pPr marL="0" indent="0">
              <a:buNone/>
            </a:pPr>
            <a:r>
              <a:rPr lang="en-US" sz="2000" dirty="0"/>
              <a:t>font-size: 100%;  </a:t>
            </a:r>
          </a:p>
          <a:p>
            <a:pPr marL="0" indent="0">
              <a:buNone/>
            </a:pPr>
            <a:r>
              <a:rPr lang="en-US" sz="2000" dirty="0"/>
              <a:t>}  </a:t>
            </a:r>
          </a:p>
          <a:p>
            <a:pPr marL="0" indent="0">
              <a:buNone/>
            </a:pPr>
            <a:r>
              <a:rPr lang="en-US" sz="2000" dirty="0"/>
              <a:t>h2 { font-style: italic; }  </a:t>
            </a:r>
          </a:p>
          <a:p>
            <a:pPr marL="0" indent="0">
              <a:buNone/>
            </a:pPr>
            <a:r>
              <a:rPr lang="en-US" sz="2000" dirty="0"/>
              <a:t>h3 { font-style: oblique; }  </a:t>
            </a:r>
          </a:p>
          <a:p>
            <a:pPr marL="0" indent="0">
              <a:buNone/>
            </a:pPr>
            <a:r>
              <a:rPr lang="en-US" sz="2000" dirty="0"/>
              <a:t>h4 { font-style: normal; }   </a:t>
            </a:r>
          </a:p>
          <a:p>
            <a:pPr marL="0" indent="0">
              <a:buNone/>
            </a:pPr>
            <a:r>
              <a:rPr lang="en-US" sz="2000" dirty="0"/>
              <a:t>}  </a:t>
            </a:r>
          </a:p>
          <a:p>
            <a:pPr marL="0" indent="0">
              <a:buNone/>
            </a:pPr>
            <a:r>
              <a:rPr lang="en-US" sz="2000" b="1" dirty="0"/>
              <a:t>&lt;/style&gt;</a:t>
            </a:r>
            <a:r>
              <a:rPr lang="en-US" sz="2000" dirty="0"/>
              <a:t>  </a:t>
            </a:r>
            <a:endParaRPr lang="en-US" sz="2000" dirty="0" smtClean="0"/>
          </a:p>
          <a:p>
            <a:pPr marL="0" indent="0">
              <a:buNone/>
            </a:pPr>
            <a:r>
              <a:rPr lang="en-US" sz="2000" b="1" dirty="0"/>
              <a:t>&lt;body&gt;</a:t>
            </a:r>
            <a:r>
              <a:rPr lang="en-US" sz="2000" dirty="0"/>
              <a:t>  </a:t>
            </a:r>
          </a:p>
          <a:p>
            <a:pPr marL="0" indent="0">
              <a:buNone/>
            </a:pPr>
            <a:r>
              <a:rPr lang="en-US" sz="2000" b="1" dirty="0"/>
              <a:t>&lt;h2&gt;</a:t>
            </a:r>
            <a:r>
              <a:rPr lang="en-US" sz="2000" dirty="0"/>
              <a:t>This heading is shown in italic font.</a:t>
            </a:r>
            <a:r>
              <a:rPr lang="en-US" sz="2000" b="1" dirty="0"/>
              <a:t>&lt;/h2&gt;</a:t>
            </a:r>
            <a:r>
              <a:rPr lang="en-US" sz="2000" dirty="0"/>
              <a:t>  </a:t>
            </a:r>
          </a:p>
          <a:p>
            <a:pPr marL="0" indent="0">
              <a:buNone/>
            </a:pPr>
            <a:r>
              <a:rPr lang="en-US" sz="2000" b="1" dirty="0"/>
              <a:t>&lt;h3&gt;</a:t>
            </a:r>
            <a:r>
              <a:rPr lang="en-US" sz="2000" dirty="0"/>
              <a:t>This heading is shown in oblique font.</a:t>
            </a:r>
            <a:r>
              <a:rPr lang="en-US" sz="2000" b="1" dirty="0"/>
              <a:t>&lt;/h3&gt;</a:t>
            </a:r>
            <a:r>
              <a:rPr lang="en-US" sz="2000" dirty="0"/>
              <a:t>  </a:t>
            </a:r>
          </a:p>
          <a:p>
            <a:pPr marL="0" indent="0">
              <a:buNone/>
            </a:pPr>
            <a:r>
              <a:rPr lang="en-US" sz="2000" b="1" dirty="0"/>
              <a:t>&lt;h4&gt;</a:t>
            </a:r>
            <a:r>
              <a:rPr lang="en-US" sz="2000" dirty="0"/>
              <a:t>This heading is shown in normal font.</a:t>
            </a:r>
            <a:r>
              <a:rPr lang="en-US" sz="2000" b="1" dirty="0"/>
              <a:t>&lt;/h4&gt;</a:t>
            </a:r>
            <a:r>
              <a:rPr lang="en-US" sz="2000" dirty="0"/>
              <a:t>  </a:t>
            </a:r>
          </a:p>
          <a:p>
            <a:pPr marL="0" indent="0">
              <a:buNone/>
            </a:pPr>
            <a:r>
              <a:rPr lang="en-US" sz="2000" b="1" dirty="0"/>
              <a:t>&lt;/body&gt;</a:t>
            </a:r>
            <a:r>
              <a:rPr lang="en-US" sz="2000" dirty="0"/>
              <a:t> </a:t>
            </a:r>
          </a:p>
          <a:p>
            <a:pPr marL="0" indent="0">
              <a:buNone/>
            </a:pPr>
            <a:endParaRPr lang="en-US" sz="2000" dirty="0"/>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986084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lnSpcReduction="10000"/>
          </a:bodyPr>
          <a:lstStyle/>
          <a:p>
            <a:pPr marL="0" indent="0">
              <a:buNone/>
            </a:pPr>
            <a:r>
              <a:rPr lang="en-US" sz="1800" b="1" dirty="0"/>
              <a:t>5) CSS Font </a:t>
            </a:r>
            <a:r>
              <a:rPr lang="en-US" sz="1800" b="1" dirty="0" smtClean="0"/>
              <a:t>Variant</a:t>
            </a:r>
          </a:p>
          <a:p>
            <a:pPr marL="0" indent="0">
              <a:buNone/>
            </a:pPr>
            <a:endParaRPr lang="en-US" sz="1800" b="1" dirty="0"/>
          </a:p>
          <a:p>
            <a:r>
              <a:rPr lang="en-US" sz="1800" dirty="0"/>
              <a:t>CSS font variant property specifies how to set font variant of an element. It may be normal and small-caps</a:t>
            </a:r>
            <a:r>
              <a:rPr lang="en-US" sz="1800" dirty="0" smtClean="0"/>
              <a:t>.</a:t>
            </a:r>
          </a:p>
          <a:p>
            <a:endParaRPr lang="en-US" sz="1800" dirty="0"/>
          </a:p>
          <a:p>
            <a:pPr marL="0" indent="0">
              <a:buNone/>
            </a:pPr>
            <a:r>
              <a:rPr lang="en-US" sz="1800" b="1" dirty="0"/>
              <a:t>&lt;style&gt;</a:t>
            </a:r>
            <a:r>
              <a:rPr lang="en-US" sz="1800" dirty="0"/>
              <a:t>  </a:t>
            </a:r>
          </a:p>
          <a:p>
            <a:pPr marL="0" indent="0">
              <a:buNone/>
            </a:pPr>
            <a:r>
              <a:rPr lang="en-US" sz="1800" dirty="0"/>
              <a:t>p { font-variant: small-caps; }  </a:t>
            </a:r>
          </a:p>
          <a:p>
            <a:pPr marL="0" indent="0">
              <a:buNone/>
            </a:pPr>
            <a:r>
              <a:rPr lang="en-US" sz="1800" dirty="0"/>
              <a:t>h3 { font-variant: normal; }  </a:t>
            </a:r>
          </a:p>
          <a:p>
            <a:pPr marL="0" indent="0">
              <a:buNone/>
            </a:pPr>
            <a:r>
              <a:rPr lang="en-US" sz="1800" b="1" dirty="0"/>
              <a:t>&lt;/style&gt;</a:t>
            </a:r>
            <a:r>
              <a:rPr lang="en-US" sz="1800" dirty="0"/>
              <a:t>  </a:t>
            </a:r>
            <a:endParaRPr lang="en-US" sz="1800" dirty="0" smtClean="0"/>
          </a:p>
          <a:p>
            <a:pPr marL="0" indent="0">
              <a:buNone/>
            </a:pPr>
            <a:endParaRPr lang="en-US" sz="1800" dirty="0"/>
          </a:p>
          <a:p>
            <a:pPr marL="0" indent="0">
              <a:buNone/>
            </a:pPr>
            <a:r>
              <a:rPr lang="en-US" sz="1800" b="1" dirty="0"/>
              <a:t>&lt;body&gt;</a:t>
            </a:r>
            <a:r>
              <a:rPr lang="en-US" sz="1800" dirty="0"/>
              <a:t>  </a:t>
            </a:r>
          </a:p>
          <a:p>
            <a:pPr marL="0" indent="0">
              <a:buNone/>
            </a:pPr>
            <a:r>
              <a:rPr lang="en-US" sz="1800" b="1" dirty="0"/>
              <a:t>&lt;h3&gt;</a:t>
            </a:r>
            <a:r>
              <a:rPr lang="en-US" sz="1800" dirty="0"/>
              <a:t>This heading is shown in normal font.</a:t>
            </a:r>
            <a:r>
              <a:rPr lang="en-US" sz="1800" b="1" dirty="0"/>
              <a:t>&lt;/h3&gt;</a:t>
            </a:r>
            <a:r>
              <a:rPr lang="en-US" sz="1800" dirty="0"/>
              <a:t>  </a:t>
            </a:r>
          </a:p>
          <a:p>
            <a:pPr marL="0" indent="0">
              <a:buNone/>
            </a:pPr>
            <a:r>
              <a:rPr lang="en-US" sz="1800" b="1" dirty="0"/>
              <a:t>&lt;p&gt;</a:t>
            </a:r>
            <a:r>
              <a:rPr lang="en-US" sz="1800" dirty="0"/>
              <a:t>This paragraph is shown in small font.</a:t>
            </a:r>
            <a:r>
              <a:rPr lang="en-US" sz="1800" b="1" dirty="0"/>
              <a:t>&lt;/p&gt;</a:t>
            </a:r>
            <a:r>
              <a:rPr lang="en-US" sz="1800" dirty="0"/>
              <a:t>  </a:t>
            </a:r>
          </a:p>
          <a:p>
            <a:pPr marL="0" indent="0">
              <a:buNone/>
            </a:pPr>
            <a:r>
              <a:rPr lang="en-US" sz="1800" b="1" dirty="0"/>
              <a:t>&lt;/body&gt;</a:t>
            </a:r>
            <a:r>
              <a:rPr lang="en-US" sz="1800" dirty="0"/>
              <a:t>  </a:t>
            </a:r>
          </a:p>
          <a:p>
            <a:pPr marL="0" indent="0">
              <a:buNone/>
            </a:pPr>
            <a:endParaRPr lang="en-US" sz="1800" dirty="0"/>
          </a:p>
          <a:p>
            <a:endParaRPr lang="en-US" sz="1800" dirty="0"/>
          </a:p>
          <a:p>
            <a:pPr marL="0" indent="0">
              <a:buNone/>
            </a:pPr>
            <a:endParaRPr lang="en-US" sz="2000" dirty="0"/>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36759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fontScale="32500" lnSpcReduction="20000"/>
          </a:bodyPr>
          <a:lstStyle/>
          <a:p>
            <a:pPr marL="0" indent="0">
              <a:buNone/>
            </a:pPr>
            <a:r>
              <a:rPr lang="en-US" sz="6200" b="1" dirty="0"/>
              <a:t>6) CSS Font </a:t>
            </a:r>
            <a:r>
              <a:rPr lang="en-US" sz="6200" b="1" dirty="0" smtClean="0"/>
              <a:t>Weight</a:t>
            </a:r>
          </a:p>
          <a:p>
            <a:pPr marL="0" indent="0">
              <a:buNone/>
            </a:pPr>
            <a:endParaRPr lang="en-US" sz="6200" b="1" dirty="0"/>
          </a:p>
          <a:p>
            <a:r>
              <a:rPr lang="en-US" sz="6200" dirty="0"/>
              <a:t>CSS font weight property defines the weight of the font and specify that how bold a font is. The possible values of font weight may be normal, bold, bolder, lighter or number (100, 200..... </a:t>
            </a:r>
            <a:r>
              <a:rPr lang="en-US" sz="6200" dirty="0" err="1"/>
              <a:t>upto</a:t>
            </a:r>
            <a:r>
              <a:rPr lang="en-US" sz="6200" dirty="0"/>
              <a:t> 900</a:t>
            </a:r>
            <a:r>
              <a:rPr lang="en-US" sz="6200" dirty="0" smtClean="0"/>
              <a:t>).</a:t>
            </a:r>
          </a:p>
          <a:p>
            <a:pPr marL="0" indent="0">
              <a:buNone/>
            </a:pPr>
            <a:endParaRPr lang="en-US" sz="4200" dirty="0" smtClean="0"/>
          </a:p>
          <a:p>
            <a:pPr marL="0" indent="0">
              <a:buNone/>
            </a:pPr>
            <a:r>
              <a:rPr lang="en-US" sz="4200" b="1" dirty="0"/>
              <a:t>&lt;body&gt;</a:t>
            </a:r>
            <a:r>
              <a:rPr lang="en-US" sz="4200" dirty="0"/>
              <a:t>  </a:t>
            </a:r>
          </a:p>
          <a:p>
            <a:pPr marL="0" indent="0">
              <a:buNone/>
            </a:pPr>
            <a:r>
              <a:rPr lang="en-US" sz="4200" b="1" dirty="0"/>
              <a:t>&lt;p</a:t>
            </a:r>
            <a:r>
              <a:rPr lang="en-US" sz="4200" dirty="0"/>
              <a:t> style="</a:t>
            </a:r>
            <a:r>
              <a:rPr lang="en-US" sz="4200" dirty="0" err="1"/>
              <a:t>font-weight:bold</a:t>
            </a:r>
            <a:r>
              <a:rPr lang="en-US" sz="4200" dirty="0"/>
              <a:t>;"</a:t>
            </a:r>
            <a:r>
              <a:rPr lang="en-US" sz="4200" b="1" dirty="0"/>
              <a:t>&gt;</a:t>
            </a:r>
            <a:r>
              <a:rPr lang="en-US" sz="4200" dirty="0"/>
              <a:t>This font is bold.</a:t>
            </a:r>
            <a:r>
              <a:rPr lang="en-US" sz="4200" b="1" dirty="0"/>
              <a:t>&lt;/p&gt;</a:t>
            </a:r>
            <a:r>
              <a:rPr lang="en-US" sz="4200" dirty="0"/>
              <a:t>  </a:t>
            </a:r>
          </a:p>
          <a:p>
            <a:pPr marL="0" indent="0">
              <a:buNone/>
            </a:pPr>
            <a:r>
              <a:rPr lang="en-US" sz="4200" b="1" dirty="0"/>
              <a:t>&lt;p</a:t>
            </a:r>
            <a:r>
              <a:rPr lang="en-US" sz="4200" dirty="0"/>
              <a:t> style="</a:t>
            </a:r>
            <a:r>
              <a:rPr lang="en-US" sz="4200" dirty="0" err="1"/>
              <a:t>font-weight:bolder</a:t>
            </a:r>
            <a:r>
              <a:rPr lang="en-US" sz="4200" dirty="0"/>
              <a:t>;"</a:t>
            </a:r>
            <a:r>
              <a:rPr lang="en-US" sz="4200" b="1" dirty="0"/>
              <a:t>&gt;</a:t>
            </a:r>
            <a:r>
              <a:rPr lang="en-US" sz="4200" dirty="0"/>
              <a:t>This font is bolder.</a:t>
            </a:r>
            <a:r>
              <a:rPr lang="en-US" sz="4200" b="1" dirty="0"/>
              <a:t>&lt;/p&gt;</a:t>
            </a:r>
            <a:r>
              <a:rPr lang="en-US" sz="4200" dirty="0"/>
              <a:t>  </a:t>
            </a:r>
          </a:p>
          <a:p>
            <a:pPr marL="0" indent="0">
              <a:buNone/>
            </a:pPr>
            <a:r>
              <a:rPr lang="en-US" sz="4200" b="1" dirty="0"/>
              <a:t>&lt;p</a:t>
            </a:r>
            <a:r>
              <a:rPr lang="en-US" sz="4200" dirty="0"/>
              <a:t> style="</a:t>
            </a:r>
            <a:r>
              <a:rPr lang="en-US" sz="4200" dirty="0" err="1"/>
              <a:t>font-weight:lighter</a:t>
            </a:r>
            <a:r>
              <a:rPr lang="en-US" sz="4200" dirty="0"/>
              <a:t>;"</a:t>
            </a:r>
            <a:r>
              <a:rPr lang="en-US" sz="4200" b="1" dirty="0"/>
              <a:t>&gt;</a:t>
            </a:r>
            <a:r>
              <a:rPr lang="en-US" sz="4200" dirty="0"/>
              <a:t>This font is lighter.</a:t>
            </a:r>
            <a:r>
              <a:rPr lang="en-US" sz="4200" b="1" dirty="0"/>
              <a:t>&lt;/p&gt;</a:t>
            </a:r>
            <a:r>
              <a:rPr lang="en-US" sz="4200" dirty="0"/>
              <a:t>  </a:t>
            </a:r>
          </a:p>
          <a:p>
            <a:pPr marL="0" indent="0">
              <a:buNone/>
            </a:pPr>
            <a:r>
              <a:rPr lang="en-US" sz="4200" b="1" dirty="0"/>
              <a:t>&lt;p</a:t>
            </a:r>
            <a:r>
              <a:rPr lang="en-US" sz="4200" dirty="0"/>
              <a:t> style="font-weight:100;"</a:t>
            </a:r>
            <a:r>
              <a:rPr lang="en-US" sz="4200" b="1" dirty="0"/>
              <a:t>&gt;</a:t>
            </a:r>
            <a:r>
              <a:rPr lang="en-US" sz="4200" dirty="0"/>
              <a:t>This font is 100 weight.</a:t>
            </a:r>
            <a:r>
              <a:rPr lang="en-US" sz="4200" b="1" dirty="0"/>
              <a:t>&lt;/p&gt;</a:t>
            </a:r>
            <a:r>
              <a:rPr lang="en-US" sz="4200" dirty="0"/>
              <a:t>  </a:t>
            </a:r>
          </a:p>
          <a:p>
            <a:pPr marL="0" indent="0">
              <a:buNone/>
            </a:pPr>
            <a:r>
              <a:rPr lang="en-US" sz="4200" b="1" dirty="0"/>
              <a:t>&lt;p</a:t>
            </a:r>
            <a:r>
              <a:rPr lang="en-US" sz="4200" dirty="0"/>
              <a:t> style="font-weight:200;"</a:t>
            </a:r>
            <a:r>
              <a:rPr lang="en-US" sz="4200" b="1" dirty="0"/>
              <a:t>&gt;</a:t>
            </a:r>
            <a:r>
              <a:rPr lang="en-US" sz="4200" dirty="0"/>
              <a:t>This font is 200 weight.</a:t>
            </a:r>
            <a:r>
              <a:rPr lang="en-US" sz="4200" b="1" dirty="0"/>
              <a:t>&lt;/p&gt;</a:t>
            </a:r>
            <a:r>
              <a:rPr lang="en-US" sz="4200" dirty="0"/>
              <a:t>  </a:t>
            </a:r>
          </a:p>
          <a:p>
            <a:pPr marL="0" indent="0">
              <a:buNone/>
            </a:pPr>
            <a:r>
              <a:rPr lang="en-US" sz="4200" b="1" dirty="0"/>
              <a:t>&lt;p</a:t>
            </a:r>
            <a:r>
              <a:rPr lang="en-US" sz="4200" dirty="0"/>
              <a:t> style="font-weight:300;"</a:t>
            </a:r>
            <a:r>
              <a:rPr lang="en-US" sz="4200" b="1" dirty="0"/>
              <a:t>&gt;</a:t>
            </a:r>
            <a:r>
              <a:rPr lang="en-US" sz="4200" dirty="0"/>
              <a:t>This font is 300 weight.</a:t>
            </a:r>
            <a:r>
              <a:rPr lang="en-US" sz="4200" b="1" dirty="0"/>
              <a:t>&lt;/p&gt;</a:t>
            </a:r>
            <a:r>
              <a:rPr lang="en-US" sz="4200" dirty="0"/>
              <a:t>  </a:t>
            </a:r>
          </a:p>
          <a:p>
            <a:pPr marL="0" indent="0">
              <a:buNone/>
            </a:pPr>
            <a:r>
              <a:rPr lang="en-US" sz="4200" b="1" dirty="0"/>
              <a:t>&lt;p</a:t>
            </a:r>
            <a:r>
              <a:rPr lang="en-US" sz="4200" dirty="0"/>
              <a:t> style="font-weight:400;"</a:t>
            </a:r>
            <a:r>
              <a:rPr lang="en-US" sz="4200" b="1" dirty="0"/>
              <a:t>&gt;</a:t>
            </a:r>
            <a:r>
              <a:rPr lang="en-US" sz="4200" dirty="0"/>
              <a:t>This font is 400 weight.</a:t>
            </a:r>
            <a:r>
              <a:rPr lang="en-US" sz="4200" b="1" dirty="0"/>
              <a:t>&lt;/p&gt;</a:t>
            </a:r>
            <a:r>
              <a:rPr lang="en-US" sz="4200" dirty="0"/>
              <a:t>  </a:t>
            </a:r>
          </a:p>
          <a:p>
            <a:pPr marL="0" indent="0">
              <a:buNone/>
            </a:pPr>
            <a:r>
              <a:rPr lang="en-US" sz="4200" b="1" dirty="0"/>
              <a:t>&lt;p</a:t>
            </a:r>
            <a:r>
              <a:rPr lang="en-US" sz="4200" dirty="0"/>
              <a:t> style="font-weight:500;"</a:t>
            </a:r>
            <a:r>
              <a:rPr lang="en-US" sz="4200" b="1" dirty="0"/>
              <a:t>&gt;</a:t>
            </a:r>
            <a:r>
              <a:rPr lang="en-US" sz="4200" dirty="0"/>
              <a:t>This font is 500 weight.</a:t>
            </a:r>
            <a:r>
              <a:rPr lang="en-US" sz="4200" b="1" dirty="0"/>
              <a:t>&lt;/p&gt;</a:t>
            </a:r>
            <a:r>
              <a:rPr lang="en-US" sz="4200" dirty="0"/>
              <a:t>  </a:t>
            </a:r>
          </a:p>
          <a:p>
            <a:pPr marL="0" indent="0">
              <a:buNone/>
            </a:pPr>
            <a:r>
              <a:rPr lang="en-US" sz="4200" b="1" dirty="0"/>
              <a:t>&lt;p</a:t>
            </a:r>
            <a:r>
              <a:rPr lang="en-US" sz="4200" dirty="0"/>
              <a:t> style="font-weight:600;"</a:t>
            </a:r>
            <a:r>
              <a:rPr lang="en-US" sz="4200" b="1" dirty="0"/>
              <a:t>&gt;</a:t>
            </a:r>
            <a:r>
              <a:rPr lang="en-US" sz="4200" dirty="0"/>
              <a:t>This font is 600 weight.</a:t>
            </a:r>
            <a:r>
              <a:rPr lang="en-US" sz="4200" b="1" dirty="0"/>
              <a:t>&lt;/p&gt;</a:t>
            </a:r>
            <a:r>
              <a:rPr lang="en-US" sz="4200" dirty="0"/>
              <a:t>  </a:t>
            </a:r>
          </a:p>
          <a:p>
            <a:pPr marL="0" indent="0">
              <a:buNone/>
            </a:pPr>
            <a:r>
              <a:rPr lang="en-US" sz="4200" b="1" dirty="0"/>
              <a:t>&lt;p</a:t>
            </a:r>
            <a:r>
              <a:rPr lang="en-US" sz="4200" dirty="0"/>
              <a:t> style="font-weight:700;"</a:t>
            </a:r>
            <a:r>
              <a:rPr lang="en-US" sz="4200" b="1" dirty="0"/>
              <a:t>&gt;</a:t>
            </a:r>
            <a:r>
              <a:rPr lang="en-US" sz="4200" dirty="0"/>
              <a:t>This font is 700 weight.</a:t>
            </a:r>
            <a:r>
              <a:rPr lang="en-US" sz="4200" b="1" dirty="0"/>
              <a:t>&lt;/p&gt;</a:t>
            </a:r>
            <a:r>
              <a:rPr lang="en-US" sz="4200" dirty="0"/>
              <a:t>  </a:t>
            </a:r>
          </a:p>
          <a:p>
            <a:pPr marL="0" indent="0">
              <a:buNone/>
            </a:pPr>
            <a:r>
              <a:rPr lang="en-US" sz="4200" b="1" dirty="0"/>
              <a:t>&lt;p</a:t>
            </a:r>
            <a:r>
              <a:rPr lang="en-US" sz="4200" dirty="0"/>
              <a:t> style="font-weight:800;"</a:t>
            </a:r>
            <a:r>
              <a:rPr lang="en-US" sz="4200" b="1" dirty="0"/>
              <a:t>&gt;</a:t>
            </a:r>
            <a:r>
              <a:rPr lang="en-US" sz="4200" dirty="0"/>
              <a:t>This font is 800 weight.</a:t>
            </a:r>
            <a:r>
              <a:rPr lang="en-US" sz="4200" b="1" dirty="0"/>
              <a:t>&lt;/p&gt;</a:t>
            </a:r>
            <a:r>
              <a:rPr lang="en-US" sz="4200" dirty="0"/>
              <a:t>  </a:t>
            </a:r>
          </a:p>
          <a:p>
            <a:pPr marL="0" indent="0">
              <a:buNone/>
            </a:pPr>
            <a:r>
              <a:rPr lang="en-US" sz="4200" b="1" dirty="0"/>
              <a:t>&lt;p</a:t>
            </a:r>
            <a:r>
              <a:rPr lang="en-US" sz="4200" dirty="0"/>
              <a:t> style="font-weight:900;"</a:t>
            </a:r>
            <a:r>
              <a:rPr lang="en-US" sz="4200" b="1" dirty="0"/>
              <a:t>&gt;</a:t>
            </a:r>
            <a:r>
              <a:rPr lang="en-US" sz="4200" dirty="0"/>
              <a:t>This font is 900 weight.</a:t>
            </a:r>
            <a:r>
              <a:rPr lang="en-US" sz="4200" b="1" dirty="0"/>
              <a:t>&lt;/p&gt;</a:t>
            </a:r>
            <a:r>
              <a:rPr lang="en-US" sz="4200" dirty="0"/>
              <a:t>  </a:t>
            </a:r>
          </a:p>
          <a:p>
            <a:pPr marL="0" indent="0">
              <a:buNone/>
            </a:pPr>
            <a:r>
              <a:rPr lang="en-US" sz="4200" b="1" dirty="0"/>
              <a:t>&lt;/body&gt;</a:t>
            </a:r>
            <a:r>
              <a:rPr lang="en-US" sz="4200" dirty="0"/>
              <a:t>  </a:t>
            </a:r>
          </a:p>
          <a:p>
            <a:pPr marL="0" indent="0">
              <a:buNone/>
            </a:pPr>
            <a:endParaRPr lang="en-US" sz="4200" dirty="0"/>
          </a:p>
          <a:p>
            <a:pPr marL="0" indent="0">
              <a:buNone/>
            </a:pPr>
            <a:endParaRPr lang="en-US" sz="1800" dirty="0"/>
          </a:p>
          <a:p>
            <a:endParaRPr lang="en-US" sz="1800" dirty="0"/>
          </a:p>
          <a:p>
            <a:pPr marL="0" indent="0">
              <a:buNone/>
            </a:pPr>
            <a:endParaRPr lang="en-US" sz="2000" dirty="0"/>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956608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620"/>
            <a:ext cx="10515600" cy="6342380"/>
          </a:xfrm>
        </p:spPr>
        <p:txBody>
          <a:bodyPr>
            <a:normAutofit lnSpcReduction="10000"/>
          </a:bodyPr>
          <a:lstStyle/>
          <a:p>
            <a:r>
              <a:rPr lang="en-US" sz="2000" dirty="0"/>
              <a:t>The color property in CSS is used to set the color of HTML elements. Typically, this property is used to set the background color or the font color of an element</a:t>
            </a:r>
            <a:r>
              <a:rPr lang="en-US" sz="2000" dirty="0" smtClean="0"/>
              <a:t>.</a:t>
            </a:r>
          </a:p>
          <a:p>
            <a:pPr marL="0" indent="0">
              <a:buNone/>
            </a:pPr>
            <a:endParaRPr lang="en-US" sz="2000" dirty="0"/>
          </a:p>
          <a:p>
            <a:r>
              <a:rPr lang="en-US" sz="2000" dirty="0"/>
              <a:t>We can define the color of an element by using the following ways:</a:t>
            </a:r>
          </a:p>
          <a:p>
            <a:pPr>
              <a:buFont typeface="Wingdings" pitchFamily="2" charset="2"/>
              <a:buChar char="ü"/>
            </a:pPr>
            <a:r>
              <a:rPr lang="en-US" sz="2000" dirty="0"/>
              <a:t>RGB format</a:t>
            </a:r>
            <a:r>
              <a:rPr lang="en-US" sz="2000" dirty="0" smtClean="0"/>
              <a:t>.</a:t>
            </a:r>
          </a:p>
          <a:p>
            <a:pPr>
              <a:buFont typeface="Wingdings" pitchFamily="2" charset="2"/>
              <a:buChar char="ü"/>
            </a:pPr>
            <a:r>
              <a:rPr lang="en-US" sz="2000" dirty="0" smtClean="0"/>
              <a:t>Hexadecimal </a:t>
            </a:r>
            <a:r>
              <a:rPr lang="en-US" sz="2000" dirty="0"/>
              <a:t>notation</a:t>
            </a:r>
            <a:r>
              <a:rPr lang="en-US" sz="2000" dirty="0" smtClean="0"/>
              <a:t>.</a:t>
            </a:r>
          </a:p>
          <a:p>
            <a:pPr>
              <a:buFont typeface="Wingdings" pitchFamily="2" charset="2"/>
              <a:buChar char="ü"/>
            </a:pPr>
            <a:r>
              <a:rPr lang="en-US" sz="2000" dirty="0" smtClean="0"/>
              <a:t> Built-in </a:t>
            </a:r>
            <a:r>
              <a:rPr lang="en-US" sz="2000" dirty="0"/>
              <a:t>color</a:t>
            </a:r>
            <a:r>
              <a:rPr lang="en-US" sz="2000" dirty="0" smtClean="0"/>
              <a:t>.</a:t>
            </a:r>
          </a:p>
          <a:p>
            <a:pPr marL="0" indent="0">
              <a:buNone/>
            </a:pPr>
            <a:endParaRPr lang="en-US" sz="2000" dirty="0"/>
          </a:p>
          <a:p>
            <a:pPr marL="0" indent="0">
              <a:buNone/>
            </a:pPr>
            <a:r>
              <a:rPr lang="en-US" sz="2000" b="1" dirty="0"/>
              <a:t>RGB </a:t>
            </a:r>
            <a:r>
              <a:rPr lang="en-US" sz="2000" b="1" dirty="0" smtClean="0"/>
              <a:t>Format</a:t>
            </a:r>
          </a:p>
          <a:p>
            <a:pPr marL="0" indent="0">
              <a:buNone/>
            </a:pPr>
            <a:endParaRPr lang="en-US" sz="2000" b="1" dirty="0"/>
          </a:p>
          <a:p>
            <a:r>
              <a:rPr lang="en-US" sz="2000" dirty="0"/>
              <a:t>RGB format is the short form of '</a:t>
            </a:r>
            <a:r>
              <a:rPr lang="en-US" sz="2000" b="1" dirty="0"/>
              <a:t>RED GREEN</a:t>
            </a:r>
            <a:r>
              <a:rPr lang="en-US" sz="2000" dirty="0"/>
              <a:t> and </a:t>
            </a:r>
            <a:r>
              <a:rPr lang="en-US" sz="2000" b="1" dirty="0"/>
              <a:t>BLUE</a:t>
            </a:r>
            <a:r>
              <a:rPr lang="en-US" sz="2000" dirty="0"/>
              <a:t>' that is used for defining the color of an </a:t>
            </a:r>
            <a:r>
              <a:rPr lang="en-US" sz="2000" dirty="0">
                <a:hlinkClick r:id="rId2"/>
              </a:rPr>
              <a:t>HTML</a:t>
            </a:r>
            <a:r>
              <a:rPr lang="en-US" sz="2000" dirty="0"/>
              <a:t> element simply by specifying the values of R, G, B that are in the range of 0 to 255.</a:t>
            </a:r>
          </a:p>
          <a:p>
            <a:r>
              <a:rPr lang="en-US" sz="2000" dirty="0"/>
              <a:t>The color values in this format are specified by using the </a:t>
            </a:r>
            <a:r>
              <a:rPr lang="en-US" sz="2000" b="1" dirty="0" err="1"/>
              <a:t>rgb</a:t>
            </a:r>
            <a:r>
              <a:rPr lang="en-US" sz="2000" b="1" dirty="0"/>
              <a:t>()</a:t>
            </a:r>
            <a:r>
              <a:rPr lang="en-US" sz="2000" dirty="0"/>
              <a:t> property. This property allows three values that can either be in percentage or integer (range from 0 to 255).</a:t>
            </a:r>
          </a:p>
          <a:p>
            <a:r>
              <a:rPr lang="en-US" sz="2000" dirty="0"/>
              <a:t>This property is not supported in all browsers; that's why it is not recommended to use it</a:t>
            </a:r>
            <a:r>
              <a:rPr lang="en-US" sz="2000" dirty="0" smtClean="0"/>
              <a:t>.</a:t>
            </a:r>
          </a:p>
          <a:p>
            <a:pPr marL="0" indent="0">
              <a:buNone/>
            </a:pPr>
            <a:endParaRPr lang="en-US" sz="2000" dirty="0"/>
          </a:p>
          <a:p>
            <a:pPr marL="0" indent="0">
              <a:buNone/>
            </a:pPr>
            <a:r>
              <a:rPr lang="en-US" sz="2000" b="1" dirty="0" smtClean="0"/>
              <a:t>Syntax : color</a:t>
            </a:r>
            <a:r>
              <a:rPr lang="en-US" sz="2000" b="1" dirty="0"/>
              <a:t>: </a:t>
            </a:r>
            <a:r>
              <a:rPr lang="en-US" sz="2000" b="1" dirty="0" err="1"/>
              <a:t>rgb</a:t>
            </a:r>
            <a:r>
              <a:rPr lang="en-US" sz="2000" b="1" dirty="0"/>
              <a:t>(R, G, B);  </a:t>
            </a:r>
            <a:r>
              <a:rPr lang="en-US" sz="2000" b="1" dirty="0" smtClean="0"/>
              <a:t>// </a:t>
            </a:r>
            <a:r>
              <a:rPr lang="en-US" sz="2000" b="1" dirty="0" err="1" smtClean="0"/>
              <a:t>rgb</a:t>
            </a:r>
            <a:r>
              <a:rPr lang="en-US" sz="2000" b="1" dirty="0" smtClean="0"/>
              <a:t>(0,15,235)</a:t>
            </a:r>
            <a:endParaRPr lang="en-US" sz="2000" b="1" dirty="0"/>
          </a:p>
          <a:p>
            <a:pPr marL="0" indent="0">
              <a:buNone/>
            </a:pPr>
            <a:endParaRPr lang="en-US" sz="2000" dirty="0"/>
          </a:p>
          <a:p>
            <a:pPr marL="0" indent="0">
              <a:buNone/>
            </a:pPr>
            <a:endParaRPr lang="en-US" sz="2000" dirty="0"/>
          </a:p>
          <a:p>
            <a:pPr marL="0" indent="0">
              <a:buNone/>
            </a:pP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515600" cy="5966460"/>
          </a:xfrm>
        </p:spPr>
        <p:txBody>
          <a:bodyPr>
            <a:normAutofit/>
          </a:bodyPr>
          <a:lstStyle/>
          <a:p>
            <a:pPr marL="0" indent="0">
              <a:buNone/>
            </a:pPr>
            <a:r>
              <a:rPr lang="en-US" sz="2400" b="1" dirty="0"/>
              <a:t>Hexadecimal notation</a:t>
            </a:r>
          </a:p>
          <a:p>
            <a:r>
              <a:rPr lang="en-US" sz="2400" dirty="0"/>
              <a:t>Hexadecimal can be defined as a six-digit color representation. This notation starts with the </a:t>
            </a:r>
            <a:r>
              <a:rPr lang="en-US" sz="2400" b="1" dirty="0"/>
              <a:t># symbol</a:t>
            </a:r>
            <a:r>
              <a:rPr lang="en-US" sz="2400" dirty="0"/>
              <a:t> followed by six characters ranges from </a:t>
            </a:r>
            <a:r>
              <a:rPr lang="en-US" sz="2400" b="1" dirty="0"/>
              <a:t>0 to F</a:t>
            </a:r>
            <a:r>
              <a:rPr lang="en-US" sz="2400" dirty="0"/>
              <a:t>. In hexadecimal notation, the first two digits represent the </a:t>
            </a:r>
            <a:r>
              <a:rPr lang="en-US" sz="2400" b="1" dirty="0"/>
              <a:t>red (RR)</a:t>
            </a:r>
            <a:r>
              <a:rPr lang="en-US" sz="2400" dirty="0"/>
              <a:t> color value, the next two digits represent the </a:t>
            </a:r>
            <a:r>
              <a:rPr lang="en-US" sz="2400" b="1" dirty="0"/>
              <a:t>green (GG)</a:t>
            </a:r>
            <a:r>
              <a:rPr lang="en-US" sz="2400" dirty="0"/>
              <a:t> color value, and the last two digits represent the </a:t>
            </a:r>
            <a:r>
              <a:rPr lang="en-US" sz="2400" b="1" dirty="0"/>
              <a:t>blue (BB)</a:t>
            </a:r>
            <a:r>
              <a:rPr lang="en-US" sz="2400" dirty="0"/>
              <a:t> color value</a:t>
            </a:r>
            <a:r>
              <a:rPr lang="en-US" sz="2400" dirty="0" smtClean="0"/>
              <a:t>.</a:t>
            </a:r>
          </a:p>
          <a:p>
            <a:pPr marL="0" indent="0">
              <a:buNone/>
            </a:pPr>
            <a:endParaRPr lang="en-US" sz="2400" dirty="0"/>
          </a:p>
          <a:p>
            <a:r>
              <a:rPr lang="en-US" sz="2400" dirty="0"/>
              <a:t>The black color notation in hexadecimal is #000000, and the white color notation in hexadecimal is #FFFFFF. Some of the codes in hexadecimal notation are #FF0000, #00FF00, #0000FF, #FFFF00, and many more</a:t>
            </a:r>
            <a:r>
              <a:rPr lang="en-US" sz="2400" dirty="0" smtClean="0"/>
              <a:t>.</a:t>
            </a:r>
          </a:p>
          <a:p>
            <a:endParaRPr lang="en-US" sz="2400" dirty="0"/>
          </a:p>
          <a:p>
            <a:r>
              <a:rPr lang="en-US" sz="2400" dirty="0" smtClean="0"/>
              <a:t>Syntax : </a:t>
            </a:r>
            <a:r>
              <a:rPr lang="en-US" sz="2400" dirty="0"/>
              <a:t>color:#(0-F)(0-F)(0-F)(0-F)(0-F)(0-F</a:t>
            </a:r>
            <a:r>
              <a:rPr lang="en-US" sz="2400" dirty="0" smtClean="0"/>
              <a:t>); // #(0000FF)</a:t>
            </a:r>
            <a:r>
              <a:rPr lang="en-US" sz="2400" dirty="0"/>
              <a:t>  </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4478" y="407306"/>
            <a:ext cx="10972800" cy="5879193"/>
          </a:xfrm>
        </p:spPr>
        <p:txBody>
          <a:bodyPr/>
          <a:lstStyle/>
          <a:p>
            <a:pPr marL="0" indent="0">
              <a:buNone/>
            </a:pPr>
            <a:r>
              <a:rPr lang="en-US" sz="1600" b="1" dirty="0"/>
              <a:t>Built-in </a:t>
            </a:r>
            <a:r>
              <a:rPr lang="en-US" sz="1600" b="1" dirty="0" smtClean="0"/>
              <a:t>Color</a:t>
            </a:r>
          </a:p>
          <a:p>
            <a:pPr marL="0" indent="0">
              <a:buNone/>
            </a:pPr>
            <a:endParaRPr lang="en-US" sz="1600" b="1" dirty="0"/>
          </a:p>
          <a:p>
            <a:r>
              <a:rPr lang="en-US" sz="1600" dirty="0"/>
              <a:t>As its name implies, built-in color means the collection of previously defined colors that are used by using a name such as red, blue, green, </a:t>
            </a:r>
            <a:r>
              <a:rPr lang="en-US" sz="1600" dirty="0" err="1" smtClean="0"/>
              <a:t>etc</a:t>
            </a:r>
            <a:endParaRPr lang="en-US" sz="1600" dirty="0" smtClean="0"/>
          </a:p>
          <a:p>
            <a:endParaRPr lang="en-US" sz="1600" dirty="0"/>
          </a:p>
          <a:p>
            <a:pPr marL="0" indent="0">
              <a:buNone/>
            </a:pPr>
            <a:r>
              <a:rPr lang="en-US" sz="1600" dirty="0" smtClean="0"/>
              <a:t>Syntax : </a:t>
            </a:r>
            <a:r>
              <a:rPr lang="en-US" sz="1600" dirty="0"/>
              <a:t>color: color-name;  </a:t>
            </a:r>
            <a:r>
              <a:rPr lang="en-US" sz="1600" dirty="0" smtClean="0"/>
              <a:t> // red</a:t>
            </a:r>
            <a:endParaRPr lang="en-US" sz="1600" dirty="0"/>
          </a:p>
          <a:p>
            <a:pPr marL="0" indent="0">
              <a:buNone/>
            </a:pPr>
            <a:endParaRPr lang="en-US" sz="1600" dirty="0"/>
          </a:p>
          <a:p>
            <a:pPr marL="0" indent="0">
              <a:buNone/>
            </a:pPr>
            <a:r>
              <a:rPr lang="en-US" sz="1600" dirty="0"/>
              <a:t> </a:t>
            </a:r>
          </a:p>
          <a:p>
            <a:endParaRPr lang="en-US" sz="2000" b="1" dirty="0"/>
          </a:p>
        </p:txBody>
      </p:sp>
    </p:spTree>
    <p:extLst>
      <p:ext uri="{BB962C8B-B14F-4D97-AF65-F5344CB8AC3E}">
        <p14:creationId xmlns:p14="http://schemas.microsoft.com/office/powerpoint/2010/main" val="2518671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4478" y="407306"/>
            <a:ext cx="10972800" cy="5879193"/>
          </a:xfrm>
        </p:spPr>
        <p:txBody>
          <a:bodyPr/>
          <a:lstStyle/>
          <a:p>
            <a:pPr marL="0" indent="0">
              <a:buNone/>
            </a:pPr>
            <a:r>
              <a:rPr lang="en-US" sz="1600" b="1" dirty="0"/>
              <a:t>CSS Background-color</a:t>
            </a:r>
          </a:p>
          <a:p>
            <a:pPr marL="0" indent="0">
              <a:buNone/>
            </a:pPr>
            <a:endParaRPr lang="en-US" sz="1600" b="1" dirty="0"/>
          </a:p>
          <a:p>
            <a:r>
              <a:rPr lang="en-US" sz="1600" dirty="0"/>
              <a:t>This property is used to set the background color of an element. The background of an element covers the total size, including the padding and border and excluding margin. It can be applied to all </a:t>
            </a:r>
            <a:r>
              <a:rPr lang="en-US" sz="1600" dirty="0">
                <a:hlinkClick r:id="rId2"/>
              </a:rPr>
              <a:t>HTML</a:t>
            </a:r>
            <a:r>
              <a:rPr lang="en-US" sz="1600" dirty="0"/>
              <a:t> elements.</a:t>
            </a:r>
            <a:endParaRPr lang="en-US" sz="1600" dirty="0"/>
          </a:p>
          <a:p>
            <a:pPr marL="0" indent="0">
              <a:buNone/>
            </a:pPr>
            <a:endParaRPr lang="en-US" sz="1600" dirty="0" smtClean="0"/>
          </a:p>
          <a:p>
            <a:pPr marL="0" indent="0">
              <a:buNone/>
            </a:pPr>
            <a:r>
              <a:rPr lang="en-US" sz="1600" b="1" dirty="0"/>
              <a:t>&lt;style&gt;</a:t>
            </a:r>
            <a:r>
              <a:rPr lang="en-US" sz="1600" dirty="0"/>
              <a:t>    </a:t>
            </a:r>
          </a:p>
          <a:p>
            <a:pPr marL="0" indent="0">
              <a:buNone/>
            </a:pPr>
            <a:r>
              <a:rPr lang="en-US" sz="1600" dirty="0"/>
              <a:t>            body {   </a:t>
            </a:r>
          </a:p>
          <a:p>
            <a:pPr marL="0" indent="0">
              <a:buNone/>
            </a:pPr>
            <a:r>
              <a:rPr lang="en-US" sz="1600" dirty="0"/>
              <a:t>                </a:t>
            </a:r>
            <a:r>
              <a:rPr lang="en-US" sz="1600" dirty="0" err="1"/>
              <a:t>text-align:center</a:t>
            </a:r>
            <a:r>
              <a:rPr lang="en-US" sz="1600" dirty="0"/>
              <a:t>;   </a:t>
            </a:r>
          </a:p>
          <a:p>
            <a:pPr marL="0" indent="0">
              <a:buNone/>
            </a:pPr>
            <a:r>
              <a:rPr lang="en-US" sz="1600" dirty="0"/>
              <a:t>                background-color: </a:t>
            </a:r>
            <a:r>
              <a:rPr lang="en-US" sz="1600" dirty="0" err="1"/>
              <a:t>lightblue</a:t>
            </a:r>
            <a:r>
              <a:rPr lang="en-US" sz="1600" dirty="0"/>
              <a:t>;          </a:t>
            </a:r>
          </a:p>
          <a:p>
            <a:pPr marL="0" indent="0">
              <a:buNone/>
            </a:pPr>
            <a:r>
              <a:rPr lang="en-US" sz="1600" dirty="0"/>
              <a:t>            }   </a:t>
            </a:r>
          </a:p>
          <a:p>
            <a:pPr marL="0" indent="0">
              <a:buNone/>
            </a:pPr>
            <a:r>
              <a:rPr lang="en-US" sz="1600" dirty="0"/>
              <a:t>         h1{  </a:t>
            </a:r>
          </a:p>
          <a:p>
            <a:pPr marL="0" indent="0">
              <a:buNone/>
            </a:pPr>
            <a:r>
              <a:rPr lang="en-US" sz="1600" dirty="0"/>
              <a:t>            color: blue;  </a:t>
            </a:r>
          </a:p>
          <a:p>
            <a:pPr marL="0" indent="0">
              <a:buNone/>
            </a:pPr>
            <a:r>
              <a:rPr lang="en-US" sz="1600" dirty="0"/>
              <a:t>         }  </a:t>
            </a:r>
          </a:p>
          <a:p>
            <a:pPr marL="0" indent="0">
              <a:buNone/>
            </a:pPr>
            <a:r>
              <a:rPr lang="en-US" sz="1600" dirty="0"/>
              <a:t>        </a:t>
            </a:r>
            <a:r>
              <a:rPr lang="en-US" sz="1600" b="1" dirty="0"/>
              <a:t>&lt;/style&gt;</a:t>
            </a:r>
            <a:r>
              <a:rPr lang="en-US" sz="1600" dirty="0"/>
              <a:t>    </a:t>
            </a:r>
            <a:endParaRPr lang="en-US" sz="1600" dirty="0" smtClean="0"/>
          </a:p>
          <a:p>
            <a:pPr marL="0" indent="0">
              <a:buNone/>
            </a:pPr>
            <a:endParaRPr lang="en-US" sz="1600" dirty="0"/>
          </a:p>
          <a:p>
            <a:pPr marL="0" indent="0">
              <a:buNone/>
            </a:pPr>
            <a:r>
              <a:rPr lang="en-US" sz="1600" dirty="0"/>
              <a:t> </a:t>
            </a:r>
            <a:r>
              <a:rPr lang="en-US" sz="1600" b="1" dirty="0"/>
              <a:t>&lt;body&gt;</a:t>
            </a:r>
            <a:r>
              <a:rPr lang="en-US" sz="1600" dirty="0"/>
              <a:t>    </a:t>
            </a:r>
          </a:p>
          <a:p>
            <a:pPr marL="0" indent="0">
              <a:buNone/>
            </a:pPr>
            <a:r>
              <a:rPr lang="en-US" sz="1600" dirty="0"/>
              <a:t>       </a:t>
            </a:r>
            <a:r>
              <a:rPr lang="en-US" sz="1600" b="1" dirty="0"/>
              <a:t>&lt;h1&gt;</a:t>
            </a:r>
            <a:r>
              <a:rPr lang="en-US" sz="1600" dirty="0"/>
              <a:t>Hello World.</a:t>
            </a:r>
            <a:r>
              <a:rPr lang="en-US" sz="1600" b="1" dirty="0"/>
              <a:t>&lt;/h1&gt;</a:t>
            </a:r>
            <a:r>
              <a:rPr lang="en-US" sz="1600" dirty="0"/>
              <a:t>  </a:t>
            </a:r>
          </a:p>
          <a:p>
            <a:pPr marL="0" indent="0">
              <a:buNone/>
            </a:pPr>
            <a:r>
              <a:rPr lang="en-US" sz="1600" dirty="0"/>
              <a:t>        </a:t>
            </a:r>
            <a:r>
              <a:rPr lang="en-US" sz="1600" b="1" dirty="0"/>
              <a:t>&lt;h1&gt;</a:t>
            </a:r>
            <a:r>
              <a:rPr lang="en-US" sz="1600" dirty="0"/>
              <a:t>Welcome to the javaTpoint.com</a:t>
            </a:r>
            <a:r>
              <a:rPr lang="en-US" sz="1600" b="1" dirty="0"/>
              <a:t>&lt;/h1&gt;</a:t>
            </a:r>
            <a:r>
              <a:rPr lang="en-US" sz="1600" dirty="0"/>
              <a:t>    </a:t>
            </a:r>
          </a:p>
          <a:p>
            <a:pPr marL="0" indent="0">
              <a:buNone/>
            </a:pPr>
            <a:r>
              <a:rPr lang="en-US" sz="1600" dirty="0"/>
              <a:t>        </a:t>
            </a:r>
            <a:r>
              <a:rPr lang="en-US" sz="1600" b="1" dirty="0"/>
              <a:t>&lt;/body&gt;</a:t>
            </a:r>
            <a:r>
              <a:rPr lang="en-US" sz="1600" dirty="0"/>
              <a:t>    </a:t>
            </a:r>
          </a:p>
          <a:p>
            <a:pPr marL="0" indent="0">
              <a:buNone/>
            </a:pPr>
            <a:endParaRPr lang="en-US" sz="1600" dirty="0"/>
          </a:p>
          <a:p>
            <a:pPr marL="0" indent="0">
              <a:buNone/>
            </a:pPr>
            <a:endParaRPr lang="en-US" sz="1600" dirty="0"/>
          </a:p>
          <a:p>
            <a:pPr marL="0" indent="0">
              <a:buNone/>
            </a:pPr>
            <a:r>
              <a:rPr lang="en-US" sz="1600" dirty="0"/>
              <a:t> </a:t>
            </a:r>
          </a:p>
          <a:p>
            <a:endParaRPr lang="en-US" sz="2000" b="1" dirty="0"/>
          </a:p>
        </p:txBody>
      </p:sp>
    </p:spTree>
    <p:extLst>
      <p:ext uri="{BB962C8B-B14F-4D97-AF65-F5344CB8AC3E}">
        <p14:creationId xmlns:p14="http://schemas.microsoft.com/office/powerpoint/2010/main" val="794228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9305" y="546100"/>
            <a:ext cx="10612755" cy="6417310"/>
          </a:xfrm>
        </p:spPr>
        <p:txBody>
          <a:bodyPr>
            <a:normAutofit/>
          </a:bodyPr>
          <a:lstStyle/>
          <a:p>
            <a:pPr marL="0" indent="0">
              <a:buNone/>
            </a:pPr>
            <a:r>
              <a:rPr lang="en-US" sz="2400" b="1" dirty="0" smtClean="0"/>
              <a:t>CSS Hover</a:t>
            </a:r>
            <a:endParaRPr lang="en-US" sz="2400" b="1" dirty="0"/>
          </a:p>
          <a:p>
            <a:r>
              <a:rPr lang="en-US" sz="2400" dirty="0"/>
              <a:t> </a:t>
            </a:r>
            <a:r>
              <a:rPr lang="en-US" sz="2400" dirty="0"/>
              <a:t>The :</a:t>
            </a:r>
            <a:r>
              <a:rPr lang="en-US" sz="2400" b="1" i="1" dirty="0"/>
              <a:t>hover</a:t>
            </a:r>
            <a:r>
              <a:rPr lang="en-US" sz="2400" dirty="0"/>
              <a:t> selector is for selecting the elements when we move the mouse on them. </a:t>
            </a:r>
            <a:endParaRPr lang="en-US" sz="2400" dirty="0" smtClean="0"/>
          </a:p>
          <a:p>
            <a:pPr marL="0" indent="0">
              <a:buNone/>
            </a:pPr>
            <a:endParaRPr lang="en-US" sz="2400" dirty="0"/>
          </a:p>
          <a:p>
            <a:r>
              <a:rPr lang="en-US" sz="2400" dirty="0"/>
              <a:t>The hover feature includes the following effects</a:t>
            </a:r>
            <a:r>
              <a:rPr lang="en-US" sz="2400" dirty="0" smtClean="0"/>
              <a:t>:</a:t>
            </a:r>
          </a:p>
          <a:p>
            <a:pPr marL="0" indent="0">
              <a:buNone/>
            </a:pPr>
            <a:endParaRPr lang="en-US" sz="2400" dirty="0"/>
          </a:p>
          <a:p>
            <a:pPr>
              <a:buFont typeface="Wingdings" pitchFamily="2" charset="2"/>
              <a:buChar char="ü"/>
            </a:pPr>
            <a:r>
              <a:rPr lang="en-US" sz="2400" dirty="0"/>
              <a:t>Change the color of the background and font.</a:t>
            </a:r>
          </a:p>
          <a:p>
            <a:pPr>
              <a:buFont typeface="Wingdings" pitchFamily="2" charset="2"/>
              <a:buChar char="ü"/>
            </a:pPr>
            <a:r>
              <a:rPr lang="en-US" sz="2400" dirty="0"/>
              <a:t>Modify the opacity of the image.</a:t>
            </a:r>
          </a:p>
          <a:p>
            <a:pPr>
              <a:buFont typeface="Wingdings" pitchFamily="2" charset="2"/>
              <a:buChar char="ü"/>
            </a:pPr>
            <a:r>
              <a:rPr lang="en-US" sz="2400" dirty="0"/>
              <a:t>Text embedding.</a:t>
            </a:r>
          </a:p>
          <a:p>
            <a:pPr>
              <a:buFont typeface="Wingdings" pitchFamily="2" charset="2"/>
              <a:buChar char="ü"/>
            </a:pPr>
            <a:r>
              <a:rPr lang="en-US" sz="2400" dirty="0"/>
              <a:t>Create image rollover effects.</a:t>
            </a:r>
          </a:p>
          <a:p>
            <a:pPr>
              <a:buFont typeface="Wingdings" pitchFamily="2" charset="2"/>
              <a:buChar char="ü"/>
            </a:pPr>
            <a:r>
              <a:rPr lang="en-US" sz="2400" dirty="0"/>
              <a:t>Swapping of images.</a:t>
            </a:r>
          </a:p>
          <a:p>
            <a:pPr marL="0" indent="0">
              <a:buNone/>
            </a:pPr>
            <a:endParaRPr lang="en-US" sz="2400" dirty="0"/>
          </a:p>
          <a:p>
            <a:pPr marL="0" indent="0">
              <a:buNone/>
            </a:pPr>
            <a:endParaRPr lang="en-US" sz="2400" dirty="0"/>
          </a:p>
          <a:p>
            <a:pPr marL="0" indent="0">
              <a:buNone/>
            </a:pPr>
            <a:r>
              <a:rPr lang="en-US" sz="2400" dirty="0"/>
              <a:t> </a:t>
            </a:r>
          </a:p>
          <a:p>
            <a:pPr marL="0" indent="0">
              <a:buNone/>
            </a:pPr>
            <a:endParaRPr lang="en-US" sz="2400" dirty="0"/>
          </a:p>
          <a:p>
            <a:pPr marL="0" indent="0">
              <a:buNone/>
            </a:pPr>
            <a:endParaRPr lang="en-US" sz="2400" dirty="0"/>
          </a:p>
          <a:p>
            <a:pPr>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779578" cy="5966460"/>
          </a:xfrm>
        </p:spPr>
        <p:txBody>
          <a:bodyPr>
            <a:normAutofit lnSpcReduction="10000"/>
          </a:bodyPr>
          <a:lstStyle/>
          <a:p>
            <a:r>
              <a:rPr lang="en-US" sz="2000" b="1" dirty="0" smtClean="0"/>
              <a:t>Example : </a:t>
            </a:r>
          </a:p>
          <a:p>
            <a:endParaRPr lang="en-US" sz="2000" b="1" dirty="0"/>
          </a:p>
          <a:p>
            <a:pPr marL="0" indent="0">
              <a:buNone/>
            </a:pPr>
            <a:r>
              <a:rPr lang="en-US" sz="2000" b="1" dirty="0"/>
              <a:t>&lt;style&gt;</a:t>
            </a:r>
            <a:r>
              <a:rPr lang="en-US" sz="2000" dirty="0"/>
              <a:t> </a:t>
            </a:r>
            <a:endParaRPr lang="en-US" sz="2000" dirty="0" smtClean="0"/>
          </a:p>
          <a:p>
            <a:pPr marL="0" indent="0">
              <a:buNone/>
            </a:pPr>
            <a:r>
              <a:rPr lang="en-US" sz="2000" dirty="0"/>
              <a:t>      a  </a:t>
            </a:r>
          </a:p>
          <a:p>
            <a:pPr marL="0" indent="0">
              <a:buNone/>
            </a:pPr>
            <a:r>
              <a:rPr lang="en-US" sz="2000" dirty="0"/>
              <a:t>      {  </a:t>
            </a:r>
          </a:p>
          <a:p>
            <a:pPr marL="0" indent="0">
              <a:buNone/>
            </a:pPr>
            <a:r>
              <a:rPr lang="en-US" sz="2000" dirty="0"/>
              <a:t>          color: red;  </a:t>
            </a:r>
          </a:p>
          <a:p>
            <a:pPr marL="0" indent="0">
              <a:buNone/>
            </a:pPr>
            <a:r>
              <a:rPr lang="en-US" sz="2000" dirty="0"/>
              <a:t>      }  </a:t>
            </a:r>
          </a:p>
          <a:p>
            <a:pPr marL="0" indent="0">
              <a:buNone/>
            </a:pPr>
            <a:r>
              <a:rPr lang="en-US" sz="2000" dirty="0"/>
              <a:t>      a:hover   </a:t>
            </a:r>
          </a:p>
          <a:p>
            <a:pPr marL="0" indent="0">
              <a:buNone/>
            </a:pPr>
            <a:r>
              <a:rPr lang="en-US" sz="2000" dirty="0"/>
              <a:t>      {   </a:t>
            </a:r>
          </a:p>
          <a:p>
            <a:pPr marL="0" indent="0">
              <a:buNone/>
            </a:pPr>
            <a:r>
              <a:rPr lang="en-US" sz="2000" dirty="0"/>
              <a:t>         color: green;   </a:t>
            </a:r>
          </a:p>
          <a:p>
            <a:pPr marL="0" indent="0">
              <a:buNone/>
            </a:pPr>
            <a:r>
              <a:rPr lang="en-US" sz="2000" dirty="0"/>
              <a:t>      }     </a:t>
            </a:r>
            <a:endParaRPr lang="en-US" sz="2000" dirty="0" smtClean="0"/>
          </a:p>
          <a:p>
            <a:pPr marL="0" indent="0">
              <a:buNone/>
            </a:pPr>
            <a:r>
              <a:rPr lang="en-US" sz="2000" b="1" dirty="0" smtClean="0"/>
              <a:t>&lt;/</a:t>
            </a:r>
            <a:r>
              <a:rPr lang="en-US" sz="2000" b="1" dirty="0"/>
              <a:t>style&gt;</a:t>
            </a:r>
            <a:r>
              <a:rPr lang="en-US" sz="2000" dirty="0"/>
              <a:t>  </a:t>
            </a:r>
            <a:endParaRPr lang="en-US" sz="2000" dirty="0" smtClean="0"/>
          </a:p>
          <a:p>
            <a:pPr marL="0" indent="0">
              <a:buNone/>
            </a:pPr>
            <a:endParaRPr lang="en-US" sz="2000" dirty="0"/>
          </a:p>
          <a:p>
            <a:pPr marL="0" indent="0">
              <a:buNone/>
            </a:pPr>
            <a:r>
              <a:rPr lang="en-US" sz="2000" dirty="0"/>
              <a:t>&lt;body&gt;</a:t>
            </a:r>
          </a:p>
          <a:p>
            <a:pPr marL="0" indent="0">
              <a:buNone/>
            </a:pPr>
            <a:r>
              <a:rPr lang="en-US" sz="2000" dirty="0"/>
              <a:t>    &lt;h1&gt;Move your mouse on the below link to see the hover effect.&lt;/h1&gt;</a:t>
            </a:r>
          </a:p>
          <a:p>
            <a:pPr marL="0" indent="0">
              <a:buNone/>
            </a:pPr>
            <a:r>
              <a:rPr lang="en-US" sz="2000" dirty="0"/>
              <a:t>    &lt;a class = "link" </a:t>
            </a:r>
            <a:r>
              <a:rPr lang="en-US" sz="2000" dirty="0" err="1"/>
              <a:t>href</a:t>
            </a:r>
            <a:r>
              <a:rPr lang="en-US" sz="2000" dirty="0"/>
              <a:t> = https://www.javatpoint.com/css-grid&gt;CSS Grid&lt;/a&gt;</a:t>
            </a:r>
          </a:p>
          <a:p>
            <a:pPr marL="0" indent="0">
              <a:buNone/>
            </a:pPr>
            <a:r>
              <a:rPr lang="en-US" sz="2000" dirty="0"/>
              <a:t> &lt;/body&gt;</a:t>
            </a:r>
            <a:endParaRPr lang="en-US" sz="2000" dirty="0"/>
          </a:p>
          <a:p>
            <a:pPr marL="0" indent="0">
              <a:buNone/>
            </a:pPr>
            <a:endParaRPr lang="en-US" sz="2000" b="1" dirty="0"/>
          </a:p>
          <a:p>
            <a:pPr marL="0" indent="0">
              <a:buNone/>
            </a:pPr>
            <a:endParaRPr lang="en-US" sz="2400" b="1"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984665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lnSpcReduction="10000"/>
          </a:bodyPr>
          <a:lstStyle/>
          <a:p>
            <a:pPr marL="457200" indent="-457200">
              <a:buAutoNum type="arabicParenR"/>
            </a:pPr>
            <a:r>
              <a:rPr lang="en-US" sz="2000" b="1" dirty="0" smtClean="0"/>
              <a:t>CSS </a:t>
            </a:r>
            <a:r>
              <a:rPr lang="en-US" sz="2000" b="1" dirty="0"/>
              <a:t>Font </a:t>
            </a:r>
            <a:r>
              <a:rPr lang="en-US" sz="2000" b="1" dirty="0" smtClean="0"/>
              <a:t>Color</a:t>
            </a:r>
          </a:p>
          <a:p>
            <a:pPr marL="0" indent="0">
              <a:buNone/>
            </a:pPr>
            <a:endParaRPr lang="en-US" sz="1800" b="1" dirty="0"/>
          </a:p>
          <a:p>
            <a:r>
              <a:rPr lang="en-US" sz="1800" dirty="0"/>
              <a:t>CSS font color is a standalone attribute in </a:t>
            </a:r>
            <a:r>
              <a:rPr lang="en-US" sz="1800" dirty="0">
                <a:hlinkClick r:id="rId2"/>
              </a:rPr>
              <a:t>CSS</a:t>
            </a:r>
            <a:r>
              <a:rPr lang="en-US" sz="1800" dirty="0"/>
              <a:t> although it seems that it is a part of CSS fonts. It is used to change the color of the text</a:t>
            </a:r>
            <a:r>
              <a:rPr lang="en-US" sz="1800" dirty="0" smtClean="0"/>
              <a:t>.</a:t>
            </a:r>
          </a:p>
          <a:p>
            <a:endParaRPr lang="en-US" sz="1800" dirty="0"/>
          </a:p>
          <a:p>
            <a:r>
              <a:rPr lang="en-US" sz="1800" dirty="0"/>
              <a:t>There are three different formats to define a color:</a:t>
            </a:r>
          </a:p>
          <a:p>
            <a:pPr>
              <a:buFont typeface="+mj-lt"/>
              <a:buAutoNum type="arabicPeriod"/>
            </a:pPr>
            <a:r>
              <a:rPr lang="en-US" sz="1800" dirty="0"/>
              <a:t>By a color name</a:t>
            </a:r>
          </a:p>
          <a:p>
            <a:pPr>
              <a:buFont typeface="+mj-lt"/>
              <a:buAutoNum type="arabicPeriod"/>
            </a:pPr>
            <a:r>
              <a:rPr lang="en-US" sz="1800" dirty="0"/>
              <a:t>By hexadecimal value</a:t>
            </a:r>
          </a:p>
          <a:p>
            <a:pPr>
              <a:buFont typeface="+mj-lt"/>
              <a:buAutoNum type="arabicPeriod"/>
            </a:pPr>
            <a:r>
              <a:rPr lang="en-US" sz="1800" dirty="0"/>
              <a:t>By RGB</a:t>
            </a:r>
          </a:p>
          <a:p>
            <a:endParaRPr lang="en-US" sz="1200" dirty="0" smtClean="0"/>
          </a:p>
          <a:p>
            <a:pPr marL="0" indent="0">
              <a:buNone/>
            </a:pPr>
            <a:r>
              <a:rPr lang="en-US" sz="1200" b="1" dirty="0"/>
              <a:t>&lt;style&gt;</a:t>
            </a:r>
            <a:r>
              <a:rPr lang="en-US" sz="1200" dirty="0"/>
              <a:t>  </a:t>
            </a:r>
          </a:p>
          <a:p>
            <a:pPr marL="0" indent="0">
              <a:buNone/>
            </a:pPr>
            <a:r>
              <a:rPr lang="en-US" sz="1200" dirty="0"/>
              <a:t>body {  </a:t>
            </a:r>
          </a:p>
          <a:p>
            <a:pPr marL="0" indent="0">
              <a:buNone/>
            </a:pPr>
            <a:r>
              <a:rPr lang="en-US" sz="1200" dirty="0"/>
              <a:t>    font-size: 100%;  </a:t>
            </a:r>
          </a:p>
          <a:p>
            <a:pPr marL="0" indent="0">
              <a:buNone/>
            </a:pPr>
            <a:r>
              <a:rPr lang="en-US" sz="1200" dirty="0"/>
              <a:t>}  </a:t>
            </a:r>
          </a:p>
          <a:p>
            <a:pPr marL="0" indent="0">
              <a:buNone/>
            </a:pPr>
            <a:r>
              <a:rPr lang="en-US" sz="1200" dirty="0"/>
              <a:t>h1 { color: red; }  </a:t>
            </a:r>
          </a:p>
          <a:p>
            <a:pPr marL="0" indent="0">
              <a:buNone/>
            </a:pPr>
            <a:r>
              <a:rPr lang="en-US" sz="1200" dirty="0"/>
              <a:t>h2 { color: #9000A1; }   </a:t>
            </a:r>
          </a:p>
          <a:p>
            <a:pPr marL="0" indent="0">
              <a:buNone/>
            </a:pPr>
            <a:r>
              <a:rPr lang="en-US" sz="1200" dirty="0"/>
              <a:t>p { </a:t>
            </a:r>
            <a:r>
              <a:rPr lang="en-US" sz="1200" dirty="0" err="1"/>
              <a:t>color:rgb</a:t>
            </a:r>
            <a:r>
              <a:rPr lang="en-US" sz="1200" dirty="0"/>
              <a:t>(0, 220, 98); }   </a:t>
            </a:r>
          </a:p>
          <a:p>
            <a:pPr marL="0" indent="0">
              <a:buNone/>
            </a:pPr>
            <a:r>
              <a:rPr lang="en-US" sz="1200" dirty="0"/>
              <a:t>}  </a:t>
            </a:r>
          </a:p>
          <a:p>
            <a:pPr marL="0" indent="0">
              <a:buNone/>
            </a:pPr>
            <a:r>
              <a:rPr lang="en-US" sz="1200" b="1" dirty="0"/>
              <a:t>&lt;/style&gt;</a:t>
            </a:r>
            <a:r>
              <a:rPr lang="en-US" sz="1200" dirty="0"/>
              <a:t>  </a:t>
            </a:r>
            <a:endParaRPr lang="en-US" sz="1200" dirty="0" smtClean="0"/>
          </a:p>
          <a:p>
            <a:pPr marL="0" indent="0">
              <a:buNone/>
            </a:pPr>
            <a:r>
              <a:rPr lang="en-US" sz="1200" b="1" dirty="0"/>
              <a:t>&lt;body&gt;</a:t>
            </a:r>
            <a:r>
              <a:rPr lang="en-US" sz="1200" dirty="0"/>
              <a:t>  </a:t>
            </a:r>
          </a:p>
          <a:p>
            <a:pPr marL="0" indent="0">
              <a:buNone/>
            </a:pPr>
            <a:r>
              <a:rPr lang="en-US" sz="1200" b="1" dirty="0"/>
              <a:t>&lt;h1&gt;</a:t>
            </a:r>
            <a:r>
              <a:rPr lang="en-US" sz="1200" dirty="0"/>
              <a:t>This is heading 1</a:t>
            </a:r>
            <a:r>
              <a:rPr lang="en-US" sz="1200" b="1" dirty="0"/>
              <a:t>&lt;/h1&gt;</a:t>
            </a:r>
            <a:r>
              <a:rPr lang="en-US" sz="1200" dirty="0"/>
              <a:t>  </a:t>
            </a:r>
          </a:p>
          <a:p>
            <a:pPr marL="0" indent="0">
              <a:buNone/>
            </a:pPr>
            <a:r>
              <a:rPr lang="en-US" sz="1200" b="1" dirty="0"/>
              <a:t>&lt;h2&gt;</a:t>
            </a:r>
            <a:r>
              <a:rPr lang="en-US" sz="1200" dirty="0"/>
              <a:t>This is heading 2</a:t>
            </a:r>
            <a:r>
              <a:rPr lang="en-US" sz="1200" b="1" dirty="0"/>
              <a:t>&lt;/h2&gt;</a:t>
            </a:r>
            <a:r>
              <a:rPr lang="en-US" sz="1200" dirty="0"/>
              <a:t>  </a:t>
            </a:r>
          </a:p>
          <a:p>
            <a:pPr marL="0" indent="0">
              <a:buNone/>
            </a:pPr>
            <a:r>
              <a:rPr lang="en-US" sz="1200" b="1" dirty="0"/>
              <a:t>&lt;p&gt;</a:t>
            </a:r>
            <a:r>
              <a:rPr lang="en-US" sz="1200" dirty="0"/>
              <a:t>This is a paragraph.</a:t>
            </a:r>
            <a:r>
              <a:rPr lang="en-US" sz="1200" b="1" dirty="0"/>
              <a:t>&lt;/p&gt;</a:t>
            </a:r>
            <a:r>
              <a:rPr lang="en-US" sz="1200" dirty="0"/>
              <a:t>  </a:t>
            </a:r>
          </a:p>
          <a:p>
            <a:pPr marL="0" indent="0">
              <a:buNone/>
            </a:pPr>
            <a:r>
              <a:rPr lang="en-US" sz="1200" b="1" dirty="0"/>
              <a:t>&lt;/body&gt;</a:t>
            </a:r>
            <a:r>
              <a:rPr lang="en-US" sz="1200" dirty="0"/>
              <a:t>  </a:t>
            </a:r>
          </a:p>
          <a:p>
            <a:pPr marL="0" indent="0">
              <a:buNone/>
            </a:pPr>
            <a:endParaRPr lang="en-US" sz="1200" b="1" dirty="0"/>
          </a:p>
          <a:p>
            <a:endParaRPr lang="en-US" sz="12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30660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fontScale="92500" lnSpcReduction="20000"/>
          </a:bodyPr>
          <a:lstStyle/>
          <a:p>
            <a:pPr marL="0" indent="0">
              <a:buNone/>
            </a:pPr>
            <a:r>
              <a:rPr lang="en-US" sz="2000" b="1" dirty="0" smtClean="0"/>
              <a:t>2</a:t>
            </a:r>
            <a:r>
              <a:rPr lang="en-US" sz="2000" b="1" dirty="0"/>
              <a:t>) CSS Font </a:t>
            </a:r>
            <a:r>
              <a:rPr lang="en-US" sz="2000" b="1" dirty="0" smtClean="0"/>
              <a:t>Family</a:t>
            </a:r>
          </a:p>
          <a:p>
            <a:pPr marL="0" indent="0">
              <a:buNone/>
            </a:pPr>
            <a:endParaRPr lang="en-US" sz="2000" b="1" dirty="0"/>
          </a:p>
          <a:p>
            <a:r>
              <a:rPr lang="en-US" sz="2000" dirty="0"/>
              <a:t>CSS font family can be divided in two types</a:t>
            </a:r>
            <a:r>
              <a:rPr lang="en-US" sz="2000" dirty="0" smtClean="0"/>
              <a:t>:</a:t>
            </a:r>
          </a:p>
          <a:p>
            <a:endParaRPr lang="en-US" sz="2000" dirty="0"/>
          </a:p>
          <a:p>
            <a:pPr marL="457200" indent="-457200">
              <a:buFont typeface="+mj-lt"/>
              <a:buAutoNum type="arabicPeriod"/>
            </a:pPr>
            <a:r>
              <a:rPr lang="en-US" sz="2000" dirty="0"/>
              <a:t>Generic family: It includes Serif, Sans-serif, and </a:t>
            </a:r>
            <a:r>
              <a:rPr lang="en-US" sz="2000" dirty="0" err="1"/>
              <a:t>Monospace</a:t>
            </a:r>
            <a:r>
              <a:rPr lang="en-US" sz="2000" dirty="0"/>
              <a:t>.</a:t>
            </a:r>
          </a:p>
          <a:p>
            <a:pPr marL="457200" indent="-457200">
              <a:buFont typeface="+mj-lt"/>
              <a:buAutoNum type="arabicPeriod"/>
            </a:pPr>
            <a:r>
              <a:rPr lang="en-US" sz="2000" dirty="0"/>
              <a:t>Font family: It specifies the font family name like Arial, New Times Roman etc</a:t>
            </a:r>
            <a:r>
              <a:rPr lang="en-US" sz="2000" dirty="0" smtClean="0"/>
              <a:t>.</a:t>
            </a:r>
          </a:p>
          <a:p>
            <a:pPr marL="0" indent="0">
              <a:buNone/>
            </a:pPr>
            <a:endParaRPr lang="en-US" sz="2000" dirty="0"/>
          </a:p>
          <a:p>
            <a:pPr marL="0" indent="0">
              <a:buNone/>
            </a:pPr>
            <a:r>
              <a:rPr lang="en-US" sz="2000" b="1" dirty="0"/>
              <a:t>&lt;style&gt;</a:t>
            </a:r>
            <a:r>
              <a:rPr lang="en-US" sz="2000" dirty="0"/>
              <a:t>  </a:t>
            </a:r>
          </a:p>
          <a:p>
            <a:pPr marL="0" indent="0">
              <a:buNone/>
            </a:pPr>
            <a:r>
              <a:rPr lang="en-US" sz="2000" dirty="0"/>
              <a:t>body {  </a:t>
            </a:r>
          </a:p>
          <a:p>
            <a:pPr marL="0" indent="0">
              <a:buNone/>
            </a:pPr>
            <a:r>
              <a:rPr lang="en-US" sz="2000" dirty="0"/>
              <a:t>font-size: 100%;  </a:t>
            </a:r>
          </a:p>
          <a:p>
            <a:pPr marL="0" indent="0">
              <a:buNone/>
            </a:pPr>
            <a:r>
              <a:rPr lang="en-US" sz="2000" dirty="0"/>
              <a:t>}  </a:t>
            </a:r>
          </a:p>
          <a:p>
            <a:pPr marL="0" indent="0">
              <a:buNone/>
            </a:pPr>
            <a:r>
              <a:rPr lang="en-US" sz="2000" dirty="0"/>
              <a:t>h1 { font-family: sans-serif; }  </a:t>
            </a:r>
          </a:p>
          <a:p>
            <a:pPr marL="0" indent="0">
              <a:buNone/>
            </a:pPr>
            <a:r>
              <a:rPr lang="en-US" sz="2000" dirty="0"/>
              <a:t>h2 { font-family: serif; }   </a:t>
            </a:r>
          </a:p>
          <a:p>
            <a:pPr marL="0" indent="0">
              <a:buNone/>
            </a:pPr>
            <a:r>
              <a:rPr lang="en-US" sz="2000" dirty="0"/>
              <a:t>p { font-family: </a:t>
            </a:r>
            <a:r>
              <a:rPr lang="en-US" sz="2000" dirty="0" err="1"/>
              <a:t>monospace</a:t>
            </a:r>
            <a:r>
              <a:rPr lang="en-US" sz="2000" dirty="0"/>
              <a:t>; }   </a:t>
            </a:r>
          </a:p>
          <a:p>
            <a:pPr marL="0" indent="0">
              <a:buNone/>
            </a:pPr>
            <a:r>
              <a:rPr lang="en-US" sz="2000" dirty="0"/>
              <a:t>}  </a:t>
            </a:r>
            <a:endParaRPr lang="en-US" sz="2000" dirty="0" smtClean="0"/>
          </a:p>
          <a:p>
            <a:pPr marL="0" indent="0">
              <a:buNone/>
            </a:pPr>
            <a:r>
              <a:rPr lang="en-US" sz="2000" b="1" dirty="0"/>
              <a:t>&lt;body&gt;</a:t>
            </a:r>
            <a:r>
              <a:rPr lang="en-US" sz="2000" dirty="0"/>
              <a:t>  </a:t>
            </a:r>
          </a:p>
          <a:p>
            <a:pPr marL="0" indent="0">
              <a:buNone/>
            </a:pPr>
            <a:r>
              <a:rPr lang="en-US" sz="2000" b="1" dirty="0"/>
              <a:t>&lt;h1&gt;</a:t>
            </a:r>
            <a:r>
              <a:rPr lang="en-US" sz="2000" dirty="0"/>
              <a:t>This heading is shown in sans-serif.</a:t>
            </a:r>
            <a:r>
              <a:rPr lang="en-US" sz="2000" b="1" dirty="0"/>
              <a:t>&lt;/h1&gt;</a:t>
            </a:r>
            <a:r>
              <a:rPr lang="en-US" sz="2000" dirty="0"/>
              <a:t>  </a:t>
            </a:r>
          </a:p>
          <a:p>
            <a:pPr marL="0" indent="0">
              <a:buNone/>
            </a:pPr>
            <a:r>
              <a:rPr lang="en-US" sz="2000" b="1" dirty="0"/>
              <a:t>&lt;h2&gt;</a:t>
            </a:r>
            <a:r>
              <a:rPr lang="en-US" sz="2000" dirty="0"/>
              <a:t>This heading is shown in serif.</a:t>
            </a:r>
            <a:r>
              <a:rPr lang="en-US" sz="2000" b="1" dirty="0"/>
              <a:t>&lt;/h2&gt;</a:t>
            </a:r>
            <a:r>
              <a:rPr lang="en-US" sz="2000" dirty="0"/>
              <a:t>  </a:t>
            </a:r>
          </a:p>
          <a:p>
            <a:pPr marL="0" indent="0">
              <a:buNone/>
            </a:pPr>
            <a:r>
              <a:rPr lang="en-US" sz="2000" b="1" dirty="0"/>
              <a:t>&lt;p&gt;</a:t>
            </a:r>
            <a:r>
              <a:rPr lang="en-US" sz="2000" dirty="0"/>
              <a:t>This paragraph is written in </a:t>
            </a:r>
            <a:r>
              <a:rPr lang="en-US" sz="2000" dirty="0" err="1"/>
              <a:t>monospace</a:t>
            </a:r>
            <a:r>
              <a:rPr lang="en-US" sz="2000" dirty="0"/>
              <a:t>.</a:t>
            </a:r>
            <a:r>
              <a:rPr lang="en-US" sz="2000" b="1" dirty="0"/>
              <a:t>&lt;/p&gt;</a:t>
            </a:r>
            <a:r>
              <a:rPr lang="en-US" sz="2000" dirty="0"/>
              <a:t>  </a:t>
            </a:r>
          </a:p>
          <a:p>
            <a:pPr marL="0" indent="0">
              <a:buNone/>
            </a:pPr>
            <a:r>
              <a:rPr lang="en-US" sz="2000" b="1" dirty="0"/>
              <a:t>&lt;/body&gt;</a:t>
            </a: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029863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354</Words>
  <Application>Microsoft Office PowerPoint</Application>
  <PresentationFormat>Custom</PresentationFormat>
  <Paragraphs>217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Blue Waves</vt:lpstr>
      <vt:lpstr>CSS Colors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admin</cp:lastModifiedBy>
  <cp:revision>112</cp:revision>
  <dcterms:created xsi:type="dcterms:W3CDTF">2023-01-26T06:09:00Z</dcterms:created>
  <dcterms:modified xsi:type="dcterms:W3CDTF">2023-02-06T09:07:34Z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