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- Audio, Video, SVG , Canvas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59130"/>
            <a:ext cx="10854055" cy="5468620"/>
          </a:xfrm>
        </p:spPr>
        <p:txBody>
          <a:bodyPr>
            <a:normAutofit lnSpcReduction="20000"/>
          </a:bodyPr>
          <a:p>
            <a:pPr>
              <a:buNone/>
            </a:pPr>
            <a:r>
              <a:rPr lang="en-US" b="1"/>
              <a:t>HTML Canvas Graphics</a:t>
            </a:r>
            <a:endParaRPr lang="en-US" b="1"/>
          </a:p>
          <a:p>
            <a:pPr>
              <a:buNone/>
            </a:pPr>
            <a:endParaRPr lang="en-US" b="1"/>
          </a:p>
          <a:p>
            <a:r>
              <a:rPr lang="en-US"/>
              <a:t>The HTML &lt;canvas&gt; element is used to draw graphics on a web page.</a:t>
            </a:r>
            <a:endParaRPr lang="en-US"/>
          </a:p>
          <a:p>
            <a:endParaRPr lang="en-US"/>
          </a:p>
          <a:p>
            <a:r>
              <a:rPr lang="en-US"/>
              <a:t>The graphic to the left is created with &lt;canvas&gt;. It shows four elements: a red rectangle, a gradient rectangle, a multicolor rectangle, and a multicolor text.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38575" y="4460875"/>
            <a:ext cx="387413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59130"/>
            <a:ext cx="10854055" cy="5468620"/>
          </a:xfrm>
        </p:spPr>
        <p:txBody>
          <a:bodyPr>
            <a:normAutofit lnSpcReduction="20000"/>
          </a:bodyPr>
          <a:p>
            <a:pPr>
              <a:buNone/>
            </a:pPr>
            <a:r>
              <a:rPr lang="en-US" b="1"/>
              <a:t>HTML Canvas Graphics</a:t>
            </a:r>
            <a:endParaRPr lang="en-US" b="1"/>
          </a:p>
          <a:p>
            <a:pPr>
              <a:buNone/>
            </a:pPr>
            <a:endParaRPr lang="en-US" b="1"/>
          </a:p>
          <a:p>
            <a:r>
              <a:rPr lang="en-US"/>
              <a:t>The HTML &lt;canvas&gt; element is used to draw graphics on a web page.</a:t>
            </a:r>
            <a:endParaRPr lang="en-US"/>
          </a:p>
          <a:p>
            <a:endParaRPr lang="en-US"/>
          </a:p>
          <a:p>
            <a:r>
              <a:rPr lang="en-US"/>
              <a:t>The graphic to the left is created with &lt;canvas&gt;. It shows four elements: a red rectangle, a gradient rectangle, a multicolor rectangle, and a multicolor text.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38575" y="4460875"/>
            <a:ext cx="387413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59130"/>
            <a:ext cx="10854055" cy="5468620"/>
          </a:xfrm>
        </p:spPr>
        <p:txBody>
          <a:bodyPr>
            <a:normAutofit lnSpcReduction="20000"/>
          </a:bodyPr>
          <a:p>
            <a:pPr>
              <a:buNone/>
            </a:pPr>
            <a:r>
              <a:rPr lang="en-US" b="1"/>
              <a:t>What is HTML Canvas?</a:t>
            </a:r>
            <a:endParaRPr lang="en-US" b="1"/>
          </a:p>
          <a:p>
            <a:pPr>
              <a:buNone/>
            </a:pPr>
            <a:endParaRPr lang="en-US" b="1"/>
          </a:p>
          <a:p>
            <a:r>
              <a:rPr lang="en-US"/>
              <a:t>The HTML &lt;canvas&gt; element is used to draw graphics, on the fly, via JavaScript.</a:t>
            </a:r>
            <a:endParaRPr lang="en-US"/>
          </a:p>
          <a:p>
            <a:endParaRPr lang="en-US"/>
          </a:p>
          <a:p>
            <a:r>
              <a:rPr lang="en-US"/>
              <a:t>The &lt;canvas&gt; element is only a container for graphics. You must use JavaScript to actually draw the graphics.</a:t>
            </a:r>
            <a:endParaRPr lang="en-US"/>
          </a:p>
          <a:p>
            <a:endParaRPr lang="en-US"/>
          </a:p>
          <a:p>
            <a:r>
              <a:rPr lang="en-US"/>
              <a:t>Canvas has several methods for drawing paths, boxes, circles, text, and adding images.</a:t>
            </a:r>
            <a:endParaRPr lang="en-US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755" y="659130"/>
            <a:ext cx="11468735" cy="5468620"/>
          </a:xfrm>
        </p:spPr>
        <p:txBody>
          <a:bodyPr>
            <a:normAutofit lnSpcReduction="20000"/>
          </a:bodyPr>
          <a:p>
            <a:pPr>
              <a:buNone/>
            </a:pPr>
            <a:r>
              <a:rPr lang="en-US" b="1"/>
              <a:t>Canvas Examples</a:t>
            </a:r>
            <a:endParaRPr lang="en-US" b="1"/>
          </a:p>
          <a:p>
            <a:endParaRPr lang="en-US"/>
          </a:p>
          <a:p>
            <a:r>
              <a:rPr lang="en-US"/>
              <a:t>A canvas is a rectangular area on an HTML page. By default, a canvas has no border and no content.</a:t>
            </a:r>
            <a:endParaRPr lang="en-US"/>
          </a:p>
          <a:p>
            <a:endParaRPr lang="en-US"/>
          </a:p>
          <a:p>
            <a:r>
              <a:rPr lang="en-US"/>
              <a:t>The markup looks like this:</a:t>
            </a:r>
            <a:endParaRPr lang="en-US"/>
          </a:p>
          <a:p>
            <a:pPr>
              <a:buNone/>
            </a:pPr>
            <a:endParaRPr lang="en-US" b="1"/>
          </a:p>
          <a:p>
            <a:pPr>
              <a:buNone/>
            </a:pPr>
            <a:r>
              <a:rPr lang="en-US"/>
              <a:t>&lt;canvas id="myCanvas" width="200"height="100"&gt;&lt;/canvas&gt;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755" y="659130"/>
            <a:ext cx="11468735" cy="6040120"/>
          </a:xfrm>
        </p:spPr>
        <p:txBody>
          <a:bodyPr>
            <a:normAutofit fontScale="70000"/>
          </a:bodyPr>
          <a:p>
            <a:pPr>
              <a:buNone/>
            </a:pPr>
            <a:r>
              <a:rPr lang="en-US" b="1"/>
              <a:t>Add a JavaScript</a:t>
            </a:r>
            <a:endParaRPr lang="en-US" b="1"/>
          </a:p>
          <a:p>
            <a:r>
              <a:rPr lang="en-US"/>
              <a:t>After creating the rectangular canvas area, you must add a JavaScript to do the drawing.</a:t>
            </a:r>
            <a:endParaRPr lang="en-US"/>
          </a:p>
          <a:p>
            <a:endParaRPr lang="en-US"/>
          </a:p>
          <a:p>
            <a:r>
              <a:rPr lang="en-US"/>
              <a:t>Here are some examples: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Draw a Line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0">
              <a:buNone/>
            </a:pPr>
            <a:r>
              <a:rPr lang="en-US"/>
              <a:t>var c = document.getElementById("myCanvas");</a:t>
            </a:r>
            <a:endParaRPr lang="en-US"/>
          </a:p>
          <a:p>
            <a:pPr marL="0" indent="0">
              <a:buNone/>
            </a:pPr>
            <a:r>
              <a:rPr lang="en-US"/>
              <a:t>var ctx = c.getContext("2d");</a:t>
            </a:r>
            <a:endParaRPr lang="en-US"/>
          </a:p>
          <a:p>
            <a:pPr marL="0" indent="0">
              <a:buNone/>
            </a:pPr>
            <a:r>
              <a:rPr lang="en-US"/>
              <a:t>ctx.moveTo(0, 0);</a:t>
            </a:r>
            <a:endParaRPr lang="en-US"/>
          </a:p>
          <a:p>
            <a:pPr marL="0" indent="0">
              <a:buNone/>
            </a:pPr>
            <a:r>
              <a:rPr lang="en-US"/>
              <a:t>ctx.lineTo(200, 100);</a:t>
            </a:r>
            <a:endParaRPr lang="en-US"/>
          </a:p>
          <a:p>
            <a:pPr marL="0" indent="0">
              <a:buNone/>
            </a:pPr>
            <a:r>
              <a:rPr lang="en-US"/>
              <a:t>ctx.stroke();</a:t>
            </a:r>
            <a:endParaRPr lang="en-US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755" y="408940"/>
            <a:ext cx="11468735" cy="6040120"/>
          </a:xfrm>
        </p:spPr>
        <p:txBody>
          <a:bodyPr>
            <a:normAutofit fontScale="50000"/>
          </a:bodyPr>
          <a:p>
            <a:pPr>
              <a:buNone/>
            </a:pPr>
            <a:r>
              <a:rPr lang="en-US" sz="3600" b="1"/>
              <a:t>Draw a Circle</a:t>
            </a:r>
            <a:endParaRPr lang="en-US" sz="3600" b="1"/>
          </a:p>
          <a:p>
            <a:pPr>
              <a:buNone/>
            </a:pPr>
            <a:endParaRPr lang="en-US" sz="3600" b="1"/>
          </a:p>
          <a:p>
            <a:pPr>
              <a:buNone/>
            </a:pPr>
            <a:r>
              <a:rPr lang="en-US" sz="3600"/>
              <a:t>&lt;script&gt;</a:t>
            </a:r>
            <a:endParaRPr lang="en-US" sz="3600"/>
          </a:p>
          <a:p>
            <a:pPr>
              <a:buNone/>
            </a:pPr>
            <a:r>
              <a:rPr lang="en-US" sz="3600"/>
              <a:t>var c = document.getElementById("myCanvas");</a:t>
            </a:r>
            <a:endParaRPr lang="en-US" sz="3600"/>
          </a:p>
          <a:p>
            <a:pPr>
              <a:buNone/>
            </a:pPr>
            <a:r>
              <a:rPr lang="en-US" sz="3600"/>
              <a:t>var ctx = c.getContext("2d");</a:t>
            </a:r>
            <a:endParaRPr lang="en-US" sz="3600"/>
          </a:p>
          <a:p>
            <a:pPr>
              <a:buNone/>
            </a:pPr>
            <a:r>
              <a:rPr lang="en-US" sz="3600"/>
              <a:t>ctx.beginPath();</a:t>
            </a:r>
            <a:endParaRPr lang="en-US" sz="3600"/>
          </a:p>
          <a:p>
            <a:pPr>
              <a:buNone/>
            </a:pPr>
            <a:r>
              <a:rPr lang="en-US" sz="3600"/>
              <a:t>ctx.arc(95, 50, 40, 0, 2 * Math.PI);</a:t>
            </a:r>
            <a:endParaRPr lang="en-US" sz="3600"/>
          </a:p>
          <a:p>
            <a:pPr>
              <a:buNone/>
            </a:pPr>
            <a:r>
              <a:rPr lang="en-US" sz="3600"/>
              <a:t>ctx.stroke();</a:t>
            </a:r>
            <a:endParaRPr lang="en-US" sz="3600"/>
          </a:p>
          <a:p>
            <a:pPr>
              <a:buNone/>
            </a:pPr>
            <a:r>
              <a:rPr lang="en-US" sz="3600"/>
              <a:t>&lt;/script&gt;</a:t>
            </a:r>
            <a:endParaRPr lang="en-US" sz="3600"/>
          </a:p>
          <a:p>
            <a:pPr>
              <a:buNone/>
            </a:pPr>
            <a:endParaRPr lang="en-US" sz="3600"/>
          </a:p>
          <a:p>
            <a:pPr>
              <a:buNone/>
            </a:pPr>
            <a:r>
              <a:rPr lang="en-US" sz="3600" b="1"/>
              <a:t>Draw a Text</a:t>
            </a:r>
            <a:endParaRPr lang="en-US" sz="3600" b="1"/>
          </a:p>
          <a:p>
            <a:pPr>
              <a:buNone/>
            </a:pPr>
            <a:endParaRPr lang="en-US" sz="3600" b="1"/>
          </a:p>
          <a:p>
            <a:pPr>
              <a:buNone/>
            </a:pPr>
            <a:r>
              <a:rPr lang="en-US" sz="3600"/>
              <a:t>&lt;script&gt;</a:t>
            </a:r>
            <a:endParaRPr lang="en-US" sz="3600"/>
          </a:p>
          <a:p>
            <a:pPr>
              <a:buNone/>
            </a:pPr>
            <a:r>
              <a:rPr lang="en-US" sz="3600"/>
              <a:t>var c = document.getElementById("myCanvas");</a:t>
            </a:r>
            <a:endParaRPr lang="en-US" sz="3600"/>
          </a:p>
          <a:p>
            <a:pPr>
              <a:buNone/>
            </a:pPr>
            <a:r>
              <a:rPr lang="en-US" sz="3600"/>
              <a:t>var ctx = c.getContext("2d");</a:t>
            </a:r>
            <a:endParaRPr lang="en-US" sz="3600"/>
          </a:p>
          <a:p>
            <a:pPr>
              <a:buNone/>
            </a:pPr>
            <a:r>
              <a:rPr lang="en-US" sz="3600"/>
              <a:t>ctx.font = "30px Arial";</a:t>
            </a:r>
            <a:endParaRPr lang="en-US" sz="3600"/>
          </a:p>
          <a:p>
            <a:pPr>
              <a:buNone/>
            </a:pPr>
            <a:r>
              <a:rPr lang="en-US" sz="3600"/>
              <a:t>ctx.fillText("Hello World", 10, 50);</a:t>
            </a:r>
            <a:endParaRPr lang="en-US" sz="3600"/>
          </a:p>
          <a:p>
            <a:pPr>
              <a:buNone/>
            </a:pPr>
            <a:r>
              <a:rPr lang="en-US" sz="3600"/>
              <a:t>&lt;/script&gt;</a:t>
            </a:r>
            <a:endParaRPr 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4500"/>
            <a:ext cx="10882630" cy="5683250"/>
          </a:xfrm>
        </p:spPr>
        <p:txBody>
          <a:bodyPr>
            <a:normAutofit fontScale="50000"/>
          </a:bodyPr>
          <a:p>
            <a:pPr>
              <a:buNone/>
            </a:pPr>
            <a:r>
              <a:rPr lang="en-US" sz="3600" b="1"/>
              <a:t>Draw Linear Gradient</a:t>
            </a:r>
            <a:endParaRPr lang="en-US" sz="3600" b="1"/>
          </a:p>
          <a:p>
            <a:pPr>
              <a:buNone/>
            </a:pPr>
            <a:endParaRPr lang="en-US" sz="3600" b="1"/>
          </a:p>
          <a:p>
            <a:pPr>
              <a:buNone/>
            </a:pPr>
            <a:endParaRPr lang="en-US" sz="3600" b="1"/>
          </a:p>
          <a:p>
            <a:pPr>
              <a:buNone/>
            </a:pPr>
            <a:endParaRPr lang="en-US" sz="3600" b="1"/>
          </a:p>
          <a:p>
            <a:pPr>
              <a:buNone/>
            </a:pPr>
            <a:r>
              <a:rPr lang="en-US" sz="3600"/>
              <a:t>&lt;script&gt;</a:t>
            </a:r>
            <a:endParaRPr lang="en-US" sz="3600"/>
          </a:p>
          <a:p>
            <a:pPr>
              <a:buNone/>
            </a:pPr>
            <a:r>
              <a:rPr lang="en-US" sz="3600"/>
              <a:t>var c = document.getElementById("myCanvas");</a:t>
            </a:r>
            <a:endParaRPr lang="en-US" sz="3600"/>
          </a:p>
          <a:p>
            <a:pPr>
              <a:buNone/>
            </a:pPr>
            <a:r>
              <a:rPr lang="en-US" sz="3600"/>
              <a:t>var ctx = c.getContext("2d");</a:t>
            </a:r>
            <a:endParaRPr lang="en-US" sz="3600"/>
          </a:p>
          <a:p>
            <a:pPr>
              <a:buNone/>
            </a:pPr>
            <a:endParaRPr lang="en-US" sz="3600"/>
          </a:p>
          <a:p>
            <a:pPr>
              <a:buNone/>
            </a:pPr>
            <a:r>
              <a:rPr lang="en-US" sz="3600"/>
              <a:t>// Create gradient</a:t>
            </a:r>
            <a:endParaRPr lang="en-US" sz="3600"/>
          </a:p>
          <a:p>
            <a:pPr>
              <a:buNone/>
            </a:pPr>
            <a:r>
              <a:rPr lang="en-US" sz="3600"/>
              <a:t>var grd = ctx.createLinearGradient(0, 0, 200, 0);</a:t>
            </a:r>
            <a:endParaRPr lang="en-US" sz="3600"/>
          </a:p>
          <a:p>
            <a:pPr>
              <a:buNone/>
            </a:pPr>
            <a:r>
              <a:rPr lang="en-US" sz="3600"/>
              <a:t>grd.addColorStop(0, "red");</a:t>
            </a:r>
            <a:endParaRPr lang="en-US" sz="3600"/>
          </a:p>
          <a:p>
            <a:pPr>
              <a:buNone/>
            </a:pPr>
            <a:r>
              <a:rPr lang="en-US" sz="3600"/>
              <a:t>grd.addColorStop(1, "white");</a:t>
            </a:r>
            <a:endParaRPr lang="en-US" sz="3600"/>
          </a:p>
          <a:p>
            <a:pPr>
              <a:buNone/>
            </a:pPr>
            <a:endParaRPr lang="en-US" sz="3600"/>
          </a:p>
          <a:p>
            <a:pPr>
              <a:buNone/>
            </a:pPr>
            <a:r>
              <a:rPr lang="en-US" sz="3600"/>
              <a:t>// Fill with gradient</a:t>
            </a:r>
            <a:endParaRPr lang="en-US" sz="3600"/>
          </a:p>
          <a:p>
            <a:pPr>
              <a:buNone/>
            </a:pPr>
            <a:r>
              <a:rPr lang="en-US" sz="3600"/>
              <a:t>ctx.fillStyle = grd;</a:t>
            </a:r>
            <a:endParaRPr lang="en-US" sz="3600"/>
          </a:p>
          <a:p>
            <a:pPr>
              <a:buNone/>
            </a:pPr>
            <a:r>
              <a:rPr lang="en-US" sz="3600"/>
              <a:t>ctx.fillRect(10, 10, 150, 80);</a:t>
            </a:r>
            <a:endParaRPr lang="en-US" sz="3600"/>
          </a:p>
          <a:p>
            <a:pPr>
              <a:buNone/>
            </a:pPr>
            <a:r>
              <a:rPr lang="en-US" sz="3600"/>
              <a:t>&lt;/script&gt;</a:t>
            </a:r>
            <a:endParaRPr lang="en-US" sz="360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11340" y="893445"/>
            <a:ext cx="2954655" cy="1568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4500"/>
            <a:ext cx="10882630" cy="5683250"/>
          </a:xfrm>
        </p:spPr>
        <p:txBody>
          <a:bodyPr>
            <a:normAutofit/>
          </a:bodyPr>
          <a:p>
            <a:pPr>
              <a:buNone/>
            </a:pPr>
            <a:r>
              <a:rPr lang="en-US" sz="3600" b="1"/>
              <a:t>HTML SVG Graphics</a:t>
            </a:r>
            <a:endParaRPr lang="en-US" sz="3600" b="1"/>
          </a:p>
          <a:p>
            <a:pPr>
              <a:buNone/>
            </a:pPr>
            <a:endParaRPr lang="en-US" sz="3600" b="1"/>
          </a:p>
          <a:p>
            <a:r>
              <a:rPr lang="en-US" sz="2400"/>
              <a:t>SVG stands for Scalable Vector Graphics</a:t>
            </a:r>
            <a:endParaRPr lang="en-US" sz="2400"/>
          </a:p>
          <a:p>
            <a:r>
              <a:rPr lang="en-US" sz="2400"/>
              <a:t>SVG is used to define graphics for the Web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The HTML &lt;svg&gt; Element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HTML &lt;svg&gt; element is a container for SVG graphics.</a:t>
            </a:r>
            <a:endParaRPr lang="en-US" sz="2400"/>
          </a:p>
          <a:p>
            <a:endParaRPr lang="en-US" sz="2400"/>
          </a:p>
          <a:p>
            <a:r>
              <a:rPr lang="en-US" sz="2400"/>
              <a:t>SVG has several methods for drawing paths, boxes, circles, text, and graphic images.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4500"/>
            <a:ext cx="10882630" cy="5683250"/>
          </a:xfrm>
        </p:spPr>
        <p:txBody>
          <a:bodyPr>
            <a:normAutofit/>
          </a:bodyPr>
          <a:p>
            <a:pPr>
              <a:buNone/>
            </a:pPr>
            <a:r>
              <a:rPr lang="en-US" sz="2400" b="1"/>
              <a:t>SVG Circle</a:t>
            </a:r>
            <a:endParaRPr lang="en-US" sz="2400" b="1"/>
          </a:p>
          <a:p>
            <a:pPr>
              <a:buNone/>
            </a:pPr>
            <a:endParaRPr lang="en-US" sz="2400" b="1"/>
          </a:p>
          <a:p>
            <a:pPr>
              <a:buNone/>
            </a:pPr>
            <a:r>
              <a:rPr lang="en-US" sz="2400"/>
              <a:t>&lt;svg width="100" height="100"&gt;</a:t>
            </a:r>
            <a:endParaRPr lang="en-US" sz="2400"/>
          </a:p>
          <a:p>
            <a:pPr>
              <a:buNone/>
            </a:pPr>
            <a:r>
              <a:rPr lang="en-US" sz="2400"/>
              <a:t>  &lt;circle cx="50" cy="50" r="40" stroke="green" stroke-width="4" fill="yellow" /&gt;</a:t>
            </a:r>
            <a:endParaRPr lang="en-US" sz="2400"/>
          </a:p>
          <a:p>
            <a:pPr>
              <a:buNone/>
            </a:pPr>
            <a:r>
              <a:rPr lang="en-US" sz="2400"/>
              <a:t>&lt;/svg&gt;</a:t>
            </a: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 b="1"/>
              <a:t>SVG Rectangle</a:t>
            </a:r>
            <a:endParaRPr lang="en-US" sz="2400" b="1"/>
          </a:p>
          <a:p>
            <a:pPr>
              <a:buNone/>
            </a:pPr>
            <a:endParaRPr lang="en-US" sz="2400" b="1"/>
          </a:p>
          <a:p>
            <a:pPr>
              <a:buNone/>
            </a:pPr>
            <a:r>
              <a:rPr lang="en-US" sz="2400"/>
              <a:t>&lt;svg width="400" height="100"&gt;</a:t>
            </a:r>
            <a:endParaRPr lang="en-US" sz="2400"/>
          </a:p>
          <a:p>
            <a:pPr>
              <a:buNone/>
            </a:pPr>
            <a:r>
              <a:rPr lang="en-US" sz="2400"/>
              <a:t>  &lt;rect width="400" height="100" style="fill:rgb(0,0,255);stroke-width:10;stroke:rgb(0,0,0)" /&gt;</a:t>
            </a:r>
            <a:endParaRPr lang="en-US" sz="2400"/>
          </a:p>
          <a:p>
            <a:pPr>
              <a:buNone/>
            </a:pPr>
            <a:r>
              <a:rPr lang="en-US" sz="2400"/>
              <a:t>&lt;/svg&gt;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4500"/>
            <a:ext cx="10882630" cy="5683250"/>
          </a:xfrm>
        </p:spPr>
        <p:txBody>
          <a:bodyPr>
            <a:normAutofit lnSpcReduction="10000"/>
          </a:bodyPr>
          <a:p>
            <a:pPr>
              <a:buNone/>
            </a:pPr>
            <a:r>
              <a:rPr lang="en-US" sz="2400" b="1"/>
              <a:t>SVG Rounded Rectangle</a:t>
            </a:r>
            <a:endParaRPr lang="en-US" sz="2400" b="1"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&lt;svg width="400" height="180"&gt;</a:t>
            </a:r>
            <a:endParaRPr lang="en-US" sz="2400"/>
          </a:p>
          <a:p>
            <a:pPr>
              <a:buNone/>
            </a:pPr>
            <a:r>
              <a:rPr lang="en-US" sz="2400"/>
              <a:t>  &lt;rect x="50" y="20" rx="20" ry="20" width="150" height="150"</a:t>
            </a:r>
            <a:endParaRPr lang="en-US" sz="2400"/>
          </a:p>
          <a:p>
            <a:pPr>
              <a:buNone/>
            </a:pPr>
            <a:r>
              <a:rPr lang="en-US" sz="2400"/>
              <a:t>  style="fill:red;stroke:black;stroke-width:5;opacity:0.5" /&gt;</a:t>
            </a:r>
            <a:endParaRPr lang="en-US" sz="2400"/>
          </a:p>
          <a:p>
            <a:pPr>
              <a:buNone/>
            </a:pPr>
            <a:r>
              <a:rPr lang="en-US" sz="2400"/>
              <a:t>&lt;/svg&gt;</a:t>
            </a: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 b="1"/>
              <a:t>SVG Star</a:t>
            </a:r>
            <a:endParaRPr lang="en-US" sz="2400" b="1"/>
          </a:p>
          <a:p>
            <a:pPr>
              <a:buNone/>
            </a:pPr>
            <a:endParaRPr lang="en-US" sz="2400" b="1"/>
          </a:p>
          <a:p>
            <a:pPr>
              <a:buNone/>
            </a:pPr>
            <a:r>
              <a:rPr lang="en-US" sz="2400"/>
              <a:t>&lt;svg width="300" height="200"&gt;</a:t>
            </a:r>
            <a:endParaRPr lang="en-US" sz="2400"/>
          </a:p>
          <a:p>
            <a:pPr>
              <a:buNone/>
            </a:pPr>
            <a:r>
              <a:rPr lang="en-US" sz="2400"/>
              <a:t>  &lt;polygon points="100,10 40,198 190,78 10,78 160,198"</a:t>
            </a:r>
            <a:endParaRPr lang="en-US" sz="2400"/>
          </a:p>
          <a:p>
            <a:pPr>
              <a:buNone/>
            </a:pPr>
            <a:r>
              <a:rPr lang="en-US" sz="2400"/>
              <a:t>  style="fill:lime;stroke:purple;stroke-width:5;fill-rule:evenodd;" /&gt;</a:t>
            </a:r>
            <a:endParaRPr lang="en-US" sz="2400"/>
          </a:p>
          <a:p>
            <a:pPr>
              <a:buNone/>
            </a:pPr>
            <a:r>
              <a:rPr lang="en-US" sz="2400"/>
              <a:t>&lt;/svg&gt;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620"/>
            <a:ext cx="10515600" cy="63423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/>
              <a:t>HTML Audio Tag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 sz="2400"/>
              <a:t>HTML audio tag is used to define sounds such as music and other audio clips. Currently there are three supported file format </a:t>
            </a: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mp3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wav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ogg</a:t>
            </a: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r>
              <a:rPr lang="en-US" sz="2400"/>
              <a:t>HTML Auio Example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&lt;audio controls&gt;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&lt;source src="koyal.ogg" type="audio/ogg"&gt;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Your browser does not support the html audio tag.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&lt;/audio&gt;  </a:t>
            </a:r>
            <a:endParaRPr 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4500"/>
            <a:ext cx="10882630" cy="5683250"/>
          </a:xfrm>
        </p:spPr>
        <p:txBody>
          <a:bodyPr>
            <a:normAutofit lnSpcReduction="10000"/>
          </a:bodyPr>
          <a:p>
            <a:pPr>
              <a:buNone/>
            </a:pPr>
            <a:r>
              <a:rPr lang="en-US" sz="2400" b="1"/>
              <a:t>SVG Logo</a:t>
            </a:r>
            <a:endParaRPr lang="en-US" sz="2400" b="1"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&lt;svg height="130" width="500"&gt;</a:t>
            </a:r>
            <a:endParaRPr lang="en-US" sz="2400"/>
          </a:p>
          <a:p>
            <a:pPr>
              <a:buNone/>
            </a:pPr>
            <a:r>
              <a:rPr lang="en-US" sz="2400"/>
              <a:t>  &lt;defs&gt;</a:t>
            </a:r>
            <a:endParaRPr lang="en-US" sz="2400"/>
          </a:p>
          <a:p>
            <a:pPr>
              <a:buNone/>
            </a:pPr>
            <a:r>
              <a:rPr lang="en-US" sz="2400"/>
              <a:t>    &lt;linearGradient id="grad1" x1="0%" y1="0%" x2="100%" y2="0%"&gt;</a:t>
            </a:r>
            <a:endParaRPr lang="en-US" sz="2400"/>
          </a:p>
          <a:p>
            <a:pPr>
              <a:buNone/>
            </a:pPr>
            <a:r>
              <a:rPr lang="en-US" sz="2400"/>
              <a:t>      &lt;stop offset="0%" style="stop-color:rgb(255,255,0);stop-opacity:1" /&gt;</a:t>
            </a:r>
            <a:endParaRPr lang="en-US" sz="2400"/>
          </a:p>
          <a:p>
            <a:pPr>
              <a:buNone/>
            </a:pPr>
            <a:r>
              <a:rPr lang="en-US" sz="2400"/>
              <a:t>      &lt;stop offset="100%" style="stop-color:rgb(255,0,0);stop-opacity:1" /&gt;</a:t>
            </a:r>
            <a:endParaRPr lang="en-US" sz="2400"/>
          </a:p>
          <a:p>
            <a:pPr>
              <a:buNone/>
            </a:pPr>
            <a:r>
              <a:rPr lang="en-US" sz="2400"/>
              <a:t>    &lt;/linearGradient&gt;</a:t>
            </a:r>
            <a:endParaRPr lang="en-US" sz="2400"/>
          </a:p>
          <a:p>
            <a:pPr>
              <a:buNone/>
            </a:pPr>
            <a:r>
              <a:rPr lang="en-US" sz="2400"/>
              <a:t>  &lt;/defs&gt;</a:t>
            </a:r>
            <a:endParaRPr lang="en-US" sz="2400"/>
          </a:p>
          <a:p>
            <a:pPr>
              <a:buNone/>
            </a:pPr>
            <a:r>
              <a:rPr lang="en-US" sz="2400"/>
              <a:t>  &lt;ellipse cx="100" cy="70" rx="85" ry="55" fill="url(#grad1)" /&gt;</a:t>
            </a:r>
            <a:endParaRPr lang="en-US" sz="2400"/>
          </a:p>
          <a:p>
            <a:pPr>
              <a:buNone/>
            </a:pPr>
            <a:r>
              <a:rPr lang="en-US" sz="2400"/>
              <a:t>  &lt;text fill="#ffffff" font-size="45" font-family="Verdana" x="50" y="86"&gt;SVG&lt;/text&gt;</a:t>
            </a:r>
            <a:endParaRPr lang="en-US" sz="2400"/>
          </a:p>
          <a:p>
            <a:pPr>
              <a:buNone/>
            </a:pPr>
            <a:r>
              <a:rPr lang="en-US" sz="2400"/>
              <a:t>  Sorry, your browser does not support inline SVG.</a:t>
            </a:r>
            <a:endParaRPr lang="en-US" sz="2400"/>
          </a:p>
          <a:p>
            <a:pPr>
              <a:buNone/>
            </a:pPr>
            <a:r>
              <a:rPr lang="en-US" sz="2400"/>
              <a:t>&lt;/svg&gt;</a:t>
            </a:r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280"/>
            <a:ext cx="10515600" cy="918210"/>
          </a:xfrm>
        </p:spPr>
        <p:txBody>
          <a:bodyPr/>
          <a:p>
            <a:r>
              <a:rPr lang="en-US" b="1"/>
              <a:t>HTML Email Tag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3490"/>
            <a:ext cx="10515600" cy="5966460"/>
          </a:xfrm>
        </p:spPr>
        <p:txBody>
          <a:bodyPr>
            <a:normAutofit/>
          </a:bodyPr>
          <a:p>
            <a:r>
              <a:rPr lang="en-US" sz="2400"/>
              <a:t>HTML &lt;a&gt; tag provides you option to specify an email address to send an email. While using &lt;a&gt; tag as an email tag, you will use mailto: email address along with href attribute. Following is the syntax of using mailto instead of using http.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&lt;a href = "mailto:abc@example.com?subject = Feedback&amp;body = Message"&gt;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Send Feedback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&lt;/a&gt;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/>
          <p:nvPr>
            <p:ph sz="half" idx="1"/>
          </p:nvPr>
        </p:nvSpPr>
        <p:spPr>
          <a:xfrm>
            <a:off x="609600" y="630555"/>
            <a:ext cx="10367010" cy="54971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Attributes of HTML Audio Tag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There is given a list of HTML audio tag.</a:t>
            </a:r>
            <a:endParaRPr lang="en-US" sz="2400"/>
          </a:p>
          <a:p>
            <a:pPr>
              <a:buNone/>
            </a:pPr>
            <a:endParaRPr lang="en-US" sz="240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29360" y="2232660"/>
            <a:ext cx="8805545" cy="4196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60095"/>
            <a:ext cx="11196955" cy="5367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800" b="1"/>
              <a:t>MIME Types for HTML Audio format</a:t>
            </a:r>
            <a:endParaRPr lang="en-US" sz="2800" b="1"/>
          </a:p>
          <a:p>
            <a:pPr marL="0" indent="0">
              <a:buNone/>
            </a:pPr>
            <a:endParaRPr lang="en-US" sz="2800" b="1"/>
          </a:p>
          <a:p>
            <a:r>
              <a:rPr lang="en-US" sz="2800"/>
              <a:t>The available MIME type HTML audio tag is given below.</a:t>
            </a:r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6920" y="2591435"/>
            <a:ext cx="9552305" cy="2592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16890"/>
            <a:ext cx="11196955" cy="53676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800" b="1"/>
              <a:t>HTML Video Tag</a:t>
            </a:r>
            <a:endParaRPr lang="en-US" sz="2800" b="1"/>
          </a:p>
          <a:p>
            <a:pPr marL="0" indent="0">
              <a:buNone/>
            </a:pPr>
            <a:endParaRPr lang="en-US" sz="2800" b="1"/>
          </a:p>
          <a:p>
            <a:r>
              <a:rPr lang="en-US" sz="2800"/>
              <a:t>HTML  supports &lt;video&gt; tag also. The HTML video tag is used for streaming video files such as a movie clip, song clip on the web page.</a:t>
            </a:r>
            <a:endParaRPr lang="en-US" sz="2800"/>
          </a:p>
          <a:p>
            <a:endParaRPr lang="en-US" sz="2800"/>
          </a:p>
          <a:p>
            <a:r>
              <a:rPr lang="en-US" sz="2800"/>
              <a:t>Currently, there are three video formats supported for HTML video tag:</a:t>
            </a:r>
            <a:endParaRPr lang="en-US" sz="2800"/>
          </a:p>
          <a:p>
            <a:pPr>
              <a:buNone/>
            </a:pP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mp4</a:t>
            </a: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webM</a:t>
            </a: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ogg</a:t>
            </a:r>
            <a:endParaRPr lang="en-US" sz="2800"/>
          </a:p>
          <a:p>
            <a:pPr marL="514350" indent="-514350"/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88010"/>
            <a:ext cx="11225530" cy="553974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Attributes of HTML Video Tag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04010" y="1330325"/>
            <a:ext cx="9236075" cy="4653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02945"/>
            <a:ext cx="10972165" cy="54248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MIME Types for HTML Video format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/>
              <a:t>The available MIME type HTML video tag is given below.</a:t>
            </a:r>
            <a:endParaRPr lang="en-US"/>
          </a:p>
          <a:p>
            <a:pPr>
              <a:buNone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9715" y="2451100"/>
            <a:ext cx="8162290" cy="2785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02945"/>
            <a:ext cx="10972165" cy="54248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MIME Types for HTML Video format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/>
              <a:t>The available MIME type HTML video tag is given below.</a:t>
            </a:r>
            <a:endParaRPr lang="en-US"/>
          </a:p>
          <a:p>
            <a:pPr>
              <a:buNone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9715" y="2451100"/>
            <a:ext cx="8162290" cy="2785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02945"/>
            <a:ext cx="10972165" cy="5424805"/>
          </a:xfrm>
        </p:spPr>
        <p:txBody>
          <a:bodyPr>
            <a:normAutofit lnSpcReduction="20000"/>
          </a:bodyPr>
          <a:p>
            <a:pPr>
              <a:buNone/>
            </a:pPr>
            <a:r>
              <a:rPr lang="en-US" b="1"/>
              <a:t>Video Tag example</a:t>
            </a:r>
            <a:endParaRPr lang="en-US" b="1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&lt;video controls&gt;  </a:t>
            </a:r>
            <a:endParaRPr lang="en-US"/>
          </a:p>
          <a:p>
            <a:pPr>
              <a:buNone/>
            </a:pPr>
            <a:r>
              <a:rPr lang="en-US"/>
              <a:t>  &lt;source src="movie.mp4" type="video/mp4"&gt;  </a:t>
            </a:r>
            <a:endParaRPr lang="en-US"/>
          </a:p>
          <a:p>
            <a:pPr>
              <a:buNone/>
            </a:pPr>
            <a:r>
              <a:rPr lang="en-US"/>
              <a:t>  Your browser does not support the html video tag.  </a:t>
            </a:r>
            <a:endParaRPr lang="en-US"/>
          </a:p>
          <a:p>
            <a:pPr>
              <a:buNone/>
            </a:pPr>
            <a:r>
              <a:rPr lang="en-US"/>
              <a:t>&lt;/video&gt; 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4650</Words>
  <Application>WPS Presentation</Application>
  <PresentationFormat>Widescreen</PresentationFormat>
  <Paragraphs>204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Blue Waves</vt:lpstr>
      <vt:lpstr>HTML - Links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HTML Email 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42</cp:revision>
  <dcterms:created xsi:type="dcterms:W3CDTF">2023-01-26T06:09:00Z</dcterms:created>
  <dcterms:modified xsi:type="dcterms:W3CDTF">2023-03-19T18:40:05Z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