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Elements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125"/>
            <a:ext cx="10972800" cy="582613"/>
          </a:xfrm>
        </p:spPr>
        <p:txBody>
          <a:bodyPr/>
          <a:lstStyle/>
          <a:p>
            <a:r>
              <a:rPr lang="en-US" b="1"/>
              <a:t>Subscript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 sz="2400" dirty="0"/>
              <a:t>The content of a &lt;sub&gt;...&lt;/sub&gt; element is written in subscript; the font size used is the same as the characters surrounding it, but is displayed half a character's height beneath the other characters.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&lt;sub&gt;subscript&lt;/sub&gt;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7535"/>
            <a:ext cx="10972800" cy="582613"/>
          </a:xfrm>
        </p:spPr>
        <p:txBody>
          <a:bodyPr/>
          <a:lstStyle/>
          <a:p>
            <a:r>
              <a:rPr lang="en-US" b="1"/>
              <a:t>Larger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 sz="2400" dirty="0"/>
              <a:t>The content of the &lt;big&gt;...&lt;/big&gt; element is displayed one font size larger than the rest of the text surrounding it as shown below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&lt;big&gt;big&lt;/big&gt;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3255"/>
            <a:ext cx="10972800" cy="582613"/>
          </a:xfrm>
        </p:spPr>
        <p:txBody>
          <a:bodyPr/>
          <a:lstStyle/>
          <a:p>
            <a:r>
              <a:rPr lang="en-US" b="1"/>
              <a:t>Smaller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 sz="2400" dirty="0"/>
              <a:t>The content of the &lt;small&gt;...&lt;/small&gt; element is displayed one font size smaller than the rest of the text surrounding it as shown below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&lt;small&gt;small&lt;/small&gt;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10972800" cy="582613"/>
          </a:xfrm>
        </p:spPr>
        <p:txBody>
          <a:bodyPr/>
          <a:lstStyle/>
          <a:p>
            <a:r>
              <a:rPr lang="en-US" b="1"/>
              <a:t>Grouping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4155"/>
            <a:ext cx="10516235" cy="5255260"/>
          </a:xfrm>
        </p:spPr>
        <p:txBody>
          <a:bodyPr>
            <a:normAutofit fontScale="65000" lnSpcReduction="10000"/>
          </a:bodyPr>
          <a:lstStyle/>
          <a:p>
            <a:r>
              <a:rPr lang="en-US" sz="3600" dirty="0"/>
              <a:t>The &lt;div&gt; and &lt;span&gt; elements allow you to group together several elements to create sections or subsections of a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   &lt;div id = "menu" align = "middle" &gt;</a:t>
            </a:r>
          </a:p>
          <a:p>
            <a:pPr marL="0" indent="0">
              <a:buNone/>
            </a:pPr>
            <a:r>
              <a:rPr lang="en-US" dirty="0"/>
              <a:t>         &lt;a </a:t>
            </a:r>
            <a:r>
              <a:rPr lang="en-US" dirty="0" err="1"/>
              <a:t>href</a:t>
            </a:r>
            <a:r>
              <a:rPr lang="en-US" dirty="0"/>
              <a:t> = "/index.htm"&gt;HOME&lt;/a&gt; | </a:t>
            </a:r>
          </a:p>
          <a:p>
            <a:pPr marL="0" indent="0">
              <a:buNone/>
            </a:pPr>
            <a:r>
              <a:rPr lang="en-US" dirty="0"/>
              <a:t>         &lt;a </a:t>
            </a:r>
            <a:r>
              <a:rPr lang="en-US" dirty="0" err="1"/>
              <a:t>href</a:t>
            </a:r>
            <a:r>
              <a:rPr lang="en-US" dirty="0"/>
              <a:t> = "/about/contact_us.htm"&gt;CONTACT&lt;/a&gt; | </a:t>
            </a:r>
          </a:p>
          <a:p>
            <a:pPr marL="0" indent="0">
              <a:buNone/>
            </a:pPr>
            <a:r>
              <a:rPr lang="en-US" dirty="0"/>
              <a:t>         &lt;a </a:t>
            </a:r>
            <a:r>
              <a:rPr lang="en-US" dirty="0" err="1"/>
              <a:t>href</a:t>
            </a:r>
            <a:r>
              <a:rPr lang="en-US" dirty="0"/>
              <a:t> = "/about/index.htm"&gt;ABOUT&lt;/a&gt;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&lt;div id = "content" align = "left" &gt;</a:t>
            </a:r>
          </a:p>
          <a:p>
            <a:pPr marL="0" indent="0">
              <a:buNone/>
            </a:pPr>
            <a:r>
              <a:rPr lang="en-US" dirty="0"/>
              <a:t>         &lt;h5&gt;Content Articles&lt;/h5&gt;</a:t>
            </a:r>
          </a:p>
          <a:p>
            <a:pPr marL="0" indent="0">
              <a:buNone/>
            </a:pPr>
            <a:r>
              <a:rPr lang="en-US" dirty="0"/>
              <a:t>         &lt;p&gt;Actual content goes here.....&lt;/p&gt;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6870"/>
            <a:ext cx="10972800" cy="582613"/>
          </a:xfrm>
        </p:spPr>
        <p:txBody>
          <a:bodyPr/>
          <a:lstStyle/>
          <a:p>
            <a:r>
              <a:rPr lang="en-US" b="1"/>
              <a:t>HTML Tag vs. Element</a:t>
            </a:r>
            <a:r>
              <a:rPr lang="en-US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7010"/>
            <a:ext cx="10972800" cy="4953000"/>
          </a:xfrm>
        </p:spPr>
        <p:txBody>
          <a:bodyPr>
            <a:normAutofit/>
          </a:bodyPr>
          <a:lstStyle/>
          <a:p>
            <a:r>
              <a:rPr lang="en-US" dirty="0"/>
              <a:t>An HTML element is defined by a starting tag. If the element contains other content, it ends with a closing tag.</a:t>
            </a:r>
          </a:p>
          <a:p>
            <a:endParaRPr lang="en-US" dirty="0"/>
          </a:p>
          <a:p>
            <a:r>
              <a:rPr lang="en-US" dirty="0"/>
              <a:t>For example, &lt;p&gt; is starting tag of a paragraph and &lt;/p&gt; is closing tag of the same paragraph but &lt;p&gt;This is paragraph&lt;/p&gt; is a paragraph element.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6560"/>
            <a:ext cx="10972800" cy="582613"/>
          </a:xfrm>
        </p:spPr>
        <p:txBody>
          <a:bodyPr/>
          <a:lstStyle/>
          <a:p>
            <a:r>
              <a:rPr lang="en-US" b="1"/>
              <a:t>Nested HTML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much allowed to keep one HTML element inside another HTML element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    &lt;h1&gt;This is &lt;i&gt;italic&lt;/i&gt; heading&lt;/h1&gt;</a:t>
            </a:r>
          </a:p>
          <a:p>
            <a:pPr marL="0" indent="0">
              <a:buNone/>
            </a:pPr>
            <a:r>
              <a:rPr lang="en-US" sz="2400" dirty="0"/>
              <a:t>      &lt;p&gt;This is &lt;u&gt;underlined&lt;/u&gt; paragraph&lt;/p&gt;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HTML - Formatting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040"/>
            <a:ext cx="10972800" cy="582613"/>
          </a:xfrm>
        </p:spPr>
        <p:txBody>
          <a:bodyPr/>
          <a:lstStyle/>
          <a:p>
            <a:r>
              <a:rPr lang="en-US" b="1"/>
              <a:t>Bold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5271770"/>
          </a:xfrm>
        </p:spPr>
        <p:txBody>
          <a:bodyPr>
            <a:normAutofit/>
          </a:bodyPr>
          <a:lstStyle/>
          <a:p>
            <a:r>
              <a:rPr lang="en-US" dirty="0"/>
              <a:t>Anything that appears within &lt;b&gt;...&lt;/b&gt; element, is displayed in bold as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&lt;b&gt;bold&lt;/b&gt;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5524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b="1"/>
              <a:t>Italic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1511300"/>
            <a:ext cx="10612755" cy="5346700"/>
          </a:xfrm>
        </p:spPr>
        <p:txBody>
          <a:bodyPr>
            <a:normAutofit/>
          </a:bodyPr>
          <a:lstStyle/>
          <a:p>
            <a:r>
              <a:rPr lang="en-US"/>
              <a:t>Anything that appears within &lt;i&gt;...&lt;/i&gt; element is displayed in italicized as shown below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  </a:t>
            </a:r>
            <a:r>
              <a:rPr lang="en-US" sz="2400"/>
              <a:t>  &lt;body&gt;</a:t>
            </a:r>
          </a:p>
          <a:p>
            <a:pPr marL="0" indent="0">
              <a:buNone/>
            </a:pPr>
            <a:r>
              <a:rPr lang="en-US" sz="2400"/>
              <a:t>      &lt;p&gt;The following word uses an &lt;i&gt;italicized&lt;/i&gt; typeface.&lt;/p&gt;</a:t>
            </a:r>
          </a:p>
          <a:p>
            <a:pPr marL="0" indent="0">
              <a:buNone/>
            </a:pPr>
            <a:r>
              <a:rPr lang="en-US" sz="2400"/>
              <a:t>   &lt;/body&gt;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3255"/>
            <a:ext cx="10972800" cy="582613"/>
          </a:xfrm>
        </p:spPr>
        <p:txBody>
          <a:bodyPr/>
          <a:lstStyle/>
          <a:p>
            <a:r>
              <a:rPr lang="en-US" b="1"/>
              <a:t>Underlined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5302250"/>
          </a:xfrm>
        </p:spPr>
        <p:txBody>
          <a:bodyPr/>
          <a:lstStyle/>
          <a:p>
            <a:r>
              <a:rPr lang="en-US"/>
              <a:t>Anything that appears within &lt;u&gt;...&lt;/u&gt; element, is displayed with underline as shown below 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/>
              <a:t>&lt;body&gt;</a:t>
            </a:r>
          </a:p>
          <a:p>
            <a:pPr marL="0" indent="0">
              <a:buNone/>
            </a:pPr>
            <a:r>
              <a:rPr lang="en-US" sz="2400" b="1"/>
              <a:t>      &lt;p&gt;The following word uses an &lt;u&gt;underlined&lt;/u&gt; typeface.&lt;/p&gt;</a:t>
            </a:r>
          </a:p>
          <a:p>
            <a:pPr marL="0" indent="0">
              <a:buNone/>
            </a:pPr>
            <a:r>
              <a:rPr lang="en-US" sz="2400" b="1"/>
              <a:t>   &lt;/body&gt;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86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b="1">
                <a:sym typeface="+mn-ea"/>
              </a:rPr>
              <a:t/>
            </a:r>
            <a:br>
              <a:rPr lang="en-US" b="1">
                <a:sym typeface="+mn-ea"/>
              </a:rPr>
            </a:br>
            <a:r>
              <a:rPr lang="en-US" b="1">
                <a:sym typeface="+mn-ea"/>
              </a:rPr>
              <a:t>Strike Text</a:t>
            </a:r>
            <a:r>
              <a:rPr lang="en-US" b="1"/>
              <a:t/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5422265"/>
          </a:xfrm>
        </p:spPr>
        <p:txBody>
          <a:bodyPr>
            <a:normAutofit/>
          </a:bodyPr>
          <a:lstStyle/>
          <a:p>
            <a:r>
              <a:rPr lang="en-US" sz="2220" dirty="0"/>
              <a:t>Anything that appears within &lt;strike&gt;...&lt;/strike&gt; element is displayed with strikethrough, which is a thin line through the text as shown below 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2400" dirty="0"/>
              <a:t> 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&lt;strike&gt;strikethrough&lt;/strike&gt;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10972800" cy="582613"/>
          </a:xfrm>
        </p:spPr>
        <p:txBody>
          <a:bodyPr/>
          <a:lstStyle/>
          <a:p>
            <a:r>
              <a:rPr lang="en-US" b="1"/>
              <a:t>Superscript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r>
              <a:rPr lang="en-US" dirty="0"/>
              <a:t>The content of a &lt;sup&gt;...&lt;/sup&gt; element is written in superscript; the font size used is the same size as the characters surrounding it but is displayed half a character's height above the other characters.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      &lt;p&gt;The following word uses a &lt;sup&gt;superscript&lt;/sup&gt; typeface.&lt;/p&gt;</a:t>
            </a:r>
          </a:p>
          <a:p>
            <a:pPr marL="0" indent="0">
              <a:buNone/>
            </a:pPr>
            <a:r>
              <a:rPr lang="en-US" sz="2400" dirty="0"/>
              <a:t>   &lt;/body&gt;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661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Waves</vt:lpstr>
      <vt:lpstr>HTML - Elements</vt:lpstr>
      <vt:lpstr>HTML Tag vs. Element </vt:lpstr>
      <vt:lpstr>Nested HTML Elements</vt:lpstr>
      <vt:lpstr>HTML - Formatting</vt:lpstr>
      <vt:lpstr>Bold Text</vt:lpstr>
      <vt:lpstr>Italic Text</vt:lpstr>
      <vt:lpstr>Underlined Text</vt:lpstr>
      <vt:lpstr> Strike Text </vt:lpstr>
      <vt:lpstr>Superscript Text</vt:lpstr>
      <vt:lpstr>Subscript Text</vt:lpstr>
      <vt:lpstr>Larger Text</vt:lpstr>
      <vt:lpstr>Smaller Text</vt:lpstr>
      <vt:lpstr>Grouping 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23</cp:revision>
  <dcterms:created xsi:type="dcterms:W3CDTF">2023-01-26T06:09:00Z</dcterms:created>
  <dcterms:modified xsi:type="dcterms:W3CDTF">2023-02-03T05:05:17Z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