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- Tables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410" y="437515"/>
            <a:ext cx="10613390" cy="57397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800" b="1"/>
              <a:t>&lt;table border = "1" width = "100%"&gt;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&lt;thead&gt;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&lt;tr&gt; &lt;td colspan = "4"&gt;This is the head of the table&lt;/td&gt;  &lt;/tr&gt;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&lt;/thead&gt;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&lt;tfoot&gt;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&lt;tr&gt;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   &lt;td colspan = "4"&gt;This is the foot of the table&lt;/td&gt;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&lt;/tr&gt;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&lt;/tfoot&gt;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&lt;tbody&gt;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&lt;tr&gt;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   &lt;td&gt;Cell 1&lt;/td&gt;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   &lt;td&gt;Cell 2&lt;/td&gt;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   &lt;td&gt;Cell 3&lt;/td&gt;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   &lt;td&gt;Cell 4&lt;/td&gt;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   &lt;/tr&gt;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   &lt;/tbody&gt;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      &lt;/table&gt;</a:t>
            </a:r>
            <a:endParaRPr lang="en-US"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230"/>
            <a:ext cx="10515600" cy="6342380"/>
          </a:xfrm>
        </p:spPr>
        <p:txBody>
          <a:bodyPr>
            <a:normAutofit fontScale="60000"/>
          </a:bodyPr>
          <a:p>
            <a:r>
              <a:rPr lang="en-US"/>
              <a:t>The HTML tables allow web authors to arrange data like text, images, links, other tables, etc. into rows and columns of cells.</a:t>
            </a:r>
            <a:endParaRPr lang="en-US"/>
          </a:p>
          <a:p>
            <a:endParaRPr lang="en-US"/>
          </a:p>
          <a:p>
            <a:r>
              <a:rPr lang="en-US"/>
              <a:t>The HTML tables are created using the &lt;table&gt; tag in which the &lt;tr&gt; tag is used to create table rows and &lt;td&gt; tag is used to create data cells. The elements under &lt;td&gt; are regular and left aligned by default</a:t>
            </a:r>
            <a:endParaRPr lang="en-US"/>
          </a:p>
          <a:p>
            <a:pPr marL="0" indent="0">
              <a:buNone/>
            </a:pPr>
            <a:r>
              <a:rPr lang="en-US"/>
              <a:t>&lt;body&gt;</a:t>
            </a:r>
            <a:endParaRPr lang="en-US"/>
          </a:p>
          <a:p>
            <a:pPr marL="0" indent="0">
              <a:buNone/>
            </a:pPr>
            <a:r>
              <a:rPr lang="en-US"/>
              <a:t>      &lt;table border = "1"&gt;</a:t>
            </a:r>
            <a:endParaRPr lang="en-US"/>
          </a:p>
          <a:p>
            <a:pPr marL="0" indent="0">
              <a:buNone/>
            </a:pPr>
            <a:r>
              <a:rPr lang="en-US"/>
              <a:t>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&lt;td&gt;Row 1, Column 1&lt;/td&gt;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&lt;td&gt;Row 1, Column 2&lt;/td&gt;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&lt;/tr&gt; </a:t>
            </a:r>
            <a:endParaRPr lang="en-US"/>
          </a:p>
          <a:p>
            <a:pPr marL="0" indent="0">
              <a:buNone/>
            </a:pPr>
            <a:r>
              <a:rPr lang="en-US"/>
              <a:t>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&lt;td&gt;Row 2, Column 1&lt;/td&gt;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&lt;td&gt;Row 2, Column 2&lt;/td&gt;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&lt;/tr&gt;</a:t>
            </a:r>
            <a:endParaRPr lang="en-US"/>
          </a:p>
          <a:p>
            <a:pPr marL="0" indent="0">
              <a:buNone/>
            </a:pPr>
            <a:r>
              <a:rPr lang="en-US"/>
              <a:t>      &lt;/table&gt;</a:t>
            </a:r>
            <a:endParaRPr lang="en-US"/>
          </a:p>
          <a:p>
            <a:pPr marL="0" indent="0">
              <a:buNone/>
            </a:pPr>
            <a:r>
              <a:rPr lang="en-US"/>
              <a:t>   &lt;/body&gt;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/>
          <p:nvPr>
            <p:ph idx="1"/>
          </p:nvPr>
        </p:nvSpPr>
        <p:spPr>
          <a:xfrm>
            <a:off x="838200" y="195580"/>
            <a:ext cx="10515600" cy="653923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9600" b="1"/>
              <a:t>Table Heading</a:t>
            </a:r>
            <a:endParaRPr lang="en-US" sz="9600" b="1"/>
          </a:p>
          <a:p>
            <a:pPr marL="0" indent="0">
              <a:buNone/>
            </a:pPr>
            <a:endParaRPr lang="en-US" sz="5600" b="1"/>
          </a:p>
          <a:p>
            <a:r>
              <a:rPr lang="en-US" sz="6665"/>
              <a:t>Table heading can be defined using &lt;th&gt; tag. This tag will be put to replace &lt;td&gt; tag, which is used to represent actual data cell. 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&lt;body&gt;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&lt;table border = "1"&gt;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&lt;tr&gt;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   &lt;th&gt;Name&lt;/th&gt;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   &lt;th&gt;Salary&lt;/th&gt;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&lt;/tr&gt;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&lt;tr&gt;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   &lt;td&gt;Ramesh Raman&lt;/td&gt;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   &lt;td&gt;5000&lt;/td&gt;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&lt;/tr&gt;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&lt;tr&gt;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   &lt;td&gt;Shabbir Hussein&lt;/td&gt;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   &lt;td&gt;7000&lt;/td&gt;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   &lt;/tr&gt;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   &lt;/table&gt;</a:t>
            </a:r>
            <a:endParaRPr lang="en-US" sz="6665"/>
          </a:p>
          <a:p>
            <a:pPr marL="0" indent="0">
              <a:buNone/>
            </a:pPr>
            <a:r>
              <a:rPr lang="en-US" sz="6665"/>
              <a:t>   &lt;/body&gt;</a:t>
            </a:r>
            <a:endParaRPr lang="en-US" sz="6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7365"/>
            <a:ext cx="10972800" cy="582613"/>
          </a:xfrm>
        </p:spPr>
        <p:txBody>
          <a:bodyPr/>
          <a:p>
            <a:r>
              <a:rPr lang="en-US" b="1"/>
              <a:t>Cellpadding and Cellspacing Attributes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5271770"/>
          </a:xfrm>
        </p:spPr>
        <p:txBody>
          <a:bodyPr>
            <a:normAutofit/>
          </a:bodyPr>
          <a:p>
            <a:r>
              <a:rPr lang="en-US" sz="2400"/>
              <a:t>There are two attributes called cellpadding and cellspacing which you will use to adjust the white space in your table cells.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 The cellspacing attribute defines space between table cells,</a:t>
            </a:r>
            <a:endParaRPr lang="en-US" sz="2400"/>
          </a:p>
          <a:p>
            <a:endParaRPr lang="en-US" sz="2400"/>
          </a:p>
          <a:p>
            <a:r>
              <a:rPr lang="en-US" sz="2400"/>
              <a:t> while cellpadding represents the distance between cell borders and the content within a cell.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" y="440690"/>
            <a:ext cx="10612755" cy="64173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&lt;body&gt;</a:t>
            </a:r>
            <a:endParaRPr lang="en-US"/>
          </a:p>
          <a:p>
            <a:pPr marL="0" indent="0">
              <a:buNone/>
            </a:pPr>
            <a:r>
              <a:rPr lang="en-US"/>
              <a:t>      &lt;table border = "1" cellpadding = "5" cellspacing = "5"&gt;</a:t>
            </a:r>
            <a:endParaRPr lang="en-US"/>
          </a:p>
          <a:p>
            <a:pPr marL="0" indent="0">
              <a:buNone/>
            </a:pPr>
            <a:r>
              <a:rPr lang="en-US"/>
              <a:t>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&lt;th&gt;Name&lt;/th&gt;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&lt;th&gt;Salary&lt;/th&gt;</a:t>
            </a:r>
            <a:endParaRPr lang="en-US"/>
          </a:p>
          <a:p>
            <a:pPr marL="0" indent="0">
              <a:buNone/>
            </a:pPr>
            <a:r>
              <a:rPr lang="en-US"/>
              <a:t>         &lt;/tr&gt;</a:t>
            </a:r>
            <a:endParaRPr lang="en-US"/>
          </a:p>
          <a:p>
            <a:pPr marL="0" indent="0">
              <a:buNone/>
            </a:pPr>
            <a:r>
              <a:rPr lang="en-US"/>
              <a:t>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&lt;td&gt;Ramesh Raman&lt;/td&gt;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&lt;td&gt;5000&lt;/td&gt;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&lt;/tr&gt;</a:t>
            </a:r>
            <a:endParaRPr lang="en-US"/>
          </a:p>
          <a:p>
            <a:pPr marL="0" indent="0">
              <a:buNone/>
            </a:pPr>
            <a:r>
              <a:rPr lang="en-US"/>
              <a:t>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&lt;td&gt;Shabbir Hussein&lt;/td&gt;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&lt;td&gt;7000&lt;/td&gt;</a:t>
            </a:r>
            <a:endParaRPr lang="en-US"/>
          </a:p>
          <a:p>
            <a:pPr marL="0" indent="0">
              <a:buNone/>
            </a:pPr>
            <a:r>
              <a:rPr lang="en-US"/>
              <a:t>         &lt;/tr&gt;</a:t>
            </a:r>
            <a:endParaRPr lang="en-US"/>
          </a:p>
          <a:p>
            <a:pPr marL="0" indent="0">
              <a:buNone/>
            </a:pPr>
            <a:r>
              <a:rPr lang="en-US"/>
              <a:t>      &lt;/table&gt;</a:t>
            </a:r>
            <a:endParaRPr lang="en-US"/>
          </a:p>
          <a:p>
            <a:pPr marL="0" indent="0">
              <a:buNone/>
            </a:pPr>
            <a:r>
              <a:rPr lang="en-US"/>
              <a:t>   &lt;/body&gt;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918210"/>
          </a:xfrm>
        </p:spPr>
        <p:txBody>
          <a:bodyPr/>
          <a:p>
            <a:r>
              <a:rPr lang="en-US" b="1"/>
              <a:t>Colspan and Rowspan Attributes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9550"/>
            <a:ext cx="10515600" cy="5966460"/>
          </a:xfrm>
        </p:spPr>
        <p:txBody>
          <a:bodyPr>
            <a:normAutofit fontScale="40000"/>
          </a:bodyPr>
          <a:p>
            <a:r>
              <a:rPr lang="en-US"/>
              <a:t>You will use colspan attribute if you want to merge two or more columns into a single column. Similar way you will use rowspan if you want to merge two or more rows.</a:t>
            </a:r>
            <a:endParaRPr lang="en-US"/>
          </a:p>
          <a:p>
            <a:pPr marL="0" indent="0">
              <a:buNone/>
            </a:pPr>
            <a:r>
              <a:rPr lang="en-US" b="1"/>
              <a:t>&lt;table border = "1"&gt;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&lt;th&gt;Column 1&lt;/th&gt;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&lt;th&gt;Column 2&lt;/th&gt;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&lt;th&gt;Column 3&lt;/th&gt;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&lt;/tr&gt;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&lt;td rowspan = "2"&gt;Row 1 Cell 1&lt;/td&gt;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&lt;td&gt;Row 1 Cell 2&lt;/td&gt;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&lt;td&gt;Row 1 Cell 3&lt;/td&gt;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&lt;/tr&gt;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&lt;td&gt;Row 2 Cell 2&lt;/td&gt;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&lt;td&gt;Row 2 Cell 3&lt;/td&gt;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&lt;/tr&gt;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&lt;td colspan = "3"&gt;Row 3 Cell 1&lt;/td&gt;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&lt;/tr&gt;</a:t>
            </a:r>
            <a:endParaRPr lang="en-US" b="1"/>
          </a:p>
          <a:p>
            <a:pPr marL="0" indent="0">
              <a:buNone/>
            </a:pPr>
            <a:r>
              <a:rPr lang="en-US" b="1"/>
              <a:t>      &lt;/table&gt;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135"/>
            <a:ext cx="10515600" cy="858520"/>
          </a:xfrm>
        </p:spPr>
        <p:txBody>
          <a:bodyPr/>
          <a:p>
            <a:r>
              <a:rPr lang="en-US" b="1"/>
              <a:t>Tables Backgrounds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8545"/>
            <a:ext cx="10516235" cy="5799455"/>
          </a:xfrm>
        </p:spPr>
        <p:txBody>
          <a:bodyPr>
            <a:normAutofit fontScale="25000"/>
          </a:bodyPr>
          <a:p>
            <a:r>
              <a:rPr lang="en-US" sz="6400"/>
              <a:t>You can set table background using one of the following two ways −</a:t>
            </a:r>
            <a:endParaRPr lang="en-US" sz="6400"/>
          </a:p>
          <a:p>
            <a:r>
              <a:rPr lang="en-US" sz="6400"/>
              <a:t>bgcolor attribute − You can set background color for whole table or just for one cell.</a:t>
            </a:r>
            <a:endParaRPr lang="en-US" sz="6400"/>
          </a:p>
          <a:p>
            <a:r>
              <a:rPr lang="en-US" sz="6400"/>
              <a:t>background attribute − You can set background image for whole table or just for one cell.</a:t>
            </a:r>
            <a:endParaRPr lang="en-US" sz="6400"/>
          </a:p>
          <a:p>
            <a:r>
              <a:rPr lang="en-US" sz="6400"/>
              <a:t>You can also set border color also using bordercolor attribute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&lt;table border = "1" bordercolor = "green" bgcolor = "yellow"&gt;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&lt;tr&gt;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&lt;th&gt;Column 1&lt;/th&gt;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&lt;th&gt;Column 2&lt;/th&gt;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&lt;th&gt;Column 3&lt;/th&gt;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&lt;/tr&gt;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&lt;tr&gt;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&lt;td rowspan = "2"&gt;Row 1 Cell 1&lt;/td&gt;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&lt;td&gt;Row 1 Cell 2&lt;/td&gt;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&lt;td&gt;Row 1 Cell 3&lt;/td&gt;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&lt;/tr&gt;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&lt;tr&gt;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&lt;td&gt;Row 2 Cell 2&lt;/td&gt;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&lt;td&gt;Row 2 Cell 3&lt;/td&gt;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&lt;/tr&gt;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&lt;/table&gt;</a:t>
            </a:r>
            <a:endParaRPr lang="en-US" sz="6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7995"/>
            <a:ext cx="10433050" cy="570928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sz="8000" b="1"/>
              <a:t>Table Height and Width</a:t>
            </a:r>
            <a:endParaRPr lang="en-US" sz="8000" b="1"/>
          </a:p>
          <a:p>
            <a:pPr marL="0" indent="0">
              <a:buNone/>
            </a:pPr>
            <a:endParaRPr lang="en-US" b="1"/>
          </a:p>
          <a:p>
            <a:r>
              <a:rPr lang="en-US" sz="4800"/>
              <a:t>You can set a table width and height using width and height attributes. You can specify table width or height in terms of pixels or in terms of percentage of available screen area.</a:t>
            </a:r>
            <a:endParaRPr lang="en-US" sz="4800"/>
          </a:p>
          <a:p>
            <a:endParaRPr lang="en-US" sz="4800"/>
          </a:p>
          <a:p>
            <a:pPr marL="0" indent="0">
              <a:buNone/>
            </a:pPr>
            <a:r>
              <a:rPr lang="en-US" sz="4800"/>
              <a:t>&lt;table border = "1" width = "400" height = "150"&gt;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&lt;tr&gt;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   &lt;td&gt;Row 1, Column 1&lt;/td&gt;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   &lt;td&gt;Row 1, Column 2&lt;/td&gt;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&lt;/tr&gt;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&lt;tr&gt;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   &lt;td&gt;Row 2, Column 1&lt;/td&gt;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   &lt;td&gt;Row 2, Column 2&lt;/td&gt;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 &lt;/tr&gt;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&lt;/table&gt;</a:t>
            </a:r>
            <a:endParaRPr lang="en-US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355" y="641985"/>
            <a:ext cx="10764520" cy="6041390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en-US" sz="9335" b="1"/>
              <a:t>Table Header, Body, and Footer</a:t>
            </a:r>
            <a:endParaRPr lang="en-US" sz="9335" b="1"/>
          </a:p>
          <a:p>
            <a:pPr marL="0" indent="0">
              <a:buNone/>
            </a:pPr>
            <a:endParaRPr lang="en-US" b="1"/>
          </a:p>
          <a:p>
            <a:r>
              <a:rPr lang="en-US" sz="6000"/>
              <a:t>Tables can be divided into three portions − a header, a body, and a foot. The head and foot are rather similar to headers and footers in a word-processed document that remain the same for every page, while the body is the main content holder of the table.</a:t>
            </a:r>
            <a:endParaRPr lang="en-US" sz="6000"/>
          </a:p>
          <a:p>
            <a:endParaRPr lang="en-US" sz="6000"/>
          </a:p>
          <a:p>
            <a:r>
              <a:rPr lang="en-US" sz="6000"/>
              <a:t>The three elements for separating the head, body, and foot of a table are −</a:t>
            </a:r>
            <a:endParaRPr lang="en-US" sz="6000"/>
          </a:p>
          <a:p>
            <a:endParaRPr lang="en-US" sz="6000"/>
          </a:p>
          <a:p>
            <a:r>
              <a:rPr lang="en-US" sz="6000"/>
              <a:t>&lt;thead&gt; − to create a separate table header.</a:t>
            </a:r>
            <a:endParaRPr lang="en-US" sz="6000"/>
          </a:p>
          <a:p>
            <a:endParaRPr lang="en-US" sz="6000"/>
          </a:p>
          <a:p>
            <a:r>
              <a:rPr lang="en-US" sz="6000"/>
              <a:t>&lt;tbody&gt; − to indicate the main body of the table.</a:t>
            </a:r>
            <a:endParaRPr lang="en-US" sz="6000"/>
          </a:p>
          <a:p>
            <a:endParaRPr lang="en-US" sz="6000"/>
          </a:p>
          <a:p>
            <a:r>
              <a:rPr lang="en-US" sz="6000"/>
              <a:t>&lt;tfoot&gt; − to create a separate table footer.</a:t>
            </a:r>
            <a:endParaRPr lang="en-US" sz="6000"/>
          </a:p>
          <a:p>
            <a:endParaRPr lang="en-US" sz="6000"/>
          </a:p>
          <a:p>
            <a:r>
              <a:rPr lang="en-US" sz="6000"/>
              <a:t>A table may contain several &lt;tbody&gt; elements to indicate different pages or groups of data. But it is notable that &lt;thead&gt; and &lt;tfoot&gt; tags should appear before &lt;tbody&gt;</a:t>
            </a:r>
            <a:endParaRPr lang="en-US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4717</Words>
  <Application>WPS Presentation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Blue Waves</vt:lpstr>
      <vt:lpstr>HTML - Tables</vt:lpstr>
      <vt:lpstr>PowerPoint 演示文稿</vt:lpstr>
      <vt:lpstr>PowerPoint 演示文稿</vt:lpstr>
      <vt:lpstr>Cellpadding and Cellspacing Attributes</vt:lpstr>
      <vt:lpstr>PowerPoint 演示文稿</vt:lpstr>
      <vt:lpstr>Colspan and Rowspan Attributes</vt:lpstr>
      <vt:lpstr>Tables Backgrounds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33</cp:revision>
  <dcterms:created xsi:type="dcterms:W3CDTF">2023-01-26T06:09:00Z</dcterms:created>
  <dcterms:modified xsi:type="dcterms:W3CDTF">2023-01-28T14:19:45Z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