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0" r:id="rId5"/>
    <p:sldId id="261" r:id="rId6"/>
    <p:sldId id="262" r:id="rId7"/>
    <p:sldId id="264"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117" d="100"/>
          <a:sy n="117" d="100"/>
        </p:scale>
        <p:origin x="-300"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2/1/2023</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p:cNvPicPr>
          <p:nvPr/>
        </p:nvPicPr>
        <p:blipFill>
          <a:blip r:embed="rId13"/>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2/1/2023</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17638"/>
            <a:ext cx="9144000" cy="2387600"/>
          </a:xfrm>
        </p:spPr>
        <p:txBody>
          <a:bodyPr/>
          <a:lstStyle/>
          <a:p>
            <a:r>
              <a:rPr lang="en-US" dirty="0"/>
              <a:t>HTML - Frames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15620"/>
            <a:ext cx="10515600" cy="6342380"/>
          </a:xfrm>
        </p:spPr>
        <p:txBody>
          <a:bodyPr>
            <a:normAutofit/>
          </a:bodyPr>
          <a:lstStyle/>
          <a:p>
            <a:r>
              <a:rPr lang="en-US" sz="2400" dirty="0" smtClean="0"/>
              <a:t>HTML </a:t>
            </a:r>
            <a:r>
              <a:rPr lang="en-US" sz="2400" dirty="0"/>
              <a:t>frames are used to divide your browser window into multiple sections where each section can load a separate HTML document. A collection of frames in the browser window is known as a frameset. The window is divided into frames in a similar way the tables are organized: into rows and columns</a:t>
            </a:r>
            <a:r>
              <a:rPr lang="en-US" sz="2400" dirty="0" smtClean="0"/>
              <a:t>.</a:t>
            </a:r>
            <a:endParaRPr lang="en-US" sz="2400" dirty="0"/>
          </a:p>
          <a:p>
            <a:pPr marL="0" indent="0">
              <a:buNone/>
            </a:pPr>
            <a:endParaRPr lang="en-US" sz="2400" dirty="0"/>
          </a:p>
          <a:p>
            <a:pPr marL="0" indent="0">
              <a:buNone/>
            </a:pPr>
            <a:r>
              <a:rPr lang="en-US" sz="2400" b="1" dirty="0" smtClean="0"/>
              <a:t>Creating Frames</a:t>
            </a:r>
          </a:p>
          <a:p>
            <a:pPr marL="0" indent="0">
              <a:buNone/>
            </a:pPr>
            <a:endParaRPr lang="en-US" sz="2400" b="1" dirty="0"/>
          </a:p>
          <a:p>
            <a:r>
              <a:rPr lang="en-US" sz="2400" dirty="0"/>
              <a:t>To use frames on a page we use &lt;frameset&gt; tag instead of &lt;body&gt; tag. The &lt;frameset&gt; tag defines, how to divide the window into frames. The </a:t>
            </a:r>
            <a:r>
              <a:rPr lang="en-US" sz="2400" b="1" dirty="0"/>
              <a:t>rows</a:t>
            </a:r>
            <a:r>
              <a:rPr lang="en-US" sz="2400" dirty="0"/>
              <a:t> attribute of &lt;frameset&gt; tag defines horizontal frames and </a:t>
            </a:r>
            <a:r>
              <a:rPr lang="en-US" sz="2400" b="1" dirty="0"/>
              <a:t>cols</a:t>
            </a:r>
            <a:r>
              <a:rPr lang="en-US" sz="2400" dirty="0"/>
              <a:t> attribute defines vertical frames. Each frame is indicated by &lt;frame&gt; tag and it defines which HTML document shall open into the frame.</a:t>
            </a:r>
          </a:p>
          <a:p>
            <a:endParaRPr lang="en-US" sz="24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838200" y="512445"/>
            <a:ext cx="10515600" cy="6539230"/>
          </a:xfrm>
        </p:spPr>
        <p:txBody>
          <a:bodyPr>
            <a:normAutofit/>
          </a:bodyPr>
          <a:lstStyle/>
          <a:p>
            <a:r>
              <a:rPr lang="en-US" sz="2400" b="1" dirty="0" smtClean="0"/>
              <a:t>Create Frame in row :</a:t>
            </a:r>
          </a:p>
          <a:p>
            <a:pPr marL="0" indent="0">
              <a:buNone/>
            </a:pPr>
            <a:endParaRPr lang="en-US" sz="2400" dirty="0"/>
          </a:p>
          <a:p>
            <a:pPr marL="0" indent="0">
              <a:buNone/>
            </a:pPr>
            <a:r>
              <a:rPr lang="en-US" sz="2400" dirty="0" smtClean="0"/>
              <a:t>&lt;</a:t>
            </a:r>
            <a:r>
              <a:rPr lang="en-US" sz="2400" dirty="0"/>
              <a:t>frameset rows = "10%,80%,10%"&gt; </a:t>
            </a:r>
            <a:endParaRPr lang="en-US" sz="2400" dirty="0" smtClean="0"/>
          </a:p>
          <a:p>
            <a:pPr marL="0" indent="0">
              <a:buNone/>
            </a:pPr>
            <a:r>
              <a:rPr lang="en-US" sz="2400" dirty="0"/>
              <a:t>	</a:t>
            </a:r>
            <a:r>
              <a:rPr lang="en-US" sz="2400" dirty="0" smtClean="0"/>
              <a:t>&lt;</a:t>
            </a:r>
            <a:r>
              <a:rPr lang="en-US" sz="2400" dirty="0"/>
              <a:t>frame name = "top" </a:t>
            </a:r>
            <a:r>
              <a:rPr lang="en-US" sz="2400" dirty="0" err="1"/>
              <a:t>src</a:t>
            </a:r>
            <a:r>
              <a:rPr lang="en-US" sz="2400" dirty="0"/>
              <a:t> = "/html/top_frame.htm" /&gt; </a:t>
            </a:r>
            <a:endParaRPr lang="en-US" sz="2400" dirty="0" smtClean="0"/>
          </a:p>
          <a:p>
            <a:pPr marL="0" indent="0">
              <a:buNone/>
            </a:pPr>
            <a:r>
              <a:rPr lang="en-US" sz="2400" dirty="0"/>
              <a:t>	</a:t>
            </a:r>
            <a:r>
              <a:rPr lang="en-US" sz="2400" dirty="0" smtClean="0"/>
              <a:t>&lt;</a:t>
            </a:r>
            <a:r>
              <a:rPr lang="en-US" sz="2400" dirty="0"/>
              <a:t>frame name = "main" </a:t>
            </a:r>
            <a:r>
              <a:rPr lang="en-US" sz="2400" dirty="0" err="1"/>
              <a:t>src</a:t>
            </a:r>
            <a:r>
              <a:rPr lang="en-US" sz="2400" dirty="0"/>
              <a:t> = "/html/main_frame.htm" /&gt; </a:t>
            </a:r>
            <a:endParaRPr lang="en-US" sz="2400" dirty="0" smtClean="0"/>
          </a:p>
          <a:p>
            <a:pPr marL="0" indent="0">
              <a:buNone/>
            </a:pPr>
            <a:r>
              <a:rPr lang="en-US" sz="2400" dirty="0"/>
              <a:t>	</a:t>
            </a:r>
            <a:r>
              <a:rPr lang="en-US" sz="2400" dirty="0" smtClean="0"/>
              <a:t>&lt;</a:t>
            </a:r>
            <a:r>
              <a:rPr lang="en-US" sz="2400" dirty="0"/>
              <a:t>frame name = "bottom" </a:t>
            </a:r>
            <a:r>
              <a:rPr lang="en-US" sz="2400" dirty="0" err="1"/>
              <a:t>src</a:t>
            </a:r>
            <a:r>
              <a:rPr lang="en-US" sz="2400" dirty="0"/>
              <a:t> = "/html/bottom_frame.htm" /&gt; </a:t>
            </a:r>
            <a:endParaRPr lang="en-US" sz="2400" dirty="0" smtClean="0"/>
          </a:p>
          <a:p>
            <a:pPr marL="0" indent="0">
              <a:buNone/>
            </a:pPr>
            <a:r>
              <a:rPr lang="en-US" sz="2400" dirty="0" smtClean="0"/>
              <a:t>&lt;</a:t>
            </a:r>
            <a:r>
              <a:rPr lang="en-US" sz="2400" dirty="0" err="1"/>
              <a:t>noframes</a:t>
            </a:r>
            <a:r>
              <a:rPr lang="en-US" sz="2400" dirty="0"/>
              <a:t>&gt; </a:t>
            </a:r>
            <a:endParaRPr lang="en-US" sz="2400" dirty="0" smtClean="0"/>
          </a:p>
          <a:p>
            <a:pPr marL="0" indent="0">
              <a:buNone/>
            </a:pPr>
            <a:r>
              <a:rPr lang="en-US" sz="2400" dirty="0"/>
              <a:t>	</a:t>
            </a:r>
            <a:r>
              <a:rPr lang="en-US" sz="2400" dirty="0" smtClean="0"/>
              <a:t>&lt;</a:t>
            </a:r>
            <a:r>
              <a:rPr lang="en-US" sz="2400" dirty="0"/>
              <a:t>body&gt;Your browser does not support frames.&lt;/body&gt; </a:t>
            </a:r>
            <a:endParaRPr lang="en-US" sz="2400" dirty="0" smtClean="0"/>
          </a:p>
          <a:p>
            <a:pPr marL="0" indent="0">
              <a:buNone/>
            </a:pPr>
            <a:r>
              <a:rPr lang="en-US" sz="2400" dirty="0"/>
              <a:t>	</a:t>
            </a:r>
            <a:r>
              <a:rPr lang="en-US" sz="2400" dirty="0" smtClean="0"/>
              <a:t>&lt;/</a:t>
            </a:r>
            <a:r>
              <a:rPr lang="en-US" sz="2400" dirty="0" err="1"/>
              <a:t>noframes</a:t>
            </a:r>
            <a:r>
              <a:rPr lang="en-US" sz="2400" dirty="0"/>
              <a:t>&gt; </a:t>
            </a:r>
            <a:endParaRPr lang="en-US" sz="2400" dirty="0" smtClean="0"/>
          </a:p>
          <a:p>
            <a:pPr marL="0" indent="0">
              <a:buNone/>
            </a:pPr>
            <a:r>
              <a:rPr lang="en-US" sz="2400" dirty="0" smtClean="0"/>
              <a:t>&lt;/</a:t>
            </a:r>
            <a:r>
              <a:rPr lang="en-US" sz="2400" dirty="0"/>
              <a:t>frameset&gt;</a:t>
            </a:r>
            <a:endParaRPr lang="en-US" sz="2400" b="1" dirty="0"/>
          </a:p>
          <a:p>
            <a:pPr marL="0" indent="0">
              <a:buNone/>
            </a:pPr>
            <a:endParaRPr lang="en-US" sz="24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5178" y="606152"/>
            <a:ext cx="10953115" cy="5753735"/>
          </a:xfrm>
        </p:spPr>
        <p:txBody>
          <a:bodyPr>
            <a:normAutofit/>
          </a:bodyPr>
          <a:lstStyle/>
          <a:p>
            <a:r>
              <a:rPr lang="en-US" sz="2800" b="1" dirty="0"/>
              <a:t>Create Frame in </a:t>
            </a:r>
            <a:r>
              <a:rPr lang="en-US" sz="2800" b="1" dirty="0" smtClean="0"/>
              <a:t>column </a:t>
            </a:r>
            <a:r>
              <a:rPr lang="en-US" sz="2800" b="1" dirty="0"/>
              <a:t>:</a:t>
            </a:r>
          </a:p>
          <a:p>
            <a:pPr marL="0" indent="0">
              <a:buNone/>
            </a:pPr>
            <a:endParaRPr lang="en-US" sz="2800" dirty="0"/>
          </a:p>
          <a:p>
            <a:pPr marL="0" indent="0">
              <a:buNone/>
            </a:pPr>
            <a:r>
              <a:rPr lang="en-US" sz="2800" dirty="0"/>
              <a:t>&lt;frameset cols = "25%,50%,25%"&gt; </a:t>
            </a:r>
            <a:endParaRPr lang="en-US" sz="2800" dirty="0" smtClean="0"/>
          </a:p>
          <a:p>
            <a:pPr marL="0" indent="0">
              <a:buNone/>
            </a:pPr>
            <a:r>
              <a:rPr lang="en-US" sz="2800" dirty="0"/>
              <a:t>	</a:t>
            </a:r>
            <a:r>
              <a:rPr lang="en-US" sz="2800" dirty="0" smtClean="0"/>
              <a:t>&lt;</a:t>
            </a:r>
            <a:r>
              <a:rPr lang="en-US" sz="2800" dirty="0"/>
              <a:t>frame name = "left" </a:t>
            </a:r>
            <a:r>
              <a:rPr lang="en-US" sz="2800" dirty="0" err="1"/>
              <a:t>src</a:t>
            </a:r>
            <a:r>
              <a:rPr lang="en-US" sz="2800" dirty="0"/>
              <a:t> = "/html/top_frame.htm" /&gt; </a:t>
            </a:r>
            <a:endParaRPr lang="en-US" sz="2800" dirty="0" smtClean="0"/>
          </a:p>
          <a:p>
            <a:pPr marL="0" indent="0">
              <a:buNone/>
            </a:pPr>
            <a:r>
              <a:rPr lang="en-US" sz="2800" dirty="0"/>
              <a:t>	</a:t>
            </a:r>
            <a:r>
              <a:rPr lang="en-US" sz="2800" dirty="0" smtClean="0"/>
              <a:t>&lt;</a:t>
            </a:r>
            <a:r>
              <a:rPr lang="en-US" sz="2800" dirty="0"/>
              <a:t>frame name = "center" </a:t>
            </a:r>
            <a:r>
              <a:rPr lang="en-US" sz="2800" dirty="0" err="1"/>
              <a:t>src</a:t>
            </a:r>
            <a:r>
              <a:rPr lang="en-US" sz="2800" dirty="0"/>
              <a:t> = "/html/main_frame.htm" /&gt; </a:t>
            </a:r>
            <a:r>
              <a:rPr lang="en-US" sz="2800" dirty="0" smtClean="0"/>
              <a:t>	&lt;</a:t>
            </a:r>
            <a:r>
              <a:rPr lang="en-US" sz="2800" dirty="0"/>
              <a:t>frame name = "right" </a:t>
            </a:r>
            <a:r>
              <a:rPr lang="en-US" sz="2800" dirty="0" err="1"/>
              <a:t>src</a:t>
            </a:r>
            <a:r>
              <a:rPr lang="en-US" sz="2800" dirty="0"/>
              <a:t> = "/html/bottom_frame.htm" /&gt; &lt;</a:t>
            </a:r>
            <a:r>
              <a:rPr lang="en-US" sz="2800" dirty="0" err="1"/>
              <a:t>noframes</a:t>
            </a:r>
            <a:r>
              <a:rPr lang="en-US" sz="2800" dirty="0"/>
              <a:t>&gt; </a:t>
            </a:r>
            <a:endParaRPr lang="en-US" sz="2800" dirty="0" smtClean="0"/>
          </a:p>
          <a:p>
            <a:pPr marL="0" indent="0">
              <a:buNone/>
            </a:pPr>
            <a:r>
              <a:rPr lang="en-US" sz="2800" dirty="0"/>
              <a:t>	</a:t>
            </a:r>
            <a:r>
              <a:rPr lang="en-US" sz="2800" dirty="0" smtClean="0"/>
              <a:t>&lt;</a:t>
            </a:r>
            <a:r>
              <a:rPr lang="en-US" sz="2800" dirty="0"/>
              <a:t>body&gt;Your browser does not support frames.&lt;/body&gt; &lt;/</a:t>
            </a:r>
            <a:r>
              <a:rPr lang="en-US" sz="2800" dirty="0" err="1"/>
              <a:t>noframes</a:t>
            </a:r>
            <a:r>
              <a:rPr lang="en-US" sz="2800" dirty="0"/>
              <a:t>&gt; </a:t>
            </a:r>
            <a:endParaRPr lang="en-US" sz="2800" dirty="0" smtClean="0"/>
          </a:p>
          <a:p>
            <a:pPr marL="0" indent="0">
              <a:buNone/>
            </a:pPr>
            <a:r>
              <a:rPr lang="en-US" sz="2800" dirty="0" smtClean="0"/>
              <a:t>&lt;/</a:t>
            </a:r>
            <a:r>
              <a:rPr lang="en-US" sz="2800" dirty="0"/>
              <a:t>frameset&gt;</a:t>
            </a:r>
            <a:endParaRPr lang="en-US" sz="28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89305" y="546100"/>
            <a:ext cx="10612755" cy="6417310"/>
          </a:xfrm>
        </p:spPr>
        <p:txBody>
          <a:bodyPr>
            <a:normAutofit/>
          </a:bodyPr>
          <a:lstStyle/>
          <a:p>
            <a:pPr marL="0" indent="0">
              <a:buNone/>
            </a:pPr>
            <a:r>
              <a:rPr lang="en-US" b="1" dirty="0"/>
              <a:t>The &lt;frameset&gt; Tag Attributes</a:t>
            </a:r>
          </a:p>
          <a:p>
            <a:pPr marL="0" indent="0">
              <a:buNone/>
            </a:pPr>
            <a:endParaRPr lang="en-US" b="1" dirty="0"/>
          </a:p>
          <a:p>
            <a:r>
              <a:rPr lang="en-US" sz="2400" b="1" dirty="0" smtClean="0"/>
              <a:t>Cols</a:t>
            </a:r>
          </a:p>
          <a:p>
            <a:pPr marL="0" indent="0">
              <a:buNone/>
            </a:pPr>
            <a:endParaRPr lang="en-US" sz="2400" dirty="0"/>
          </a:p>
          <a:p>
            <a:pPr>
              <a:buFont typeface="Wingdings" pitchFamily="2" charset="2"/>
              <a:buChar char="ü"/>
            </a:pPr>
            <a:r>
              <a:rPr lang="en-US" sz="2400" dirty="0"/>
              <a:t>Specifies how many columns are contained in the frameset and the size of each column. You can specify the width of each column in one of the four ways −</a:t>
            </a:r>
          </a:p>
          <a:p>
            <a:pPr>
              <a:buFont typeface="Wingdings" pitchFamily="2" charset="2"/>
              <a:buChar char="ü"/>
            </a:pPr>
            <a:r>
              <a:rPr lang="en-US" sz="2400" dirty="0"/>
              <a:t>Absolute values in pixels. For example, to create three vertical frames, use </a:t>
            </a:r>
            <a:r>
              <a:rPr lang="en-US" sz="2400" i="1" dirty="0"/>
              <a:t>cols = "100, 500, 100"</a:t>
            </a:r>
            <a:r>
              <a:rPr lang="en-US" sz="2400" dirty="0"/>
              <a:t>.</a:t>
            </a:r>
          </a:p>
          <a:p>
            <a:pPr>
              <a:buFont typeface="Wingdings" pitchFamily="2" charset="2"/>
              <a:buChar char="ü"/>
            </a:pPr>
            <a:r>
              <a:rPr lang="en-US" sz="2400" dirty="0"/>
              <a:t>A percentage of the browser window. For example, to create three vertical frames, use </a:t>
            </a:r>
            <a:r>
              <a:rPr lang="en-US" sz="2400" i="1" dirty="0"/>
              <a:t>cols = "10%, 80%, 10%"</a:t>
            </a:r>
            <a:r>
              <a:rPr lang="en-US" sz="2400"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48393" y="469718"/>
            <a:ext cx="10515600" cy="5966460"/>
          </a:xfrm>
        </p:spPr>
        <p:txBody>
          <a:bodyPr>
            <a:normAutofit/>
          </a:bodyPr>
          <a:lstStyle/>
          <a:p>
            <a:r>
              <a:rPr lang="en-US" sz="2400" b="1" dirty="0"/>
              <a:t>rows</a:t>
            </a:r>
            <a:endParaRPr lang="en-US" sz="2400" dirty="0"/>
          </a:p>
          <a:p>
            <a:pPr>
              <a:buFont typeface="Wingdings" pitchFamily="2" charset="2"/>
              <a:buChar char="ü"/>
            </a:pPr>
            <a:r>
              <a:rPr lang="en-US" sz="2400" dirty="0"/>
              <a:t>This attribute works just like the cols attribute and takes the same values, but it is used to specify the rows in the frameset. For example, to create two horizontal frames, use </a:t>
            </a:r>
            <a:r>
              <a:rPr lang="en-US" sz="2400" i="1" dirty="0"/>
              <a:t>rows = "10%, 90%"</a:t>
            </a:r>
            <a:r>
              <a:rPr lang="en-US" sz="2400" dirty="0"/>
              <a:t>. You can specify the height of each row in the same way as explained above for columns</a:t>
            </a:r>
            <a:r>
              <a:rPr lang="en-US" sz="2400" dirty="0" smtClean="0"/>
              <a:t>.</a:t>
            </a:r>
          </a:p>
          <a:p>
            <a:pPr>
              <a:buFont typeface="Wingdings" pitchFamily="2" charset="2"/>
              <a:buChar char="ü"/>
            </a:pPr>
            <a:endParaRPr lang="en-US" sz="2400" dirty="0"/>
          </a:p>
          <a:p>
            <a:r>
              <a:rPr lang="en-US" sz="2400" b="1" dirty="0"/>
              <a:t>border</a:t>
            </a:r>
            <a:endParaRPr lang="en-US" sz="2400" dirty="0"/>
          </a:p>
          <a:p>
            <a:pPr>
              <a:buFont typeface="Wingdings" pitchFamily="2" charset="2"/>
              <a:buChar char="ü"/>
            </a:pPr>
            <a:r>
              <a:rPr lang="en-US" sz="2400" dirty="0"/>
              <a:t>This attribute specifies the width of the border of each frame in pixels. For example, border = "5". A value of zero means no border.</a:t>
            </a:r>
          </a:p>
          <a:p>
            <a:pPr marL="0" indent="0">
              <a:buNone/>
            </a:pPr>
            <a:endParaRPr lang="en-US" sz="2400" dirty="0" smtClean="0"/>
          </a:p>
          <a:p>
            <a:r>
              <a:rPr lang="en-US" sz="2400" b="1" dirty="0" err="1"/>
              <a:t>frameborder</a:t>
            </a:r>
            <a:endParaRPr lang="en-US" sz="2400" dirty="0"/>
          </a:p>
          <a:p>
            <a:pPr>
              <a:buFont typeface="Wingdings" pitchFamily="2" charset="2"/>
              <a:buChar char="ü"/>
            </a:pPr>
            <a:r>
              <a:rPr lang="en-US" sz="2400" dirty="0"/>
              <a:t>This attribute specifies whether a three-dimensional border should be displayed between frames. This attribute takes value either 1 (yes) or 0 (no). For example </a:t>
            </a:r>
            <a:r>
              <a:rPr lang="en-US" sz="2400" dirty="0" err="1"/>
              <a:t>frameborder</a:t>
            </a:r>
            <a:r>
              <a:rPr lang="en-US" sz="2400" dirty="0"/>
              <a:t> = "0" specifies no border.</a:t>
            </a:r>
          </a:p>
          <a:p>
            <a:pPr marL="0" indent="0">
              <a:buNone/>
            </a:pP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48393" y="469718"/>
            <a:ext cx="10515600" cy="5966460"/>
          </a:xfrm>
        </p:spPr>
        <p:txBody>
          <a:bodyPr>
            <a:normAutofit/>
          </a:bodyPr>
          <a:lstStyle/>
          <a:p>
            <a:pPr marL="0" indent="0">
              <a:buNone/>
            </a:pPr>
            <a:r>
              <a:rPr lang="en-US" sz="2400" b="1" dirty="0"/>
              <a:t>The &lt;frame&gt; Tag </a:t>
            </a:r>
            <a:r>
              <a:rPr lang="en-US" sz="2400" b="1" dirty="0" smtClean="0"/>
              <a:t>Attributes</a:t>
            </a:r>
          </a:p>
          <a:p>
            <a:pPr marL="0" indent="0">
              <a:buNone/>
            </a:pPr>
            <a:endParaRPr lang="en-US" sz="2400" b="1" dirty="0"/>
          </a:p>
          <a:p>
            <a:r>
              <a:rPr lang="en-US" sz="2400" b="1" dirty="0" err="1"/>
              <a:t>src</a:t>
            </a:r>
            <a:endParaRPr lang="en-US" sz="2400" dirty="0"/>
          </a:p>
          <a:p>
            <a:pPr>
              <a:buFont typeface="Wingdings" pitchFamily="2" charset="2"/>
              <a:buChar char="ü"/>
            </a:pPr>
            <a:r>
              <a:rPr lang="en-US" sz="2400" dirty="0"/>
              <a:t>This attribute is used to give the file name that should be loaded in the frame. Its value can be any URL. For example, </a:t>
            </a:r>
            <a:r>
              <a:rPr lang="en-US" sz="2400" dirty="0" err="1"/>
              <a:t>src</a:t>
            </a:r>
            <a:r>
              <a:rPr lang="en-US" sz="2400" dirty="0"/>
              <a:t> = "/html/top_frame.htm" will load an HTML file available in html directory.</a:t>
            </a:r>
          </a:p>
          <a:p>
            <a:pPr>
              <a:buFont typeface="Wingdings" pitchFamily="2" charset="2"/>
              <a:buChar char="ü"/>
            </a:pPr>
            <a:endParaRPr lang="en-US" sz="2400" dirty="0"/>
          </a:p>
          <a:p>
            <a:r>
              <a:rPr lang="en-US" sz="2400" b="1" dirty="0"/>
              <a:t>name</a:t>
            </a:r>
            <a:endParaRPr lang="en-US" sz="2400" dirty="0"/>
          </a:p>
          <a:p>
            <a:pPr>
              <a:buFont typeface="Wingdings" pitchFamily="2" charset="2"/>
              <a:buChar char="ü"/>
            </a:pPr>
            <a:r>
              <a:rPr lang="en-US" sz="2400" dirty="0"/>
              <a:t>This attribute allows you to give a name to a frame. </a:t>
            </a:r>
          </a:p>
          <a:p>
            <a:pPr marL="0" indent="0">
              <a:buNone/>
            </a:pPr>
            <a:endParaRPr lang="en-US" sz="2400" dirty="0" smtClean="0"/>
          </a:p>
          <a:p>
            <a:r>
              <a:rPr lang="en-US" sz="2400" b="1" dirty="0" err="1"/>
              <a:t>marginwidth</a:t>
            </a:r>
            <a:endParaRPr lang="en-US" sz="2400" dirty="0"/>
          </a:p>
          <a:p>
            <a:pPr>
              <a:buFont typeface="Wingdings" pitchFamily="2" charset="2"/>
              <a:buChar char="ü"/>
            </a:pPr>
            <a:r>
              <a:rPr lang="en-US" sz="2400" dirty="0"/>
              <a:t>This attribute allows you to specify the width of the space between the left and right of the frame's borders and the frame's content. The value is given in pixels. For example </a:t>
            </a:r>
            <a:r>
              <a:rPr lang="en-US" sz="2400" dirty="0" err="1"/>
              <a:t>marginwidth</a:t>
            </a:r>
            <a:r>
              <a:rPr lang="en-US" sz="2400" dirty="0"/>
              <a:t> = "10".</a:t>
            </a:r>
          </a:p>
          <a:p>
            <a:pPr marL="0" indent="0">
              <a:buNone/>
            </a:pPr>
            <a:endParaRPr lang="en-US" sz="2400" dirty="0"/>
          </a:p>
        </p:txBody>
      </p:sp>
    </p:spTree>
    <p:extLst>
      <p:ext uri="{BB962C8B-B14F-4D97-AF65-F5344CB8AC3E}">
        <p14:creationId xmlns:p14="http://schemas.microsoft.com/office/powerpoint/2010/main" val="2984665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48393" y="469718"/>
            <a:ext cx="10515600" cy="5966460"/>
          </a:xfrm>
        </p:spPr>
        <p:txBody>
          <a:bodyPr>
            <a:normAutofit/>
          </a:bodyPr>
          <a:lstStyle/>
          <a:p>
            <a:r>
              <a:rPr lang="en-US" sz="2400" b="1" dirty="0" err="1"/>
              <a:t>marginheight</a:t>
            </a:r>
            <a:endParaRPr lang="en-US" sz="2400" dirty="0"/>
          </a:p>
          <a:p>
            <a:pPr>
              <a:buFont typeface="Wingdings" pitchFamily="2" charset="2"/>
              <a:buChar char="ü"/>
            </a:pPr>
            <a:r>
              <a:rPr lang="en-US" sz="2400" dirty="0"/>
              <a:t>This attribute allows you to specify the height of the space between the top and bottom of the frame's borders and its contents. The value is given in pixels. For example </a:t>
            </a:r>
            <a:r>
              <a:rPr lang="en-US" sz="2400" dirty="0" err="1"/>
              <a:t>marginheight</a:t>
            </a:r>
            <a:r>
              <a:rPr lang="en-US" sz="2400" dirty="0"/>
              <a:t> = "10</a:t>
            </a:r>
            <a:r>
              <a:rPr lang="en-US" sz="2400" dirty="0" smtClean="0"/>
              <a:t>".</a:t>
            </a:r>
          </a:p>
          <a:p>
            <a:pPr marL="0" indent="0">
              <a:buNone/>
            </a:pPr>
            <a:endParaRPr lang="en-US" sz="2400" dirty="0"/>
          </a:p>
          <a:p>
            <a:r>
              <a:rPr lang="en-US" sz="2400" b="1" dirty="0"/>
              <a:t>scrolling</a:t>
            </a:r>
            <a:endParaRPr lang="en-US" sz="2400" dirty="0"/>
          </a:p>
          <a:p>
            <a:pPr>
              <a:buFont typeface="Wingdings" pitchFamily="2" charset="2"/>
              <a:buChar char="ü"/>
            </a:pPr>
            <a:r>
              <a:rPr lang="en-US" sz="2400" dirty="0"/>
              <a:t>This attribute controls the appearance of the scrollbars that appear on the frame. This takes values either "yes", "no" or "auto". For example scrolling = "no" means it should not have scroll bars.</a:t>
            </a:r>
          </a:p>
          <a:p>
            <a:pPr marL="0" indent="0">
              <a:buNone/>
            </a:pPr>
            <a:endParaRPr lang="en-US" sz="2400" dirty="0"/>
          </a:p>
        </p:txBody>
      </p:sp>
    </p:spTree>
    <p:extLst>
      <p:ext uri="{BB962C8B-B14F-4D97-AF65-F5344CB8AC3E}">
        <p14:creationId xmlns:p14="http://schemas.microsoft.com/office/powerpoint/2010/main" val="430660884"/>
      </p:ext>
    </p:extLst>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363</Words>
  <Application>Microsoft Office PowerPoint</Application>
  <PresentationFormat>Custom</PresentationFormat>
  <Paragraphs>53</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Blue Waves</vt:lpstr>
      <vt:lpstr>HTML - Frames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stack development</dc:title>
  <dc:creator/>
  <cp:lastModifiedBy>admin</cp:lastModifiedBy>
  <cp:revision>40</cp:revision>
  <dcterms:created xsi:type="dcterms:W3CDTF">2023-01-26T06:09:00Z</dcterms:created>
  <dcterms:modified xsi:type="dcterms:W3CDTF">2023-02-01T07:03:55Z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814A41F08282471697DB8596889345E6</vt:lpwstr>
  </property>
  <property fmtid="{D5CDD505-2E9C-101B-9397-08002B2CF9AE}" pid="3" name="KSOProductBuildVer">
    <vt:lpwstr>1033-11.2.0.11213</vt:lpwstr>
  </property>
</Properties>
</file>