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10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5/16/2023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5/16/2023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HTML - Backgrounds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2513" y="155393"/>
            <a:ext cx="10515600" cy="5966460"/>
          </a:xfrm>
        </p:spPr>
        <p:txBody>
          <a:bodyPr>
            <a:normAutofit/>
          </a:bodyPr>
          <a:lstStyle/>
          <a:p>
            <a:pPr marL="0" indent="0">
              <a:buNone/>
            </a:pPr>
            <a:r>
              <a:rPr lang="en-US" sz="2400" b="1" dirty="0"/>
              <a:t>&lt;body&gt;</a:t>
            </a:r>
          </a:p>
          <a:p>
            <a:pPr marL="0" indent="0">
              <a:buNone/>
            </a:pPr>
            <a:r>
              <a:rPr lang="en-US" sz="2400" b="1" dirty="0"/>
              <a:t>      &lt;p&gt;Document content goes here...&lt;/p&gt;</a:t>
            </a:r>
          </a:p>
          <a:p>
            <a:pPr marL="0" indent="0">
              <a:buNone/>
            </a:pPr>
            <a:r>
              <a:rPr lang="en-US" sz="2400" b="1" dirty="0"/>
              <a:t>      </a:t>
            </a:r>
          </a:p>
          <a:p>
            <a:pPr marL="0" indent="0">
              <a:buNone/>
            </a:pPr>
            <a:r>
              <a:rPr lang="en-US" sz="2400" b="1" dirty="0"/>
              <a:t>      &lt;iframe src = "/html/menu.htm" width = "555" height = "200"&gt;</a:t>
            </a:r>
          </a:p>
          <a:p>
            <a:pPr marL="0" indent="0">
              <a:buNone/>
            </a:pPr>
            <a:r>
              <a:rPr lang="en-US" sz="2400" b="1" dirty="0"/>
              <a:t>         Sorry your browser does not support inline frames.</a:t>
            </a:r>
          </a:p>
          <a:p>
            <a:pPr marL="0" indent="0">
              <a:buNone/>
            </a:pPr>
            <a:r>
              <a:rPr lang="en-US" sz="2400" b="1" dirty="0"/>
              <a:t>      &lt;/iframe&gt;</a:t>
            </a:r>
          </a:p>
          <a:p>
            <a:pPr marL="0" indent="0">
              <a:buNone/>
            </a:pPr>
            <a:r>
              <a:rPr lang="en-US" sz="2400" b="1" dirty="0"/>
              <a:t>      </a:t>
            </a:r>
          </a:p>
          <a:p>
            <a:pPr marL="0" indent="0">
              <a:buNone/>
            </a:pPr>
            <a:r>
              <a:rPr lang="en-US" sz="2400" b="1" dirty="0"/>
              <a:t>      &lt;p&gt;Document content also go here...&lt;/p&gt;</a:t>
            </a:r>
          </a:p>
          <a:p>
            <a:pPr marL="0" indent="0">
              <a:buNone/>
            </a:pPr>
            <a:r>
              <a:rPr lang="en-US" sz="2400" b="1" dirty="0"/>
              <a:t>   &lt;/body&gt;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2513" y="155393"/>
            <a:ext cx="10515600" cy="5966460"/>
          </a:xfrm>
        </p:spPr>
        <p:txBody>
          <a:bodyPr>
            <a:normAutofit/>
          </a:bodyPr>
          <a:lstStyle/>
          <a:p>
            <a:pPr marL="0" indent="0">
              <a:buNone/>
            </a:pPr>
            <a:r>
              <a:rPr lang="en-US" sz="2400" b="1" dirty="0"/>
              <a:t>The &lt;Iframe&gt; Tag Attributes</a:t>
            </a:r>
          </a:p>
          <a:p>
            <a:pPr marL="0" indent="0">
              <a:buNone/>
            </a:pPr>
            <a:endParaRPr lang="en-US" sz="2400" b="1" dirty="0"/>
          </a:p>
          <a:p>
            <a:r>
              <a:rPr lang="en-US" sz="2400" dirty="0"/>
              <a:t>Most of the attributes of the &lt;iframe&gt; tag, including name, class, frameborder, id, longdesc, marginheight, marginwidth, name, scrolling, style, and title behave exactly like the corresponding attributes for the &lt;frame&gt; tag.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2"/>
          <a:stretch>
            <a:fillRect/>
          </a:stretch>
        </p:blipFill>
        <p:spPr>
          <a:xfrm>
            <a:off x="1553210" y="445770"/>
            <a:ext cx="8323580" cy="5966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609600" y="636905"/>
            <a:ext cx="9784080" cy="5000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400" b="1" dirty="0"/>
              <a:t>Html Background with Colors</a:t>
            </a:r>
          </a:p>
          <a:p>
            <a:pPr marL="0" indent="0">
              <a:buNone/>
            </a:pPr>
            <a:endParaRPr lang="en-US" sz="2400" dirty="0"/>
          </a:p>
          <a:p>
            <a:r>
              <a:rPr lang="en-US" sz="2400" dirty="0"/>
              <a:t>The </a:t>
            </a:r>
            <a:r>
              <a:rPr lang="en-US" sz="2400" b="1" dirty="0" err="1"/>
              <a:t>bgcolor</a:t>
            </a:r>
            <a:r>
              <a:rPr lang="en-US" sz="2400" dirty="0"/>
              <a:t> attribute is used to control the background of an HTML element, </a:t>
            </a:r>
            <a:r>
              <a:rPr lang="en-US" sz="2400" dirty="0" smtClean="0"/>
              <a:t>specifically </a:t>
            </a:r>
            <a:r>
              <a:rPr lang="en-US" sz="2400" dirty="0"/>
              <a:t>page body and table backgrounds</a:t>
            </a:r>
            <a:r>
              <a:rPr lang="en-US" sz="2400" dirty="0" smtClean="0"/>
              <a:t>.</a:t>
            </a:r>
          </a:p>
          <a:p>
            <a:endParaRPr lang="en-US" sz="2400" dirty="0"/>
          </a:p>
          <a:p>
            <a:pPr marL="0" indent="0">
              <a:buNone/>
            </a:pPr>
            <a:r>
              <a:rPr lang="en-US" sz="2400" dirty="0"/>
              <a:t>&lt;body&gt; </a:t>
            </a:r>
            <a:endParaRPr lang="en-US" sz="2400" dirty="0" smtClean="0"/>
          </a:p>
          <a:p>
            <a:pPr marL="0" indent="0">
              <a:buNone/>
            </a:pPr>
            <a:r>
              <a:rPr lang="en-US" sz="2400" dirty="0"/>
              <a:t>	</a:t>
            </a:r>
            <a:r>
              <a:rPr lang="en-US" sz="2400" dirty="0" smtClean="0"/>
              <a:t>&lt;!-- </a:t>
            </a:r>
            <a:r>
              <a:rPr lang="en-US" sz="2400" dirty="0"/>
              <a:t>Format 1 - Use color name --&gt; </a:t>
            </a:r>
            <a:endParaRPr lang="en-US" sz="2400" dirty="0" smtClean="0"/>
          </a:p>
          <a:p>
            <a:pPr marL="0" indent="0">
              <a:buNone/>
            </a:pPr>
            <a:r>
              <a:rPr lang="en-US" sz="2400" dirty="0"/>
              <a:t>	</a:t>
            </a:r>
            <a:r>
              <a:rPr lang="en-US" sz="2400" dirty="0" smtClean="0"/>
              <a:t>&lt;</a:t>
            </a:r>
            <a:r>
              <a:rPr lang="en-US" sz="2400" dirty="0"/>
              <a:t>table </a:t>
            </a:r>
            <a:r>
              <a:rPr lang="en-US" sz="2400" dirty="0" err="1"/>
              <a:t>bgcolor</a:t>
            </a:r>
            <a:r>
              <a:rPr lang="en-US" sz="2400" dirty="0"/>
              <a:t> = "yellow" width = "100%"&gt; </a:t>
            </a:r>
            <a:endParaRPr lang="en-US" sz="2400" dirty="0" smtClean="0"/>
          </a:p>
          <a:p>
            <a:pPr marL="0" indent="0">
              <a:buNone/>
            </a:pPr>
            <a:r>
              <a:rPr lang="en-US" sz="2400" dirty="0"/>
              <a:t>	</a:t>
            </a:r>
            <a:r>
              <a:rPr lang="en-US" sz="2400" dirty="0" smtClean="0"/>
              <a:t>	&lt;</a:t>
            </a:r>
            <a:r>
              <a:rPr lang="en-US" sz="2400" dirty="0" err="1"/>
              <a:t>tr</a:t>
            </a:r>
            <a:r>
              <a:rPr lang="en-US" sz="2400" dirty="0"/>
              <a:t>&gt; &lt;td&gt; This background is yellow &lt;/td&gt; &lt;/</a:t>
            </a:r>
            <a:r>
              <a:rPr lang="en-US" sz="2400" dirty="0" err="1"/>
              <a:t>tr</a:t>
            </a:r>
            <a:r>
              <a:rPr lang="en-US" sz="2400" dirty="0"/>
              <a:t>&gt; </a:t>
            </a:r>
            <a:endParaRPr lang="en-US" sz="2400" dirty="0" smtClean="0"/>
          </a:p>
          <a:p>
            <a:pPr marL="0" indent="0">
              <a:buNone/>
            </a:pPr>
            <a:r>
              <a:rPr lang="en-US" sz="2400" dirty="0"/>
              <a:t>	</a:t>
            </a:r>
            <a:r>
              <a:rPr lang="en-US" sz="2400" dirty="0" smtClean="0"/>
              <a:t>&lt;/</a:t>
            </a:r>
            <a:r>
              <a:rPr lang="en-US" sz="2400" dirty="0"/>
              <a:t>table&gt; </a:t>
            </a:r>
            <a:endParaRPr lang="en-US" sz="2400" dirty="0" smtClean="0"/>
          </a:p>
          <a:p>
            <a:pPr marL="0" indent="0">
              <a:buNone/>
            </a:pPr>
            <a:r>
              <a:rPr lang="en-US" sz="2400" dirty="0"/>
              <a:t>	</a:t>
            </a:r>
            <a:r>
              <a:rPr lang="en-US" sz="2400" dirty="0" smtClean="0"/>
              <a:t>&lt;!-- </a:t>
            </a:r>
            <a:r>
              <a:rPr lang="en-US" sz="2400" dirty="0"/>
              <a:t>Format 2 - Use hex value --&gt; </a:t>
            </a:r>
            <a:endParaRPr lang="en-US" sz="2400" dirty="0" smtClean="0"/>
          </a:p>
          <a:p>
            <a:pPr marL="0" indent="0">
              <a:buNone/>
            </a:pPr>
            <a:r>
              <a:rPr lang="en-US" sz="2400" dirty="0"/>
              <a:t>	</a:t>
            </a:r>
            <a:r>
              <a:rPr lang="en-US" sz="2400" dirty="0" smtClean="0"/>
              <a:t>&lt;</a:t>
            </a:r>
            <a:r>
              <a:rPr lang="en-US" sz="2400" dirty="0"/>
              <a:t>table </a:t>
            </a:r>
            <a:r>
              <a:rPr lang="en-US" sz="2400" dirty="0" err="1"/>
              <a:t>bgcolor</a:t>
            </a:r>
            <a:r>
              <a:rPr lang="en-US" sz="2400" dirty="0"/>
              <a:t> = "#6666FF" width = "100%"&gt; </a:t>
            </a:r>
            <a:endParaRPr lang="en-US" sz="2400" dirty="0" smtClean="0"/>
          </a:p>
          <a:p>
            <a:pPr marL="0" indent="0">
              <a:buNone/>
            </a:pPr>
            <a:r>
              <a:rPr lang="en-US" sz="2400" dirty="0"/>
              <a:t>	</a:t>
            </a:r>
            <a:r>
              <a:rPr lang="en-US" sz="2400" dirty="0" smtClean="0"/>
              <a:t>	&lt;</a:t>
            </a:r>
            <a:r>
              <a:rPr lang="en-US" sz="2400" dirty="0" err="1"/>
              <a:t>tr</a:t>
            </a:r>
            <a:r>
              <a:rPr lang="en-US" sz="2400" dirty="0"/>
              <a:t>&gt; &lt;td&gt; This background is sky blue &lt;/td&gt; &lt;/</a:t>
            </a:r>
            <a:r>
              <a:rPr lang="en-US" sz="2400" dirty="0" err="1"/>
              <a:t>tr</a:t>
            </a:r>
            <a:r>
              <a:rPr lang="en-US" sz="2400" dirty="0"/>
              <a:t>&gt; </a:t>
            </a:r>
            <a:endParaRPr lang="en-US" sz="2400" dirty="0" smtClean="0"/>
          </a:p>
          <a:p>
            <a:pPr marL="0" indent="0">
              <a:buNone/>
            </a:pPr>
            <a:r>
              <a:rPr lang="en-US" sz="2400" dirty="0"/>
              <a:t>	</a:t>
            </a:r>
            <a:r>
              <a:rPr lang="en-US" sz="2400" dirty="0" smtClean="0"/>
              <a:t>&lt;/</a:t>
            </a:r>
            <a:r>
              <a:rPr lang="en-US" sz="2400" dirty="0"/>
              <a:t>table</a:t>
            </a:r>
            <a:r>
              <a:rPr lang="en-US" sz="2400" dirty="0" smtClean="0"/>
              <a:t>&gt;&lt;/body&gt;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12445"/>
            <a:ext cx="10515600" cy="6539230"/>
          </a:xfrm>
        </p:spPr>
        <p:txBody>
          <a:bodyPr>
            <a:normAutofit/>
          </a:bodyPr>
          <a:lstStyle/>
          <a:p>
            <a:pPr marL="0" indent="0">
              <a:buNone/>
            </a:pPr>
            <a:r>
              <a:rPr lang="en-US" sz="2400" b="1" dirty="0"/>
              <a:t>Html Background with Images</a:t>
            </a:r>
          </a:p>
          <a:p>
            <a:r>
              <a:rPr lang="en-US" sz="2400" dirty="0"/>
              <a:t>The </a:t>
            </a:r>
            <a:r>
              <a:rPr lang="en-US" sz="2400" b="1" dirty="0"/>
              <a:t>background</a:t>
            </a:r>
            <a:r>
              <a:rPr lang="en-US" sz="2400" dirty="0"/>
              <a:t> attribute can also be used to control the background of an HTML element, specifically page body and table backgrounds. You can specify an image to set background of your HTML page or table</a:t>
            </a:r>
            <a:r>
              <a:rPr lang="en-US" sz="2400" dirty="0" smtClean="0"/>
              <a:t>.</a:t>
            </a:r>
          </a:p>
          <a:p>
            <a:endParaRPr lang="en-US" sz="2400" dirty="0"/>
          </a:p>
          <a:p>
            <a:pPr marL="0" indent="0">
              <a:buNone/>
            </a:pPr>
            <a:r>
              <a:rPr lang="en-US" sz="2400" dirty="0"/>
              <a:t>&lt;body&gt; </a:t>
            </a:r>
            <a:endParaRPr lang="en-US" sz="2400" dirty="0" smtClean="0"/>
          </a:p>
          <a:p>
            <a:pPr marL="0" indent="0">
              <a:buNone/>
            </a:pPr>
            <a:r>
              <a:rPr lang="en-US" sz="2400" dirty="0"/>
              <a:t>	</a:t>
            </a:r>
            <a:r>
              <a:rPr lang="en-US" sz="2400" dirty="0" smtClean="0"/>
              <a:t>&lt;!-- </a:t>
            </a:r>
            <a:r>
              <a:rPr lang="en-US" sz="2400" dirty="0"/>
              <a:t>Set table background --&gt; </a:t>
            </a:r>
            <a:endParaRPr lang="en-US" sz="2400" dirty="0" smtClean="0"/>
          </a:p>
          <a:p>
            <a:pPr marL="0" indent="0">
              <a:buNone/>
            </a:pPr>
            <a:r>
              <a:rPr lang="en-US" sz="2400" dirty="0"/>
              <a:t>	</a:t>
            </a:r>
            <a:r>
              <a:rPr lang="en-US" sz="2400" dirty="0" smtClean="0"/>
              <a:t>&lt;</a:t>
            </a:r>
            <a:r>
              <a:rPr lang="en-US" sz="2400" dirty="0"/>
              <a:t>table background = "/images/html.gif" width = "100%" height = "100"&gt; </a:t>
            </a:r>
            <a:endParaRPr lang="en-US" sz="2400" dirty="0" smtClean="0"/>
          </a:p>
          <a:p>
            <a:pPr marL="0" indent="0">
              <a:buNone/>
            </a:pPr>
            <a:r>
              <a:rPr lang="en-US" sz="2400" dirty="0"/>
              <a:t>	</a:t>
            </a:r>
            <a:r>
              <a:rPr lang="en-US" sz="2400" dirty="0" smtClean="0"/>
              <a:t>&lt;</a:t>
            </a:r>
            <a:r>
              <a:rPr lang="en-US" sz="2400" dirty="0" err="1"/>
              <a:t>tr</a:t>
            </a:r>
            <a:r>
              <a:rPr lang="en-US" sz="2400" dirty="0"/>
              <a:t>&gt;&lt;td&gt; This background is filled up with HTML image. &lt;/td&gt;&lt;/</a:t>
            </a:r>
            <a:r>
              <a:rPr lang="en-US" sz="2400" dirty="0" err="1"/>
              <a:t>tr</a:t>
            </a:r>
            <a:r>
              <a:rPr lang="en-US" sz="2400" dirty="0"/>
              <a:t>&gt; </a:t>
            </a:r>
            <a:r>
              <a:rPr lang="en-US" sz="2400" dirty="0" smtClean="0"/>
              <a:t>	&lt;/</a:t>
            </a:r>
            <a:r>
              <a:rPr lang="en-US" sz="2400" dirty="0"/>
              <a:t>table&gt; </a:t>
            </a:r>
            <a:endParaRPr lang="en-US" sz="2400" dirty="0" smtClean="0"/>
          </a:p>
          <a:p>
            <a:pPr marL="0" indent="0">
              <a:buNone/>
            </a:pPr>
            <a:r>
              <a:rPr lang="en-US" sz="2400" dirty="0" smtClean="0"/>
              <a:t>&lt;/</a:t>
            </a:r>
            <a:r>
              <a:rPr lang="en-US" sz="2400" dirty="0"/>
              <a:t>body&gt;</a:t>
            </a:r>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178" y="606152"/>
            <a:ext cx="10953115" cy="5753735"/>
          </a:xfrm>
        </p:spPr>
        <p:txBody>
          <a:bodyPr>
            <a:normAutofit/>
          </a:bodyPr>
          <a:lstStyle/>
          <a:p>
            <a:pPr marL="0" indent="0">
              <a:buNone/>
            </a:pPr>
            <a:r>
              <a:rPr lang="en-US" sz="2800" b="1" dirty="0" smtClean="0"/>
              <a:t>				</a:t>
            </a:r>
          </a:p>
          <a:p>
            <a:pPr marL="0" indent="0">
              <a:buNone/>
            </a:pPr>
            <a:endParaRPr lang="en-US" sz="2800" b="1" dirty="0"/>
          </a:p>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r>
              <a:rPr lang="en-US" sz="2800" b="1" dirty="0"/>
              <a:t>	</a:t>
            </a:r>
            <a:r>
              <a:rPr lang="en-US" sz="2800" b="1" dirty="0" smtClean="0"/>
              <a:t>				HTML </a:t>
            </a:r>
            <a:r>
              <a:rPr lang="en-US" sz="2800" b="1" dirty="0"/>
              <a:t>- </a:t>
            </a:r>
            <a:r>
              <a:rPr lang="en-US" sz="2800" b="1" dirty="0" smtClean="0"/>
              <a:t>Fonts</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a:bodyPr>
          <a:lstStyle/>
          <a:p>
            <a:r>
              <a:rPr lang="en-US" sz="2400" dirty="0" smtClean="0"/>
              <a:t>Fonts play a very important role in making a website more user friendly and increasing content readability. Font face and color depends entirely on the computer and browser that is being used to view your page but you can use HTML </a:t>
            </a:r>
            <a:r>
              <a:rPr lang="en-US" sz="2400" b="1" dirty="0" smtClean="0"/>
              <a:t>&lt;font&gt;</a:t>
            </a:r>
            <a:r>
              <a:rPr lang="en-US" sz="2400" dirty="0" smtClean="0"/>
              <a:t> tag to add style, size, and color to the text on your website.</a:t>
            </a:r>
          </a:p>
          <a:p>
            <a:r>
              <a:rPr lang="en-US" sz="2400" dirty="0"/>
              <a:t>The font tag is having three attributes called </a:t>
            </a:r>
            <a:r>
              <a:rPr lang="en-US" sz="2400" b="1" dirty="0"/>
              <a:t>size, color</a:t>
            </a:r>
            <a:r>
              <a:rPr lang="en-US" sz="2400" dirty="0"/>
              <a:t>, and </a:t>
            </a:r>
            <a:r>
              <a:rPr lang="en-US" sz="2400" b="1" dirty="0"/>
              <a:t>face</a:t>
            </a:r>
            <a:r>
              <a:rPr lang="en-US" sz="2400" dirty="0"/>
              <a:t> to customize your fonts. </a:t>
            </a:r>
            <a:endParaRPr lang="en-US" sz="2400" dirty="0" smtClean="0"/>
          </a:p>
          <a:p>
            <a:pPr marL="0" indent="0">
              <a:buNone/>
            </a:pPr>
            <a:endParaRPr lang="en-US" sz="2400" dirty="0"/>
          </a:p>
          <a:p>
            <a:pPr marL="0" indent="0">
              <a:buNone/>
            </a:pPr>
            <a:r>
              <a:rPr lang="en-US" sz="2400" b="1" dirty="0"/>
              <a:t>Set Font Size</a:t>
            </a:r>
          </a:p>
          <a:p>
            <a:r>
              <a:rPr lang="en-US" sz="2400" dirty="0"/>
              <a:t>You can set content font size using </a:t>
            </a:r>
            <a:r>
              <a:rPr lang="en-US" sz="2400" b="1" dirty="0"/>
              <a:t>size</a:t>
            </a:r>
            <a:r>
              <a:rPr lang="en-US" sz="2400" dirty="0"/>
              <a:t> attribute. The range of accepted values is from 1(smallest) to 7(largest). The default size of a font is 3.</a:t>
            </a:r>
          </a:p>
          <a:p>
            <a:pPr marL="0" indent="0">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dirty="0" smtClean="0"/>
              <a:t>&lt;body&gt; </a:t>
            </a:r>
          </a:p>
          <a:p>
            <a:pPr marL="0" indent="0">
              <a:buNone/>
            </a:pPr>
            <a:r>
              <a:rPr lang="en-US" sz="2400" dirty="0" smtClean="0"/>
              <a:t>	&lt;font size = "1"&gt;Font size = "1"&lt;/font&gt;&lt;</a:t>
            </a:r>
            <a:r>
              <a:rPr lang="en-US" sz="2400" dirty="0" err="1" smtClean="0"/>
              <a:t>br</a:t>
            </a:r>
            <a:r>
              <a:rPr lang="en-US" sz="2400" dirty="0" smtClean="0"/>
              <a:t> /&gt; </a:t>
            </a:r>
          </a:p>
          <a:p>
            <a:pPr marL="0" indent="0">
              <a:buNone/>
            </a:pPr>
            <a:r>
              <a:rPr lang="en-US" sz="2400" dirty="0" smtClean="0"/>
              <a:t>	&lt;font size = "2"&gt;Font size = "2"&lt;/font&gt;&lt;</a:t>
            </a:r>
            <a:r>
              <a:rPr lang="en-US" sz="2400" dirty="0" err="1" smtClean="0"/>
              <a:t>br</a:t>
            </a:r>
            <a:r>
              <a:rPr lang="en-US" sz="2400" dirty="0" smtClean="0"/>
              <a:t> /&gt; </a:t>
            </a:r>
          </a:p>
          <a:p>
            <a:pPr marL="0" indent="0">
              <a:buNone/>
            </a:pPr>
            <a:r>
              <a:rPr lang="en-US" sz="2400" dirty="0" smtClean="0"/>
              <a:t>	&lt;font size = "3"&gt;Font size = "3"&lt;/font&gt;&lt;</a:t>
            </a:r>
            <a:r>
              <a:rPr lang="en-US" sz="2400" dirty="0" err="1" smtClean="0"/>
              <a:t>br</a:t>
            </a:r>
            <a:r>
              <a:rPr lang="en-US" sz="2400" dirty="0" smtClean="0"/>
              <a:t> /&gt; </a:t>
            </a:r>
          </a:p>
          <a:p>
            <a:pPr marL="0" indent="0">
              <a:buNone/>
            </a:pPr>
            <a:r>
              <a:rPr lang="en-US" sz="2400" dirty="0" smtClean="0"/>
              <a:t>	&lt;font size = "4"&gt;Font size = "4"&lt;/font&gt;&lt;</a:t>
            </a:r>
            <a:r>
              <a:rPr lang="en-US" sz="2400" dirty="0" err="1" smtClean="0"/>
              <a:t>br</a:t>
            </a:r>
            <a:r>
              <a:rPr lang="en-US" sz="2400" dirty="0" smtClean="0"/>
              <a:t> /&gt; </a:t>
            </a:r>
          </a:p>
          <a:p>
            <a:pPr marL="0" indent="0">
              <a:buNone/>
            </a:pPr>
            <a:r>
              <a:rPr lang="en-US" sz="2400" dirty="0" smtClean="0"/>
              <a:t>	&lt;font size = "5"&gt;Font size = "5"&lt;/font&gt;&lt;</a:t>
            </a:r>
            <a:r>
              <a:rPr lang="en-US" sz="2400" dirty="0" err="1" smtClean="0"/>
              <a:t>br</a:t>
            </a:r>
            <a:r>
              <a:rPr lang="en-US" sz="2400" dirty="0" smtClean="0"/>
              <a:t> /&gt; </a:t>
            </a:r>
          </a:p>
          <a:p>
            <a:pPr marL="0" indent="0">
              <a:buNone/>
            </a:pPr>
            <a:r>
              <a:rPr lang="en-US" sz="2400" dirty="0" smtClean="0"/>
              <a:t>	&lt;font size = "6"&gt;Font size = "6"&lt;/font&gt;&lt;</a:t>
            </a:r>
            <a:r>
              <a:rPr lang="en-US" sz="2400" dirty="0" err="1" smtClean="0"/>
              <a:t>br</a:t>
            </a:r>
            <a:r>
              <a:rPr lang="en-US" sz="2400" dirty="0" smtClean="0"/>
              <a:t> /&gt; </a:t>
            </a:r>
          </a:p>
          <a:p>
            <a:pPr marL="0" indent="0">
              <a:buNone/>
            </a:pPr>
            <a:r>
              <a:rPr lang="en-US" sz="2400" dirty="0"/>
              <a:t>	</a:t>
            </a:r>
            <a:r>
              <a:rPr lang="en-US" sz="2400" dirty="0" smtClean="0"/>
              <a:t>&lt;</a:t>
            </a:r>
            <a:r>
              <a:rPr lang="en-US" sz="2400" dirty="0"/>
              <a:t>font size = "7"&gt;Font size = "7"&lt;/font&gt; </a:t>
            </a:r>
            <a:endParaRPr lang="en-US" sz="2400" dirty="0" smtClean="0"/>
          </a:p>
          <a:p>
            <a:pPr marL="0" indent="0">
              <a:buNone/>
            </a:pPr>
            <a:r>
              <a:rPr lang="en-US" sz="2400" dirty="0" smtClean="0"/>
              <a:t>&lt;/body&gt;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Setting Font Face</a:t>
            </a:r>
          </a:p>
          <a:p>
            <a:r>
              <a:rPr lang="en-US" sz="2400" dirty="0"/>
              <a:t>You can set font face using </a:t>
            </a:r>
            <a:r>
              <a:rPr lang="en-US" sz="2400" i="1" dirty="0"/>
              <a:t>face</a:t>
            </a:r>
            <a:r>
              <a:rPr lang="en-US" sz="2400" dirty="0"/>
              <a:t> </a:t>
            </a:r>
            <a:r>
              <a:rPr lang="en-US" sz="2400" dirty="0" smtClean="0"/>
              <a:t>attribute</a:t>
            </a:r>
          </a:p>
          <a:p>
            <a:endParaRPr lang="en-US" sz="2400" dirty="0"/>
          </a:p>
          <a:p>
            <a:pPr marL="0" indent="0">
              <a:buNone/>
            </a:pPr>
            <a:r>
              <a:rPr lang="en-US" sz="2400" dirty="0"/>
              <a:t>&lt;body&gt; </a:t>
            </a:r>
            <a:endParaRPr lang="en-US" sz="2400" dirty="0" smtClean="0"/>
          </a:p>
          <a:p>
            <a:pPr marL="0" indent="0">
              <a:buNone/>
            </a:pPr>
            <a:r>
              <a:rPr lang="en-US" sz="2400" dirty="0"/>
              <a:t>	</a:t>
            </a:r>
            <a:r>
              <a:rPr lang="en-US" sz="2400" dirty="0" smtClean="0"/>
              <a:t>&lt;</a:t>
            </a:r>
            <a:r>
              <a:rPr lang="en-US" sz="2400" dirty="0"/>
              <a:t>font face = "Times New Roman" size = "5"&gt;Times New Roman&lt;/font&gt;&lt;</a:t>
            </a:r>
            <a:r>
              <a:rPr lang="en-US" sz="2400" dirty="0" err="1"/>
              <a:t>br</a:t>
            </a:r>
            <a:r>
              <a:rPr lang="en-US" sz="2400" dirty="0"/>
              <a:t> /&gt; </a:t>
            </a:r>
            <a:endParaRPr lang="en-US" sz="2400" dirty="0" smtClean="0"/>
          </a:p>
          <a:p>
            <a:pPr marL="0" indent="0">
              <a:buNone/>
            </a:pPr>
            <a:r>
              <a:rPr lang="en-US" sz="2400" dirty="0"/>
              <a:t>	</a:t>
            </a:r>
            <a:r>
              <a:rPr lang="en-US" sz="2400" dirty="0" smtClean="0"/>
              <a:t>&lt;</a:t>
            </a:r>
            <a:r>
              <a:rPr lang="en-US" sz="2400" dirty="0"/>
              <a:t>font face = "Verdana" size = "5"&gt;Verdana&lt;/font&gt;&lt;</a:t>
            </a:r>
            <a:r>
              <a:rPr lang="en-US" sz="2400" dirty="0" err="1"/>
              <a:t>br</a:t>
            </a:r>
            <a:r>
              <a:rPr lang="en-US" sz="2400" dirty="0"/>
              <a:t> /&gt; </a:t>
            </a:r>
            <a:endParaRPr lang="en-US" sz="2400" dirty="0" smtClean="0"/>
          </a:p>
          <a:p>
            <a:pPr marL="0" indent="0">
              <a:buNone/>
            </a:pPr>
            <a:r>
              <a:rPr lang="en-US" sz="2400" dirty="0"/>
              <a:t>	</a:t>
            </a:r>
            <a:r>
              <a:rPr lang="en-US" sz="2400" dirty="0" smtClean="0"/>
              <a:t>&lt;</a:t>
            </a:r>
            <a:r>
              <a:rPr lang="en-US" sz="2400" dirty="0"/>
              <a:t>font face = "Comic sans MS" size =" 5"&gt;Comic Sans MS&lt;/font&gt;&lt;</a:t>
            </a:r>
            <a:r>
              <a:rPr lang="en-US" sz="2400" dirty="0" err="1"/>
              <a:t>br</a:t>
            </a:r>
            <a:r>
              <a:rPr lang="en-US" sz="2400" dirty="0"/>
              <a:t> /&gt; </a:t>
            </a:r>
            <a:endParaRPr lang="en-US" sz="2400" dirty="0" smtClean="0"/>
          </a:p>
          <a:p>
            <a:pPr marL="0" indent="0">
              <a:buNone/>
            </a:pPr>
            <a:r>
              <a:rPr lang="en-US" sz="2400" dirty="0"/>
              <a:t>	</a:t>
            </a:r>
            <a:r>
              <a:rPr lang="en-US" sz="2400" dirty="0" smtClean="0"/>
              <a:t>&lt;</a:t>
            </a:r>
            <a:r>
              <a:rPr lang="en-US" sz="2400" dirty="0"/>
              <a:t>font face = "</a:t>
            </a:r>
            <a:r>
              <a:rPr lang="en-US" sz="2400" dirty="0" err="1"/>
              <a:t>WildWest</a:t>
            </a:r>
            <a:r>
              <a:rPr lang="en-US" sz="2400" dirty="0"/>
              <a:t>" size = "5"&gt;</a:t>
            </a:r>
            <a:r>
              <a:rPr lang="en-US" sz="2400" dirty="0" err="1"/>
              <a:t>WildWest</a:t>
            </a:r>
            <a:r>
              <a:rPr lang="en-US" sz="2400" dirty="0"/>
              <a:t>&lt;/font&gt;&lt;</a:t>
            </a:r>
            <a:r>
              <a:rPr lang="en-US" sz="2400" dirty="0" err="1"/>
              <a:t>br</a:t>
            </a:r>
            <a:r>
              <a:rPr lang="en-US" sz="2400" dirty="0"/>
              <a:t> /&gt; </a:t>
            </a:r>
            <a:endParaRPr lang="en-US" sz="2400" dirty="0" smtClean="0"/>
          </a:p>
          <a:p>
            <a:pPr marL="0" indent="0">
              <a:buNone/>
            </a:pPr>
            <a:r>
              <a:rPr lang="en-US" sz="2400" dirty="0"/>
              <a:t>	</a:t>
            </a:r>
            <a:r>
              <a:rPr lang="en-US" sz="2400" dirty="0" smtClean="0"/>
              <a:t>&lt;</a:t>
            </a:r>
            <a:r>
              <a:rPr lang="en-US" sz="2400" dirty="0"/>
              <a:t>font face = "Bedrock" size = "5"&gt;Bedrock&lt;/font&gt;&lt;</a:t>
            </a:r>
            <a:r>
              <a:rPr lang="en-US" sz="2400" dirty="0" err="1"/>
              <a:t>br</a:t>
            </a:r>
            <a:r>
              <a:rPr lang="en-US" sz="2400" dirty="0"/>
              <a:t> /&gt; </a:t>
            </a:r>
            <a:endParaRPr lang="en-US" sz="2400" dirty="0" smtClean="0"/>
          </a:p>
          <a:p>
            <a:pPr marL="0" indent="0">
              <a:buNone/>
            </a:pPr>
            <a:r>
              <a:rPr lang="en-US" sz="2400" dirty="0" smtClean="0"/>
              <a:t>&lt;/</a:t>
            </a:r>
            <a:r>
              <a:rPr lang="en-US" sz="2400" dirty="0"/>
              <a:t>body&gt;</a:t>
            </a:r>
          </a:p>
          <a:p>
            <a:pPr marL="0" indent="0">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Setting Font Color</a:t>
            </a:r>
          </a:p>
          <a:p>
            <a:r>
              <a:rPr lang="en-US" sz="2400" dirty="0"/>
              <a:t>You can set any font color you like using </a:t>
            </a:r>
            <a:r>
              <a:rPr lang="en-US" sz="2400" i="1" dirty="0"/>
              <a:t>color</a:t>
            </a:r>
            <a:r>
              <a:rPr lang="en-US" sz="2400" dirty="0"/>
              <a:t> attribute. You can specify the color that you want by either the color name or hexadecimal code for that color</a:t>
            </a:r>
            <a:r>
              <a:rPr lang="en-US" sz="2400" dirty="0" smtClean="0"/>
              <a:t>.</a:t>
            </a:r>
          </a:p>
          <a:p>
            <a:endParaRPr lang="en-US" sz="2400" dirty="0"/>
          </a:p>
          <a:p>
            <a:pPr marL="0" indent="0">
              <a:buNone/>
            </a:pPr>
            <a:r>
              <a:rPr lang="en-US" sz="2400" dirty="0"/>
              <a:t>&lt;body&gt; </a:t>
            </a:r>
            <a:endParaRPr lang="en-US" sz="2400" dirty="0" smtClean="0"/>
          </a:p>
          <a:p>
            <a:pPr marL="0" indent="0">
              <a:buNone/>
            </a:pPr>
            <a:r>
              <a:rPr lang="en-US" sz="2400" dirty="0"/>
              <a:t>	</a:t>
            </a:r>
            <a:r>
              <a:rPr lang="en-US" sz="2400" dirty="0" smtClean="0"/>
              <a:t>&lt;</a:t>
            </a:r>
            <a:r>
              <a:rPr lang="en-US" sz="2400" dirty="0"/>
              <a:t>font color = "#FF00FF"&gt;This text is in pink&lt;/font&gt;&lt;</a:t>
            </a:r>
            <a:r>
              <a:rPr lang="en-US" sz="2400" dirty="0" err="1"/>
              <a:t>br</a:t>
            </a:r>
            <a:r>
              <a:rPr lang="en-US" sz="2400" dirty="0"/>
              <a:t> /&gt; </a:t>
            </a:r>
            <a:endParaRPr lang="en-US" sz="2400" dirty="0" smtClean="0"/>
          </a:p>
          <a:p>
            <a:pPr marL="0" indent="0">
              <a:buNone/>
            </a:pPr>
            <a:r>
              <a:rPr lang="en-US" sz="2400" dirty="0"/>
              <a:t>	</a:t>
            </a:r>
            <a:r>
              <a:rPr lang="en-US" sz="2400" dirty="0" smtClean="0"/>
              <a:t>&lt;</a:t>
            </a:r>
            <a:r>
              <a:rPr lang="en-US" sz="2400" dirty="0"/>
              <a:t>font color = "red"&gt;This text is red&lt;/font&gt; </a:t>
            </a:r>
            <a:endParaRPr lang="en-US" sz="2400" dirty="0" smtClean="0"/>
          </a:p>
          <a:p>
            <a:pPr marL="0" indent="0">
              <a:buNone/>
            </a:pPr>
            <a:r>
              <a:rPr lang="en-US" sz="2400" dirty="0" smtClean="0"/>
              <a:t>&lt;/</a:t>
            </a:r>
            <a:r>
              <a:rPr lang="en-US" sz="2400" dirty="0"/>
              <a:t>body&gt;</a:t>
            </a:r>
          </a:p>
          <a:p>
            <a:pPr marL="0" indent="0">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2513" y="155393"/>
            <a:ext cx="10515600" cy="5966460"/>
          </a:xfrm>
        </p:spPr>
        <p:txBody>
          <a:bodyPr>
            <a:normAutofit/>
          </a:bodyPr>
          <a:lstStyle/>
          <a:p>
            <a:pPr marL="0" indent="0">
              <a:buNone/>
            </a:pPr>
            <a:r>
              <a:rPr lang="en-US" sz="2400" b="1" dirty="0"/>
              <a:t>HTML - Iframes</a:t>
            </a:r>
          </a:p>
          <a:p>
            <a:pPr marL="0" indent="0">
              <a:buNone/>
            </a:pPr>
            <a:endParaRPr lang="en-US" sz="2400" b="1" dirty="0"/>
          </a:p>
          <a:p>
            <a:r>
              <a:rPr lang="en-US" sz="2400" dirty="0"/>
              <a:t>You can define an inline frame with HTML tag &lt;iframe&gt;. The &lt;iframe&gt; tag is not somehow related to &lt;frameset&gt; tag, instead, it can appear anywhere in your document. The &lt;iframe&gt; tag defines a rectangular region within the document in which the browser can display a separate document, including scrollbars and borders. An inline frame is used to embed another document within the current HTML document.</a:t>
            </a:r>
          </a:p>
          <a:p>
            <a:endParaRPr lang="en-US" sz="2400" dirty="0"/>
          </a:p>
          <a:p>
            <a:r>
              <a:rPr lang="en-US" sz="2400" dirty="0"/>
              <a:t>The src attribute is used to specify the URL of the document that occupies the inline frame.</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292</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Blue Waves</vt:lpstr>
      <vt:lpstr>HTML - Backgrounds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50</cp:revision>
  <dcterms:created xsi:type="dcterms:W3CDTF">2023-01-26T06:09:00Z</dcterms:created>
  <dcterms:modified xsi:type="dcterms:W3CDTF">2023-05-16T04:11:35Z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