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71" r:id="rId6"/>
    <p:sldId id="272" r:id="rId7"/>
    <p:sldId id="273" r:id="rId8"/>
    <p:sldId id="275" r:id="rId9"/>
    <p:sldId id="258" r:id="rId10"/>
    <p:sldId id="259" r:id="rId11"/>
    <p:sldId id="278" r:id="rId12"/>
    <p:sldId id="279" r:id="rId13"/>
    <p:sldId id="280" r:id="rId14"/>
    <p:sldId id="281" r:id="rId15"/>
    <p:sldId id="282" r:id="rId16"/>
    <p:sldId id="283" r:id="rId17"/>
    <p:sldId id="284"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jQuery html()</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400" b="1">
                <a:sym typeface="+mn-ea"/>
              </a:rPr>
              <a:t>jQuery css()</a:t>
            </a:r>
            <a:endParaRPr lang="en-US" sz="2400" b="1">
              <a:sym typeface="+mn-ea"/>
            </a:endParaRPr>
          </a:p>
          <a:p>
            <a:pPr marL="0" indent="0">
              <a:buNone/>
            </a:pPr>
            <a:endParaRPr lang="en-US" sz="2400" b="1">
              <a:sym typeface="+mn-ea"/>
            </a:endParaRPr>
          </a:p>
          <a:p>
            <a:r>
              <a:rPr lang="en-US" sz="2400">
                <a:sym typeface="+mn-ea"/>
              </a:rPr>
              <a:t>The jQuery CSS() method is used to get (return)or set style properties or values for selected elements. It facilitates you to get one or more style properties. </a:t>
            </a:r>
            <a:endParaRPr lang="en-US" sz="2400">
              <a:sym typeface="+mn-ea"/>
            </a:endParaRPr>
          </a:p>
          <a:p>
            <a:endParaRPr lang="en-US" sz="2400">
              <a:sym typeface="+mn-ea"/>
            </a:endParaRPr>
          </a:p>
          <a:p>
            <a:r>
              <a:rPr lang="en-US" sz="2400">
                <a:sym typeface="+mn-ea"/>
              </a:rPr>
              <a:t>jQuery CSS() method provides two ways:</a:t>
            </a:r>
            <a:endParaRPr lang="en-US" sz="2400">
              <a:sym typeface="+mn-ea"/>
            </a:endParaRPr>
          </a:p>
          <a:p>
            <a:pPr marL="0" indent="0">
              <a:buNone/>
            </a:pPr>
            <a:endParaRPr lang="en-US" sz="2400">
              <a:sym typeface="+mn-ea"/>
            </a:endParaRPr>
          </a:p>
          <a:p>
            <a:pPr marL="0" indent="0">
              <a:buNone/>
            </a:pPr>
            <a:r>
              <a:rPr lang="en-US" sz="2400" b="1">
                <a:sym typeface="+mn-ea"/>
              </a:rPr>
              <a:t>1) Return a CSS property</a:t>
            </a:r>
            <a:endParaRPr lang="en-US" sz="2400" b="1">
              <a:sym typeface="+mn-ea"/>
            </a:endParaRPr>
          </a:p>
          <a:p>
            <a:endParaRPr lang="en-US" sz="2400">
              <a:sym typeface="+mn-ea"/>
            </a:endParaRPr>
          </a:p>
          <a:p>
            <a:r>
              <a:rPr lang="en-US" sz="2400">
                <a:sym typeface="+mn-ea"/>
              </a:rPr>
              <a:t>It is used to get the value of a specified CSS property.</a:t>
            </a:r>
            <a:endParaRPr lang="en-US" sz="2400">
              <a:sym typeface="+mn-ea"/>
            </a:endParaRPr>
          </a:p>
          <a:p>
            <a:endParaRPr lang="en-US" sz="2400">
              <a:sym typeface="+mn-ea"/>
            </a:endParaRPr>
          </a:p>
          <a:p>
            <a:r>
              <a:rPr lang="en-US" sz="2400">
                <a:sym typeface="+mn-ea"/>
              </a:rPr>
              <a:t>Syntax: css("propertyname");  </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330835" y="247650"/>
            <a:ext cx="11860530" cy="6362700"/>
          </a:xfrm>
        </p:spPr>
        <p:txBody>
          <a:bodyPr/>
          <a:p>
            <a:pPr marL="0" indent="0">
              <a:buNone/>
            </a:pPr>
            <a:r>
              <a:rPr lang="en-US" sz="2400" b="1">
                <a:sym typeface="+mn-ea"/>
              </a:rPr>
              <a:t>&lt;script src="https://ajax.googleapis.com/ajax/libs/jquery/1.11.3/jquery.min.js"&gt;&lt;/script&gt;  </a:t>
            </a:r>
            <a:endParaRPr lang="en-US" sz="2400" b="1">
              <a:sym typeface="+mn-ea"/>
            </a:endParaRPr>
          </a:p>
          <a:p>
            <a:pPr marL="0" indent="0">
              <a:buNone/>
            </a:pPr>
            <a:r>
              <a:rPr lang="en-US" sz="2400" b="1">
                <a:sym typeface="+mn-ea"/>
              </a:rPr>
              <a:t>&lt;script&gt;  </a:t>
            </a:r>
            <a:endParaRPr lang="en-US" sz="2400" b="1">
              <a:sym typeface="+mn-ea"/>
            </a:endParaRPr>
          </a:p>
          <a:p>
            <a:pPr marL="0" indent="0">
              <a:buNone/>
            </a:pPr>
            <a:r>
              <a:rPr lang="en-US" sz="2400" b="1">
                <a:sym typeface="+mn-ea"/>
              </a:rPr>
              <a:t>$(document).ready(function(){  </a:t>
            </a:r>
            <a:endParaRPr lang="en-US" sz="2400" b="1">
              <a:sym typeface="+mn-ea"/>
            </a:endParaRPr>
          </a:p>
          <a:p>
            <a:pPr marL="0" indent="0">
              <a:buNone/>
            </a:pPr>
            <a:r>
              <a:rPr lang="en-US" sz="2400" b="1">
                <a:sym typeface="+mn-ea"/>
              </a:rPr>
              <a:t>    $("button").click(function(){  </a:t>
            </a:r>
            <a:endParaRPr lang="en-US" sz="2400" b="1">
              <a:sym typeface="+mn-ea"/>
            </a:endParaRPr>
          </a:p>
          <a:p>
            <a:pPr marL="0" indent="0">
              <a:buNone/>
            </a:pPr>
            <a:r>
              <a:rPr lang="en-US" sz="2400" b="1">
                <a:sym typeface="+mn-ea"/>
              </a:rPr>
              <a:t>        alert("Background color = " + $("p").css("background-color"));  </a:t>
            </a:r>
            <a:endParaRPr lang="en-US" sz="2400" b="1">
              <a:sym typeface="+mn-ea"/>
            </a:endParaRPr>
          </a:p>
          <a:p>
            <a:pPr marL="0" indent="0">
              <a:buNone/>
            </a:pPr>
            <a:r>
              <a:rPr lang="en-US" sz="2400" b="1">
                <a:sym typeface="+mn-ea"/>
              </a:rPr>
              <a:t>    });  </a:t>
            </a:r>
            <a:endParaRPr lang="en-US" sz="2400" b="1">
              <a:sym typeface="+mn-ea"/>
            </a:endParaRPr>
          </a:p>
          <a:p>
            <a:pPr marL="0" indent="0">
              <a:buNone/>
            </a:pPr>
            <a:r>
              <a:rPr lang="en-US" sz="2400" b="1">
                <a:sym typeface="+mn-ea"/>
              </a:rPr>
              <a:t>});  </a:t>
            </a:r>
            <a:endParaRPr lang="en-US" sz="2400" b="1">
              <a:sym typeface="+mn-ea"/>
            </a:endParaRPr>
          </a:p>
          <a:p>
            <a:pPr marL="0" indent="0">
              <a:buNone/>
            </a:pPr>
            <a:r>
              <a:rPr lang="en-US" sz="2400" b="1">
                <a:sym typeface="+mn-ea"/>
              </a:rPr>
              <a:t>&lt;/script&gt;  </a:t>
            </a:r>
            <a:endParaRPr lang="en-US" sz="2400" b="1">
              <a:sym typeface="+mn-ea"/>
            </a:endParaRPr>
          </a:p>
          <a:p>
            <a:pPr marL="0" indent="0">
              <a:buNone/>
            </a:pPr>
            <a:r>
              <a:rPr lang="en-US" sz="2400" b="1">
                <a:sym typeface="+mn-ea"/>
              </a:rPr>
              <a:t>&lt;body&gt;  </a:t>
            </a:r>
            <a:endParaRPr lang="en-US" sz="2400" b="1">
              <a:sym typeface="+mn-ea"/>
            </a:endParaRPr>
          </a:p>
          <a:p>
            <a:pPr marL="0" indent="0">
              <a:buNone/>
            </a:pPr>
            <a:r>
              <a:rPr lang="en-US" sz="2400" b="1">
                <a:sym typeface="+mn-ea"/>
              </a:rPr>
              <a:t>&lt;p style="background-color:#ff0000"&gt;The background-color of this paragraph is red.&lt;/p&gt;  </a:t>
            </a:r>
            <a:endParaRPr lang="en-US" sz="2400" b="1">
              <a:sym typeface="+mn-ea"/>
            </a:endParaRPr>
          </a:p>
          <a:p>
            <a:pPr marL="0" indent="0">
              <a:buNone/>
            </a:pPr>
            <a:r>
              <a:rPr lang="en-US" sz="2400" b="1">
                <a:sym typeface="+mn-ea"/>
              </a:rPr>
              <a:t>&lt;p style="background-color:#00ff00"&gt;The background-color of this paragraph is green.&lt;/p&gt;  </a:t>
            </a:r>
            <a:endParaRPr lang="en-US" sz="2400" b="1">
              <a:sym typeface="+mn-ea"/>
            </a:endParaRPr>
          </a:p>
          <a:p>
            <a:pPr marL="0" indent="0">
              <a:buNone/>
            </a:pPr>
            <a:r>
              <a:rPr lang="en-US" sz="2400" b="1">
                <a:sym typeface="+mn-ea"/>
              </a:rPr>
              <a:t>&lt;/body&gt; </a:t>
            </a:r>
            <a:endParaRPr lang="en-US" sz="2400" b="1">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73710" y="352425"/>
            <a:ext cx="10972800" cy="6362700"/>
          </a:xfrm>
        </p:spPr>
        <p:txBody>
          <a:bodyPr/>
          <a:p>
            <a:pPr marL="0" indent="0">
              <a:buNone/>
            </a:pPr>
            <a:r>
              <a:rPr lang="en-US" sz="2400" b="1">
                <a:sym typeface="+mn-ea"/>
              </a:rPr>
              <a:t>2) Set a CSS property</a:t>
            </a:r>
            <a:endParaRPr lang="en-US" sz="2400" b="1">
              <a:sym typeface="+mn-ea"/>
            </a:endParaRPr>
          </a:p>
          <a:p>
            <a:pPr marL="0" indent="0">
              <a:buNone/>
            </a:pPr>
            <a:endParaRPr lang="en-US" sz="2400" b="1">
              <a:sym typeface="+mn-ea"/>
            </a:endParaRPr>
          </a:p>
          <a:p>
            <a:r>
              <a:rPr lang="en-US" sz="2400">
                <a:sym typeface="+mn-ea"/>
              </a:rPr>
              <a:t>This property is used to set a specific value for all matched element.</a:t>
            </a:r>
            <a:endParaRPr lang="en-US" sz="2400">
              <a:sym typeface="+mn-ea"/>
            </a:endParaRPr>
          </a:p>
          <a:p>
            <a:r>
              <a:rPr lang="en-US" sz="2400">
                <a:sym typeface="+mn-ea"/>
              </a:rPr>
              <a:t>Syntax: css("propertyname","value");     </a:t>
            </a:r>
            <a:endParaRPr lang="en-US" sz="2400">
              <a:sym typeface="+mn-ea"/>
            </a:endParaRPr>
          </a:p>
          <a:p>
            <a:endParaRPr lang="en-US" sz="2400">
              <a:sym typeface="+mn-ea"/>
            </a:endParaRPr>
          </a:p>
          <a:p>
            <a:pPr marL="0" indent="0">
              <a:buNone/>
            </a:pPr>
            <a:r>
              <a:rPr lang="en-US" sz="2400">
                <a:sym typeface="+mn-ea"/>
              </a:rPr>
              <a:t>&lt;script src="https://ajax.googleapis.com/ajax/libs/jquery/1.11.3/jquery.min.js"&gt;&lt;/script&gt;  </a:t>
            </a:r>
            <a:endParaRPr lang="en-US" sz="2400">
              <a:sym typeface="+mn-ea"/>
            </a:endParaRPr>
          </a:p>
          <a:p>
            <a:pPr marL="0" indent="0">
              <a:buNone/>
            </a:pPr>
            <a:r>
              <a:rPr lang="en-US" sz="2400">
                <a:sym typeface="+mn-ea"/>
              </a:rPr>
              <a:t>&lt;script&gt;  </a:t>
            </a:r>
            <a:endParaRPr lang="en-US" sz="2400">
              <a:sym typeface="+mn-ea"/>
            </a:endParaRPr>
          </a:p>
          <a:p>
            <a:pPr marL="0" indent="0">
              <a:buNone/>
            </a:pPr>
            <a:r>
              <a:rPr lang="en-US" sz="2400">
                <a:sym typeface="+mn-ea"/>
              </a:rPr>
              <a:t>$(document).ready(function(){  </a:t>
            </a:r>
            <a:endParaRPr lang="en-US" sz="2400">
              <a:sym typeface="+mn-ea"/>
            </a:endParaRPr>
          </a:p>
          <a:p>
            <a:pPr marL="0" indent="0">
              <a:buNone/>
            </a:pPr>
            <a:r>
              <a:rPr lang="en-US" sz="2400">
                <a:sym typeface="+mn-ea"/>
              </a:rPr>
              <a:t>    $("button").click(function(){  </a:t>
            </a:r>
            <a:endParaRPr lang="en-US" sz="2400">
              <a:sym typeface="+mn-ea"/>
            </a:endParaRPr>
          </a:p>
          <a:p>
            <a:pPr marL="0" indent="0">
              <a:buNone/>
            </a:pPr>
            <a:r>
              <a:rPr lang="en-US" sz="2400">
                <a:sym typeface="+mn-ea"/>
              </a:rPr>
              <a:t>        $("p").css("background-color", "violet");  </a:t>
            </a:r>
            <a:endParaRPr lang="en-US" sz="2400">
              <a:sym typeface="+mn-ea"/>
            </a:endParaRPr>
          </a:p>
          <a:p>
            <a:pPr marL="0" indent="0">
              <a:buNone/>
            </a:pPr>
            <a:r>
              <a:rPr lang="en-US" sz="2400">
                <a:sym typeface="+mn-ea"/>
              </a:rPr>
              <a:t>    });  </a:t>
            </a:r>
            <a:endParaRPr lang="en-US" sz="2400">
              <a:sym typeface="+mn-ea"/>
            </a:endParaRPr>
          </a:p>
          <a:p>
            <a:pPr marL="0" indent="0">
              <a:buNone/>
            </a:pPr>
            <a:r>
              <a:rPr lang="en-US" sz="2400">
                <a:sym typeface="+mn-ea"/>
              </a:rPr>
              <a:t>});  </a:t>
            </a:r>
            <a:endParaRPr lang="en-US" sz="2400">
              <a:sym typeface="+mn-ea"/>
            </a:endParaRPr>
          </a:p>
          <a:p>
            <a:pPr marL="0" indent="0">
              <a:buNone/>
            </a:pPr>
            <a:r>
              <a:rPr lang="en-US" sz="2400">
                <a:sym typeface="+mn-ea"/>
              </a:rPr>
              <a:t>&lt;/script&gt;  </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400">
                <a:sym typeface="+mn-ea"/>
              </a:rPr>
              <a:t>&lt;body&gt;  </a:t>
            </a:r>
            <a:endParaRPr lang="en-US" sz="2400">
              <a:sym typeface="+mn-ea"/>
            </a:endParaRPr>
          </a:p>
          <a:p>
            <a:pPr marL="0" indent="0">
              <a:buNone/>
            </a:pPr>
            <a:r>
              <a:rPr lang="en-US" sz="2400">
                <a:sym typeface="+mn-ea"/>
              </a:rPr>
              <a:t>&lt;p style="background-color:#ff0000"&gt;The background-color of this paragraph is red.&lt;/&lt;/p&gt;  </a:t>
            </a:r>
            <a:endParaRPr lang="en-US" sz="2400">
              <a:sym typeface="+mn-ea"/>
            </a:endParaRPr>
          </a:p>
          <a:p>
            <a:pPr marL="0" indent="0">
              <a:buNone/>
            </a:pPr>
            <a:r>
              <a:rPr lang="en-US" sz="2400">
                <a:sym typeface="+mn-ea"/>
              </a:rPr>
              <a:t>&lt;p style="background-color:#00ff00"&gt;The background-color of this paragraph is green.&lt;/&lt;/p&gt;  </a:t>
            </a:r>
            <a:endParaRPr lang="en-US" sz="2400">
              <a:sym typeface="+mn-ea"/>
            </a:endParaRPr>
          </a:p>
          <a:p>
            <a:pPr marL="0" indent="0">
              <a:buNone/>
            </a:pPr>
            <a:r>
              <a:rPr lang="en-US" sz="2400">
                <a:sym typeface="+mn-ea"/>
              </a:rPr>
              <a:t>&lt;p style="background-color:#0000ff"&gt;The background-color of this paragraph is blue.&lt;/&lt;/p&gt;  </a:t>
            </a:r>
            <a:endParaRPr lang="en-US" sz="2400">
              <a:sym typeface="+mn-ea"/>
            </a:endParaRPr>
          </a:p>
          <a:p>
            <a:pPr marL="0" indent="0">
              <a:buNone/>
            </a:pPr>
            <a:r>
              <a:rPr lang="en-US" sz="2400">
                <a:sym typeface="+mn-ea"/>
              </a:rPr>
              <a:t>&lt;p&gt;This paragraph has no background-color. &lt;/p&gt;  </a:t>
            </a:r>
            <a:endParaRPr lang="en-US" sz="2400">
              <a:sym typeface="+mn-ea"/>
            </a:endParaRPr>
          </a:p>
          <a:p>
            <a:pPr marL="0" indent="0">
              <a:buNone/>
            </a:pPr>
            <a:r>
              <a:rPr lang="en-US" sz="2400">
                <a:sym typeface="+mn-ea"/>
              </a:rPr>
              <a:t>&lt;button&gt;Click here to set a specific background-color of all matched element&lt;/button&gt;  </a:t>
            </a:r>
            <a:endParaRPr lang="en-US" sz="2400">
              <a:sym typeface="+mn-ea"/>
            </a:endParaRPr>
          </a:p>
          <a:p>
            <a:pPr marL="0" indent="0">
              <a:buNone/>
            </a:pPr>
            <a:r>
              <a:rPr lang="en-US" sz="2400">
                <a:sym typeface="+mn-ea"/>
              </a:rPr>
              <a:t>&lt;/body&gt;  </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1530965" cy="6362700"/>
          </a:xfrm>
        </p:spPr>
        <p:txBody>
          <a:bodyPr/>
          <a:p>
            <a:pPr marL="0" indent="0">
              <a:buNone/>
            </a:pPr>
            <a:r>
              <a:rPr lang="en-US" sz="2400" b="1">
                <a:sym typeface="+mn-ea"/>
              </a:rPr>
              <a:t>jQuery append()</a:t>
            </a:r>
            <a:endParaRPr lang="en-US" sz="2400" b="1">
              <a:sym typeface="+mn-ea"/>
            </a:endParaRPr>
          </a:p>
          <a:p>
            <a:pPr marL="0" indent="0">
              <a:buNone/>
            </a:pPr>
            <a:endParaRPr lang="en-US" sz="2400">
              <a:sym typeface="+mn-ea"/>
            </a:endParaRPr>
          </a:p>
          <a:p>
            <a:r>
              <a:rPr lang="en-US" sz="2400">
                <a:sym typeface="+mn-ea"/>
              </a:rPr>
              <a:t>The jQuery append() method is used to insert specified content as the last child (at the end of) the selected elements in the jQuery collection.</a:t>
            </a:r>
            <a:endParaRPr lang="en-US" sz="2400">
              <a:sym typeface="+mn-ea"/>
            </a:endParaRPr>
          </a:p>
          <a:p>
            <a:r>
              <a:rPr lang="en-US" sz="2400">
                <a:sym typeface="+mn-ea"/>
              </a:rPr>
              <a:t>Syntax: $(selector).append(content)</a:t>
            </a:r>
            <a:endParaRPr lang="en-US" sz="2400">
              <a:sym typeface="+mn-ea"/>
            </a:endParaRPr>
          </a:p>
          <a:p>
            <a:endParaRPr lang="en-US" sz="2400">
              <a:sym typeface="+mn-ea"/>
            </a:endParaRPr>
          </a:p>
          <a:p>
            <a:pPr marL="0" indent="0">
              <a:buNone/>
            </a:pPr>
            <a:r>
              <a:rPr lang="en-US" sz="1800">
                <a:sym typeface="+mn-ea"/>
              </a:rPr>
              <a:t>&lt;script src="https://ajax.googleapis.com/ajax/libs/jquery/1.11.3/jquery.min.js"&gt;&lt;/script&gt;  </a:t>
            </a:r>
            <a:endParaRPr lang="en-US" sz="1800">
              <a:sym typeface="+mn-ea"/>
            </a:endParaRPr>
          </a:p>
          <a:p>
            <a:pPr marL="0" indent="0">
              <a:buNone/>
            </a:pPr>
            <a:r>
              <a:rPr lang="en-US" sz="1800">
                <a:sym typeface="+mn-ea"/>
              </a:rPr>
              <a:t>&lt;script&gt;  </a:t>
            </a:r>
            <a:endParaRPr lang="en-US" sz="1800">
              <a:sym typeface="+mn-ea"/>
            </a:endParaRPr>
          </a:p>
          <a:p>
            <a:pPr marL="0" indent="0">
              <a:buNone/>
            </a:pPr>
            <a:r>
              <a:rPr lang="en-US" sz="1800">
                <a:sym typeface="+mn-ea"/>
              </a:rPr>
              <a:t>$(document).ready(function(){  </a:t>
            </a:r>
            <a:endParaRPr lang="en-US" sz="1800">
              <a:sym typeface="+mn-ea"/>
            </a:endParaRPr>
          </a:p>
          <a:p>
            <a:pPr marL="0" indent="0">
              <a:buNone/>
            </a:pPr>
            <a:r>
              <a:rPr lang="en-US" sz="1800">
                <a:sym typeface="+mn-ea"/>
              </a:rPr>
              <a:t>    $("#btn1").click(function(){  </a:t>
            </a:r>
            <a:endParaRPr lang="en-US" sz="1800">
              <a:sym typeface="+mn-ea"/>
            </a:endParaRPr>
          </a:p>
          <a:p>
            <a:pPr marL="0" indent="0">
              <a:buNone/>
            </a:pPr>
            <a:r>
              <a:rPr lang="en-US" sz="1800">
                <a:sym typeface="+mn-ea"/>
              </a:rPr>
              <a:t>        $("p").append(" &lt;b&gt;Newly added appended text&lt;/b&gt;.");  </a:t>
            </a:r>
            <a:endParaRPr lang="en-US" sz="1800">
              <a:sym typeface="+mn-ea"/>
            </a:endParaRPr>
          </a:p>
          <a:p>
            <a:pPr marL="0" indent="0">
              <a:buNone/>
            </a:pPr>
            <a:r>
              <a:rPr lang="en-US" sz="1800">
                <a:sym typeface="+mn-ea"/>
              </a:rPr>
              <a:t>    });  </a:t>
            </a:r>
            <a:endParaRPr lang="en-US" sz="1800">
              <a:sym typeface="+mn-ea"/>
            </a:endParaRPr>
          </a:p>
          <a:p>
            <a:pPr marL="0" indent="0">
              <a:buNone/>
            </a:pPr>
            <a:r>
              <a:rPr lang="en-US" sz="1800">
                <a:sym typeface="+mn-ea"/>
              </a:rPr>
              <a:t>    $("#btn2").click(function(){  </a:t>
            </a:r>
            <a:endParaRPr lang="en-US" sz="1800">
              <a:sym typeface="+mn-ea"/>
            </a:endParaRPr>
          </a:p>
          <a:p>
            <a:pPr marL="0" indent="0">
              <a:buNone/>
            </a:pPr>
            <a:r>
              <a:rPr lang="en-US" sz="1800">
                <a:sym typeface="+mn-ea"/>
              </a:rPr>
              <a:t>        $("ol").append("&lt;li&gt;&lt;b&gt;Newly added appended item&lt;/b&gt;&lt;/li&gt;");  </a:t>
            </a:r>
            <a:endParaRPr lang="en-US" sz="1800">
              <a:sym typeface="+mn-ea"/>
            </a:endParaRPr>
          </a:p>
          <a:p>
            <a:pPr marL="0" indent="0">
              <a:buNone/>
            </a:pPr>
            <a:r>
              <a:rPr lang="en-US" sz="1800">
                <a:sym typeface="+mn-ea"/>
              </a:rPr>
              <a:t>    });  </a:t>
            </a:r>
            <a:endParaRPr lang="en-US" sz="1800">
              <a:sym typeface="+mn-ea"/>
            </a:endParaRPr>
          </a:p>
          <a:p>
            <a:pPr marL="0" indent="0">
              <a:buNone/>
            </a:pPr>
            <a:r>
              <a:rPr lang="en-US" sz="1800">
                <a:sym typeface="+mn-ea"/>
              </a:rPr>
              <a:t>});  </a:t>
            </a:r>
            <a:endParaRPr lang="en-US" sz="1800">
              <a:sym typeface="+mn-ea"/>
            </a:endParaRPr>
          </a:p>
          <a:p>
            <a:pPr marL="0" indent="0">
              <a:buNone/>
            </a:pPr>
            <a:r>
              <a:rPr lang="en-US" sz="1800">
                <a:sym typeface="+mn-ea"/>
              </a:rPr>
              <a:t>&lt;/script&gt; </a:t>
            </a:r>
            <a:endParaRPr lang="en-US" sz="18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1530965" cy="6362700"/>
          </a:xfrm>
        </p:spPr>
        <p:txBody>
          <a:bodyPr/>
          <a:p>
            <a:pPr marL="0" indent="0">
              <a:buNone/>
            </a:pPr>
            <a:r>
              <a:rPr lang="en-US" sz="2400" b="1">
                <a:sym typeface="+mn-ea"/>
              </a:rPr>
              <a:t>&lt;body&gt;  </a:t>
            </a:r>
            <a:endParaRPr lang="en-US" sz="2400" b="1">
              <a:sym typeface="+mn-ea"/>
            </a:endParaRPr>
          </a:p>
          <a:p>
            <a:pPr marL="0" indent="0">
              <a:buNone/>
            </a:pPr>
            <a:r>
              <a:rPr lang="en-US" sz="2400" b="1">
                <a:sym typeface="+mn-ea"/>
              </a:rPr>
              <a:t>&lt;p&gt;This is a paragraph.&lt;/p&gt;  </a:t>
            </a:r>
            <a:endParaRPr lang="en-US" sz="2400" b="1">
              <a:sym typeface="+mn-ea"/>
            </a:endParaRPr>
          </a:p>
          <a:p>
            <a:pPr marL="0" indent="0">
              <a:buNone/>
            </a:pPr>
            <a:r>
              <a:rPr lang="en-US" sz="2400" b="1">
                <a:sym typeface="+mn-ea"/>
              </a:rPr>
              <a:t>&lt;p&gt;This is another paragraph.&lt;/p&gt;  </a:t>
            </a:r>
            <a:endParaRPr lang="en-US" sz="2400" b="1">
              <a:sym typeface="+mn-ea"/>
            </a:endParaRPr>
          </a:p>
          <a:p>
            <a:pPr marL="0" indent="0">
              <a:buNone/>
            </a:pPr>
            <a:r>
              <a:rPr lang="en-US" sz="2400" b="1">
                <a:sym typeface="+mn-ea"/>
              </a:rPr>
              <a:t>&lt;ol&gt;  </a:t>
            </a:r>
            <a:endParaRPr lang="en-US" sz="2400" b="1">
              <a:sym typeface="+mn-ea"/>
            </a:endParaRPr>
          </a:p>
          <a:p>
            <a:pPr marL="0" indent="0">
              <a:buNone/>
            </a:pPr>
            <a:r>
              <a:rPr lang="en-US" sz="2400" b="1">
                <a:sym typeface="+mn-ea"/>
              </a:rPr>
              <a:t>  &lt;li&gt;Item no.1&lt;/li&gt;  </a:t>
            </a:r>
            <a:endParaRPr lang="en-US" sz="2400" b="1">
              <a:sym typeface="+mn-ea"/>
            </a:endParaRPr>
          </a:p>
          <a:p>
            <a:pPr marL="0" indent="0">
              <a:buNone/>
            </a:pPr>
            <a:r>
              <a:rPr lang="en-US" sz="2400" b="1">
                <a:sym typeface="+mn-ea"/>
              </a:rPr>
              <a:t>  &lt;li&gt;Item no.2&lt;/li&gt;  </a:t>
            </a:r>
            <a:endParaRPr lang="en-US" sz="2400" b="1">
              <a:sym typeface="+mn-ea"/>
            </a:endParaRPr>
          </a:p>
          <a:p>
            <a:pPr marL="0" indent="0">
              <a:buNone/>
            </a:pPr>
            <a:r>
              <a:rPr lang="en-US" sz="2400" b="1">
                <a:sym typeface="+mn-ea"/>
              </a:rPr>
              <a:t>  &lt;li&gt;Item no.3&lt;/li&gt;  </a:t>
            </a:r>
            <a:endParaRPr lang="en-US" sz="2400" b="1">
              <a:sym typeface="+mn-ea"/>
            </a:endParaRPr>
          </a:p>
          <a:p>
            <a:pPr marL="0" indent="0">
              <a:buNone/>
            </a:pPr>
            <a:r>
              <a:rPr lang="en-US" sz="2400" b="1">
                <a:sym typeface="+mn-ea"/>
              </a:rPr>
              <a:t>&lt;/ol&gt;  </a:t>
            </a:r>
            <a:endParaRPr lang="en-US" sz="2400" b="1">
              <a:sym typeface="+mn-ea"/>
            </a:endParaRPr>
          </a:p>
          <a:p>
            <a:pPr marL="0" indent="0">
              <a:buNone/>
            </a:pPr>
            <a:r>
              <a:rPr lang="en-US" sz="2400" b="1">
                <a:sym typeface="+mn-ea"/>
              </a:rPr>
              <a:t>&lt;button id="btn1"&gt;Append text&lt;/button&gt;  </a:t>
            </a:r>
            <a:endParaRPr lang="en-US" sz="2400" b="1">
              <a:sym typeface="+mn-ea"/>
            </a:endParaRPr>
          </a:p>
          <a:p>
            <a:pPr marL="0" indent="0">
              <a:buNone/>
            </a:pPr>
            <a:r>
              <a:rPr lang="en-US" sz="2400" b="1">
                <a:sym typeface="+mn-ea"/>
              </a:rPr>
              <a:t>&lt;button id="btn2"&gt;Append item&lt;/button&gt;  </a:t>
            </a:r>
            <a:endParaRPr lang="en-US" sz="2400" b="1">
              <a:sym typeface="+mn-ea"/>
            </a:endParaRPr>
          </a:p>
          <a:p>
            <a:pPr marL="0" indent="0">
              <a:buNone/>
            </a:pPr>
            <a:r>
              <a:rPr lang="en-US" sz="2400" b="1">
                <a:sym typeface="+mn-ea"/>
              </a:rPr>
              <a:t>&lt;/body&gt;  </a:t>
            </a:r>
            <a:endParaRPr lang="en-US" sz="2400" b="1">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273685" y="93980"/>
            <a:ext cx="11918315" cy="6362700"/>
          </a:xfrm>
        </p:spPr>
        <p:txBody>
          <a:bodyPr/>
          <a:p>
            <a:pPr marL="0" indent="0">
              <a:buNone/>
            </a:pPr>
            <a:r>
              <a:rPr lang="en-US" sz="2400" b="1">
                <a:sym typeface="+mn-ea"/>
              </a:rPr>
              <a:t>jQuery remove()</a:t>
            </a:r>
            <a:endParaRPr lang="en-US" sz="2400" b="1">
              <a:sym typeface="+mn-ea"/>
            </a:endParaRPr>
          </a:p>
          <a:p>
            <a:pPr marL="0" indent="0">
              <a:buNone/>
            </a:pPr>
            <a:endParaRPr lang="en-US" sz="2400" b="1">
              <a:sym typeface="+mn-ea"/>
            </a:endParaRPr>
          </a:p>
          <a:p>
            <a:r>
              <a:rPr lang="en-US" sz="2400">
                <a:sym typeface="+mn-ea"/>
              </a:rPr>
              <a:t>The jQuery remove() method is used to remove the selected elements out of the DOM. It removes the selected element itself, as well as everything inside it (including all texts and child nodes). This method also removes the data and the events of the selected elements. </a:t>
            </a:r>
            <a:endParaRPr lang="en-US" sz="2400">
              <a:sym typeface="+mn-ea"/>
            </a:endParaRPr>
          </a:p>
          <a:p>
            <a:r>
              <a:rPr lang="en-US" sz="2400">
                <a:sym typeface="+mn-ea"/>
              </a:rPr>
              <a:t>Syntax: $(selector).remove(selector)  </a:t>
            </a:r>
            <a:endParaRPr lang="en-US" sz="2400">
              <a:sym typeface="+mn-ea"/>
            </a:endParaRPr>
          </a:p>
          <a:p>
            <a:endParaRPr lang="en-US" sz="2400">
              <a:sym typeface="+mn-ea"/>
            </a:endParaRPr>
          </a:p>
          <a:p>
            <a:pPr marL="0" indent="0">
              <a:buNone/>
            </a:pPr>
            <a:r>
              <a:rPr lang="en-US" sz="2400">
                <a:sym typeface="+mn-ea"/>
              </a:rPr>
              <a:t>&lt;script src="https://ajax.googleapis.com/ajax/libs/jquery/1.11.3/jquery.min.js"&gt;&lt;/script&gt;  </a:t>
            </a:r>
            <a:endParaRPr lang="en-US" sz="2400">
              <a:sym typeface="+mn-ea"/>
            </a:endParaRPr>
          </a:p>
          <a:p>
            <a:pPr marL="0" indent="0">
              <a:buNone/>
            </a:pPr>
            <a:r>
              <a:rPr lang="en-US" sz="2400">
                <a:sym typeface="+mn-ea"/>
              </a:rPr>
              <a:t>&lt;script&gt;  </a:t>
            </a:r>
            <a:endParaRPr lang="en-US" sz="2400">
              <a:sym typeface="+mn-ea"/>
            </a:endParaRPr>
          </a:p>
          <a:p>
            <a:pPr marL="0" indent="0">
              <a:buNone/>
            </a:pPr>
            <a:r>
              <a:rPr lang="en-US" sz="2400">
                <a:sym typeface="+mn-ea"/>
              </a:rPr>
              <a:t>$(document).ready(function(){  </a:t>
            </a:r>
            <a:endParaRPr lang="en-US" sz="2400">
              <a:sym typeface="+mn-ea"/>
            </a:endParaRPr>
          </a:p>
          <a:p>
            <a:pPr marL="0" indent="0">
              <a:buNone/>
            </a:pPr>
            <a:r>
              <a:rPr lang="en-US" sz="2400">
                <a:sym typeface="+mn-ea"/>
              </a:rPr>
              <a:t>    $("button").click(function(){  </a:t>
            </a:r>
            <a:endParaRPr lang="en-US" sz="2400">
              <a:sym typeface="+mn-ea"/>
            </a:endParaRPr>
          </a:p>
          <a:p>
            <a:pPr marL="0" indent="0">
              <a:buNone/>
            </a:pPr>
            <a:r>
              <a:rPr lang="en-US" sz="2400">
                <a:sym typeface="+mn-ea"/>
              </a:rPr>
              <a:t>        $("p").remove();  </a:t>
            </a:r>
            <a:endParaRPr lang="en-US" sz="2400">
              <a:sym typeface="+mn-ea"/>
            </a:endParaRPr>
          </a:p>
          <a:p>
            <a:pPr marL="0" indent="0">
              <a:buNone/>
            </a:pPr>
            <a:r>
              <a:rPr lang="en-US" sz="2400">
                <a:sym typeface="+mn-ea"/>
              </a:rPr>
              <a:t>    });  </a:t>
            </a:r>
            <a:endParaRPr lang="en-US" sz="2400">
              <a:sym typeface="+mn-ea"/>
            </a:endParaRPr>
          </a:p>
          <a:p>
            <a:pPr marL="0" indent="0">
              <a:buNone/>
            </a:pPr>
            <a:r>
              <a:rPr lang="en-US" sz="2400">
                <a:sym typeface="+mn-ea"/>
              </a:rPr>
              <a:t>});  </a:t>
            </a:r>
            <a:endParaRPr lang="en-US" sz="2400">
              <a:sym typeface="+mn-ea"/>
            </a:endParaRPr>
          </a:p>
          <a:p>
            <a:pPr marL="0" indent="0">
              <a:buNone/>
            </a:pPr>
            <a:r>
              <a:rPr lang="en-US" sz="2400">
                <a:sym typeface="+mn-ea"/>
              </a:rPr>
              <a:t>&lt;/script&gt;  </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273685" y="93980"/>
            <a:ext cx="11918315" cy="6362700"/>
          </a:xfrm>
        </p:spPr>
        <p:txBody>
          <a:bodyPr/>
          <a:p>
            <a:pPr marL="0" indent="0">
              <a:buNone/>
            </a:pPr>
            <a:r>
              <a:rPr lang="en-US" sz="2400" b="1">
                <a:sym typeface="+mn-ea"/>
              </a:rPr>
              <a:t>&lt;body&gt;  </a:t>
            </a:r>
            <a:endParaRPr lang="en-US" sz="2400" b="1">
              <a:sym typeface="+mn-ea"/>
            </a:endParaRPr>
          </a:p>
          <a:p>
            <a:pPr marL="0" indent="0">
              <a:buNone/>
            </a:pPr>
            <a:r>
              <a:rPr lang="en-US" sz="2400" b="1">
                <a:sym typeface="+mn-ea"/>
              </a:rPr>
              <a:t>&lt;p&gt;Welcome Guys!&lt;/p&gt;  </a:t>
            </a:r>
            <a:endParaRPr lang="en-US" sz="2400" b="1">
              <a:sym typeface="+mn-ea"/>
            </a:endParaRPr>
          </a:p>
          <a:p>
            <a:pPr marL="0" indent="0">
              <a:buNone/>
            </a:pPr>
            <a:r>
              <a:rPr lang="en-US" sz="2400" b="1">
                <a:sym typeface="+mn-ea"/>
              </a:rPr>
              <a:t>&lt;p&gt;&lt;b&gt;This is javatpoint.com&lt;/b&gt;&lt;/p&gt;  </a:t>
            </a:r>
            <a:endParaRPr lang="en-US" sz="2400" b="1">
              <a:sym typeface="+mn-ea"/>
            </a:endParaRPr>
          </a:p>
          <a:p>
            <a:pPr marL="0" indent="0">
              <a:buNone/>
            </a:pPr>
            <a:r>
              <a:rPr lang="en-US" sz="2400" b="1">
                <a:sym typeface="+mn-ea"/>
              </a:rPr>
              <a:t>&lt;button&gt;Click here to execute remove() method&lt;/button&gt;  </a:t>
            </a:r>
            <a:endParaRPr lang="en-US" sz="2400" b="1">
              <a:sym typeface="+mn-ea"/>
            </a:endParaRPr>
          </a:p>
          <a:p>
            <a:pPr marL="0" indent="0">
              <a:buNone/>
            </a:pPr>
            <a:r>
              <a:rPr lang="en-US" sz="2400" b="1">
                <a:sym typeface="+mn-ea"/>
              </a:rPr>
              <a:t>&lt;/body&gt;  </a:t>
            </a:r>
            <a:endParaRPr lang="en-US" sz="2400" b="1">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20725"/>
            <a:ext cx="10972800" cy="5883910"/>
          </a:xfrm>
        </p:spPr>
        <p:txBody>
          <a:bodyPr>
            <a:normAutofit lnSpcReduction="10000"/>
          </a:bodyPr>
          <a:p>
            <a:r>
              <a:rPr lang="en-US" sz="2400"/>
              <a:t>jQuery html() method is used to change the entire content of the selected elements. It replaces the selected element content with new contents.</a:t>
            </a:r>
            <a:endParaRPr lang="en-US" sz="2400"/>
          </a:p>
          <a:p>
            <a:endParaRPr lang="en-US" sz="2400"/>
          </a:p>
          <a:p>
            <a:pPr marL="0" indent="0">
              <a:buNone/>
            </a:pPr>
            <a:r>
              <a:rPr lang="en-US" sz="2400"/>
              <a:t>$(selector).html() </a:t>
            </a:r>
            <a:endParaRPr lang="en-US" sz="2400"/>
          </a:p>
          <a:p>
            <a:pPr marL="0" indent="0">
              <a:buNone/>
            </a:pPr>
            <a:endParaRPr lang="en-US" sz="2400"/>
          </a:p>
          <a:p>
            <a:r>
              <a:rPr lang="en-US" sz="2400"/>
              <a:t>It is used to return content.</a:t>
            </a:r>
            <a:endParaRPr lang="en-US" sz="2400"/>
          </a:p>
          <a:p>
            <a:pPr marL="0" indent="0">
              <a:buNone/>
            </a:pPr>
            <a:endParaRPr lang="en-US" sz="2400"/>
          </a:p>
          <a:p>
            <a:pPr marL="0" indent="0">
              <a:buNone/>
            </a:pPr>
            <a:r>
              <a:rPr lang="en-US" sz="2400"/>
              <a:t>$(selector).html(content)  </a:t>
            </a:r>
            <a:endParaRPr lang="en-US" sz="2400"/>
          </a:p>
          <a:p>
            <a:pPr marL="0" indent="0">
              <a:buNone/>
            </a:pPr>
            <a:endParaRPr lang="en-US" sz="2400"/>
          </a:p>
          <a:p>
            <a:r>
              <a:rPr lang="en-US" sz="2400"/>
              <a:t>It is used to set content.</a:t>
            </a:r>
            <a:endParaRPr lang="en-US" sz="2400"/>
          </a:p>
          <a:p>
            <a:endParaRPr lang="en-US" sz="2400"/>
          </a:p>
          <a:p>
            <a:pPr marL="0" indent="0">
              <a:buNone/>
            </a:pPr>
            <a:r>
              <a:rPr lang="en-US" sz="2400"/>
              <a:t>$(selector).html(function (index, currentcontent)) </a:t>
            </a:r>
            <a:endParaRPr lang="en-US" sz="2400"/>
          </a:p>
          <a:p>
            <a:pPr marL="0" indent="0">
              <a:buNone/>
            </a:pPr>
            <a:r>
              <a:rPr lang="en-US" sz="2400"/>
              <a:t> </a:t>
            </a:r>
            <a:endParaRPr lang="en-US" sz="2400"/>
          </a:p>
          <a:p>
            <a:r>
              <a:rPr lang="en-US" sz="2400"/>
              <a:t>It is used to set content by calling function.</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5997575"/>
          </a:xfrm>
        </p:spPr>
        <p:txBody>
          <a:bodyPr>
            <a:normAutofit/>
          </a:bodyPr>
          <a:p>
            <a:r>
              <a:rPr lang="en-US" sz="2400" b="1"/>
              <a:t>The jQuery html() method is used either for set the content or return the content of the selected elements.</a:t>
            </a:r>
            <a:endParaRPr lang="en-US" sz="2400" b="1"/>
          </a:p>
          <a:p>
            <a:pPr>
              <a:buNone/>
            </a:pPr>
            <a:endParaRPr lang="en-US" sz="2400" b="1"/>
          </a:p>
          <a:p>
            <a:pPr>
              <a:buFont typeface="Wingdings" panose="05000000000000000000" charset="0"/>
              <a:buChar char="ü"/>
            </a:pPr>
            <a:r>
              <a:rPr lang="en-US" sz="2400"/>
              <a:t>To set content: When you use this method to set content, it overwrites the content of the all matched elements.</a:t>
            </a:r>
            <a:endParaRPr lang="en-US" sz="2400"/>
          </a:p>
          <a:p>
            <a:pPr>
              <a:buFont typeface="Wingdings" panose="05000000000000000000" charset="0"/>
              <a:buChar char="ü"/>
            </a:pPr>
            <a:endParaRPr lang="en-US" sz="2400"/>
          </a:p>
          <a:p>
            <a:pPr>
              <a:buFont typeface="Wingdings" panose="05000000000000000000" charset="0"/>
              <a:buChar char="ü"/>
            </a:pPr>
            <a:r>
              <a:rPr lang="en-US" sz="2400"/>
              <a:t>To return content: When you use this method to return content, it returns the content of the first matched element.</a:t>
            </a:r>
            <a:endParaRPr lang="en-US" sz="2400"/>
          </a:p>
          <a:p>
            <a:pPr>
              <a:buFont typeface="Wingdings" panose="05000000000000000000" charset="0"/>
              <a:buChar char="ü"/>
            </a:pPr>
            <a:endParaRPr lang="en-US" sz="2400"/>
          </a:p>
          <a:p>
            <a:pPr/>
            <a:r>
              <a:rPr lang="en-US" sz="2400" b="1"/>
              <a:t>Example of jQuery html() method</a:t>
            </a:r>
            <a:endParaRPr lang="en-US" sz="2400" b="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5983605"/>
          </a:xfrm>
        </p:spPr>
        <p:txBody>
          <a:bodyPr>
            <a:normAutofit lnSpcReduction="10000"/>
          </a:bodyPr>
          <a:p>
            <a:pPr marL="0" indent="0">
              <a:buNone/>
            </a:pPr>
            <a:r>
              <a:rPr lang="en-US" sz="2400"/>
              <a:t>&lt;script src="https://ajax.googleapis.com/ajax/libs/jquery/1.11.3/jquery.min.js"&gt;&lt;/script&gt;  </a:t>
            </a:r>
            <a:endParaRPr lang="en-US" sz="2400"/>
          </a:p>
          <a:p>
            <a:pPr marL="0" indent="0">
              <a:buNone/>
            </a:pPr>
            <a:r>
              <a:rPr lang="en-US" sz="2400"/>
              <a:t>&lt;script&gt;  </a:t>
            </a:r>
            <a:endParaRPr lang="en-US" sz="2400"/>
          </a:p>
          <a:p>
            <a:pPr marL="0" indent="0">
              <a:buNone/>
            </a:pPr>
            <a:r>
              <a:rPr lang="en-US" sz="2400"/>
              <a:t>$(document).ready(function(){  </a:t>
            </a:r>
            <a:endParaRPr lang="en-US" sz="2400"/>
          </a:p>
          <a:p>
            <a:pPr marL="0" indent="0">
              <a:buNone/>
            </a:pPr>
            <a:r>
              <a:rPr lang="en-US" sz="2400"/>
              <a:t>    $("button").click(function(){  </a:t>
            </a:r>
            <a:endParaRPr lang="en-US" sz="2400"/>
          </a:p>
          <a:p>
            <a:pPr marL="0" indent="0">
              <a:buNone/>
            </a:pPr>
            <a:r>
              <a:rPr lang="en-US" sz="2400"/>
              <a:t>        $("p").html("Hello &lt;b&gt;Javatpoint.com&lt;/b&gt;");  </a:t>
            </a:r>
            <a:endParaRPr lang="en-US" sz="2400"/>
          </a:p>
          <a:p>
            <a:pPr marL="0" indent="0">
              <a:buNone/>
            </a:pPr>
            <a:r>
              <a:rPr lang="en-US" sz="2400"/>
              <a:t>    });  </a:t>
            </a:r>
            <a:endParaRPr lang="en-US" sz="2400"/>
          </a:p>
          <a:p>
            <a:pPr marL="0" indent="0">
              <a:buNone/>
            </a:pPr>
            <a:r>
              <a:rPr lang="en-US" sz="2400"/>
              <a:t>});  </a:t>
            </a:r>
            <a:endParaRPr lang="en-US" sz="2400"/>
          </a:p>
          <a:p>
            <a:pPr marL="0" indent="0">
              <a:buNone/>
            </a:pPr>
            <a:r>
              <a:rPr lang="en-US" sz="2400"/>
              <a:t>&lt;/script&gt;  </a:t>
            </a:r>
            <a:endParaRPr lang="en-US" sz="2400"/>
          </a:p>
          <a:p>
            <a:pPr marL="0" indent="0">
              <a:buNone/>
            </a:pPr>
            <a:r>
              <a:rPr lang="en-US" sz="2400"/>
              <a:t>&lt;body&gt;  </a:t>
            </a:r>
            <a:endParaRPr lang="en-US" sz="2400"/>
          </a:p>
          <a:p>
            <a:pPr marL="0" indent="0">
              <a:buNone/>
            </a:pPr>
            <a:r>
              <a:rPr lang="en-US" sz="2400"/>
              <a:t>&lt;button&gt;Click here to change the content of all p elements&lt;/button&gt;  </a:t>
            </a:r>
            <a:endParaRPr lang="en-US" sz="2400"/>
          </a:p>
          <a:p>
            <a:pPr marL="0" indent="0">
              <a:buNone/>
            </a:pPr>
            <a:r>
              <a:rPr lang="en-US" sz="2400"/>
              <a:t>&lt;p&gt;This is a paragraph.&lt;/p&gt;  </a:t>
            </a:r>
            <a:endParaRPr lang="en-US" sz="2400"/>
          </a:p>
          <a:p>
            <a:pPr marL="0" indent="0">
              <a:buNone/>
            </a:pPr>
            <a:r>
              <a:rPr lang="en-US" sz="2400"/>
              <a:t>&lt;p&gt;This is another paragraph.&lt;/p&gt;  </a:t>
            </a:r>
            <a:endParaRPr lang="en-US" sz="2400"/>
          </a:p>
          <a:p>
            <a:pPr marL="0" indent="0">
              <a:buNone/>
            </a:pPr>
            <a:r>
              <a:rPr lang="en-US" sz="2400"/>
              <a:t>&lt;/body&gt;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240780"/>
          </a:xfrm>
        </p:spPr>
        <p:txBody>
          <a:bodyPr>
            <a:normAutofit lnSpcReduction="20000"/>
          </a:bodyPr>
          <a:p>
            <a:pPr marL="0" indent="0">
              <a:buNone/>
            </a:pPr>
            <a:r>
              <a:rPr lang="en-US" sz="2400" b="1"/>
              <a:t>jQuery text()</a:t>
            </a:r>
            <a:endParaRPr lang="en-US" sz="2400" b="1"/>
          </a:p>
          <a:p>
            <a:pPr marL="0" indent="0">
              <a:buNone/>
            </a:pPr>
            <a:endParaRPr lang="en-US" sz="2400" b="1"/>
          </a:p>
          <a:p>
            <a:r>
              <a:rPr lang="en-US" sz="2400"/>
              <a:t>The jQuery text() method is used to set or return the text content of the selected elements.</a:t>
            </a:r>
            <a:endParaRPr lang="en-US" sz="2400"/>
          </a:p>
          <a:p>
            <a:endParaRPr lang="en-US" sz="2400"/>
          </a:p>
          <a:p>
            <a:r>
              <a:rPr lang="en-US" sz="2400"/>
              <a:t>To return content: When this method is used to return content, it returns the combined text content of all matched elements without the HTML markup.</a:t>
            </a:r>
            <a:endParaRPr lang="en-US" sz="2400"/>
          </a:p>
          <a:p>
            <a:endParaRPr lang="en-US" sz="2400"/>
          </a:p>
          <a:p>
            <a:r>
              <a:rPr lang="en-US" sz="2400"/>
              <a:t>To set content: When this method is used to set content, it overwrites the content of all matched elements.</a:t>
            </a:r>
            <a:endParaRPr lang="en-US" sz="2400"/>
          </a:p>
          <a:p>
            <a:endParaRPr lang="en-US" sz="2400"/>
          </a:p>
          <a:p>
            <a:pPr marL="0" indent="0">
              <a:buNone/>
            </a:pPr>
            <a:r>
              <a:rPr lang="en-US" sz="2400"/>
              <a:t>To return text content: $(selector).text()   </a:t>
            </a:r>
            <a:endParaRPr lang="en-US" sz="2400"/>
          </a:p>
          <a:p>
            <a:pPr marL="0" indent="0">
              <a:buNone/>
            </a:pPr>
            <a:endParaRPr lang="en-US" sz="2400"/>
          </a:p>
          <a:p>
            <a:pPr marL="0" indent="0">
              <a:buNone/>
            </a:pPr>
            <a:r>
              <a:rPr lang="en-US" sz="2400"/>
              <a:t>To set text content: $(selector).text(content)   </a:t>
            </a:r>
            <a:endParaRPr lang="en-US" sz="2400"/>
          </a:p>
          <a:p>
            <a:pPr>
              <a:buNone/>
            </a:pP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lnSpcReduction="10000"/>
          </a:bodyPr>
          <a:p>
            <a:pPr marL="0" indent="0">
              <a:buNone/>
            </a:pPr>
            <a:r>
              <a:rPr lang="en-US" sz="2400">
                <a:sym typeface="+mn-ea"/>
              </a:rPr>
              <a:t>&lt;script src="https://ajax.googleapis.com/ajax/libs/jquery/1.11.3/jquery.min.js"&gt;&lt;/script&gt;  </a:t>
            </a:r>
            <a:endParaRPr lang="en-US" sz="2400">
              <a:sym typeface="+mn-ea"/>
            </a:endParaRPr>
          </a:p>
          <a:p>
            <a:pPr marL="0" indent="0">
              <a:buNone/>
            </a:pPr>
            <a:r>
              <a:rPr lang="en-US" sz="2400">
                <a:sym typeface="+mn-ea"/>
              </a:rPr>
              <a:t>&lt;script&gt;  </a:t>
            </a:r>
            <a:endParaRPr lang="en-US" sz="2400">
              <a:sym typeface="+mn-ea"/>
            </a:endParaRPr>
          </a:p>
          <a:p>
            <a:pPr marL="0" indent="0">
              <a:buNone/>
            </a:pPr>
            <a:r>
              <a:rPr lang="en-US" sz="2400">
                <a:sym typeface="+mn-ea"/>
              </a:rPr>
              <a:t>$(document).ready(function(){  </a:t>
            </a:r>
            <a:endParaRPr lang="en-US" sz="2400">
              <a:sym typeface="+mn-ea"/>
            </a:endParaRPr>
          </a:p>
          <a:p>
            <a:pPr marL="0" indent="0">
              <a:buNone/>
            </a:pPr>
            <a:r>
              <a:rPr lang="en-US" sz="2400">
                <a:sym typeface="+mn-ea"/>
              </a:rPr>
              <a:t>    $("button").click(function(){  </a:t>
            </a:r>
            <a:endParaRPr lang="en-US" sz="2400">
              <a:sym typeface="+mn-ea"/>
            </a:endParaRPr>
          </a:p>
          <a:p>
            <a:pPr marL="0" indent="0">
              <a:buNone/>
            </a:pPr>
            <a:r>
              <a:rPr lang="en-US" sz="2400">
                <a:sym typeface="+mn-ea"/>
              </a:rPr>
              <a:t>        $("p").text("Welcome to javatpoint.com!");  </a:t>
            </a:r>
            <a:endParaRPr lang="en-US" sz="2400">
              <a:sym typeface="+mn-ea"/>
            </a:endParaRPr>
          </a:p>
          <a:p>
            <a:pPr marL="0" indent="0">
              <a:buNone/>
            </a:pPr>
            <a:r>
              <a:rPr lang="en-US" sz="2400">
                <a:sym typeface="+mn-ea"/>
              </a:rPr>
              <a:t>    });  </a:t>
            </a:r>
            <a:endParaRPr lang="en-US" sz="2400">
              <a:sym typeface="+mn-ea"/>
            </a:endParaRPr>
          </a:p>
          <a:p>
            <a:pPr marL="0" indent="0">
              <a:buNone/>
            </a:pPr>
            <a:r>
              <a:rPr lang="en-US" sz="2400">
                <a:sym typeface="+mn-ea"/>
              </a:rPr>
              <a:t>});  </a:t>
            </a:r>
            <a:endParaRPr lang="en-US" sz="2400">
              <a:sym typeface="+mn-ea"/>
            </a:endParaRPr>
          </a:p>
          <a:p>
            <a:pPr marL="0" indent="0">
              <a:buNone/>
            </a:pPr>
            <a:r>
              <a:rPr lang="en-US" sz="2400">
                <a:sym typeface="+mn-ea"/>
              </a:rPr>
              <a:t>&lt;/script&gt;  </a:t>
            </a:r>
            <a:endParaRPr lang="en-US" sz="2400">
              <a:sym typeface="+mn-ea"/>
            </a:endParaRPr>
          </a:p>
          <a:p>
            <a:pPr marL="0" indent="0">
              <a:buNone/>
            </a:pPr>
            <a:r>
              <a:rPr lang="en-US" sz="2400">
                <a:sym typeface="+mn-ea"/>
              </a:rPr>
              <a:t>&lt;body&gt;  </a:t>
            </a:r>
            <a:endParaRPr lang="en-US" sz="2400">
              <a:sym typeface="+mn-ea"/>
            </a:endParaRPr>
          </a:p>
          <a:p>
            <a:pPr marL="0" indent="0">
              <a:buNone/>
            </a:pPr>
            <a:r>
              <a:rPr lang="en-US" sz="2400">
                <a:sym typeface="+mn-ea"/>
              </a:rPr>
              <a:t>&lt;button&gt;Click here to set text content for all p elements&lt;/button&gt;  </a:t>
            </a:r>
            <a:endParaRPr lang="en-US" sz="2400">
              <a:sym typeface="+mn-ea"/>
            </a:endParaRPr>
          </a:p>
          <a:p>
            <a:pPr marL="0" indent="0">
              <a:buNone/>
            </a:pPr>
            <a:r>
              <a:rPr lang="en-US" sz="2400">
                <a:sym typeface="+mn-ea"/>
              </a:rPr>
              <a:t>&lt;p&gt;Hello Guys!&lt;/p&gt;  </a:t>
            </a:r>
            <a:endParaRPr lang="en-US" sz="2400">
              <a:sym typeface="+mn-ea"/>
            </a:endParaRPr>
          </a:p>
          <a:p>
            <a:pPr marL="0" indent="0">
              <a:buNone/>
            </a:pPr>
            <a:r>
              <a:rPr lang="en-US" sz="2400">
                <a:sym typeface="+mn-ea"/>
              </a:rPr>
              <a:t>&lt;p&gt;Looking for online training....&lt;/p&gt;  </a:t>
            </a:r>
            <a:endParaRPr lang="en-US" sz="2400">
              <a:sym typeface="+mn-ea"/>
            </a:endParaRPr>
          </a:p>
          <a:p>
            <a:pPr marL="0" indent="0">
              <a:buNone/>
            </a:pPr>
            <a:r>
              <a:rPr lang="en-US" sz="2400">
                <a:sym typeface="+mn-ea"/>
              </a:rPr>
              <a:t>&lt;/body&gt;  </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a:bodyPr>
          <a:p>
            <a:pPr marL="0" indent="0">
              <a:buNone/>
            </a:pPr>
            <a:r>
              <a:rPr lang="en-US" sz="2400" b="1"/>
              <a:t>jQuery val()</a:t>
            </a:r>
            <a:endParaRPr lang="en-US" sz="2400" b="1"/>
          </a:p>
          <a:p>
            <a:pPr marL="0" indent="0">
              <a:buNone/>
            </a:pPr>
            <a:endParaRPr lang="en-US" sz="2400" b="1"/>
          </a:p>
          <a:p>
            <a:r>
              <a:rPr lang="en-US" sz="2400"/>
              <a:t>There are two usage of jQuery val() method.</a:t>
            </a:r>
            <a:endParaRPr lang="en-US" sz="2400"/>
          </a:p>
          <a:p>
            <a:endParaRPr lang="en-US" sz="2400"/>
          </a:p>
          <a:p>
            <a:r>
              <a:rPr lang="en-US" sz="2400"/>
              <a:t>It is used to get current value of the first element in the set of matched elements.</a:t>
            </a:r>
            <a:endParaRPr lang="en-US" sz="2400"/>
          </a:p>
          <a:p>
            <a:r>
              <a:rPr lang="en-US" sz="2400"/>
              <a:t>It is used to set the value of every matched element.</a:t>
            </a:r>
            <a:endParaRPr lang="en-US" sz="2400"/>
          </a:p>
          <a:p>
            <a:endParaRPr lang="en-US" sz="2400"/>
          </a:p>
          <a:p>
            <a:r>
              <a:rPr lang="en-US" sz="2400"/>
              <a:t>Syntax:</a:t>
            </a:r>
            <a:endParaRPr lang="en-US" sz="2400"/>
          </a:p>
          <a:p>
            <a:pPr>
              <a:buNone/>
            </a:pPr>
            <a:endParaRPr lang="en-US" sz="2400" b="1"/>
          </a:p>
          <a:p>
            <a:pPr marL="0" indent="0">
              <a:buNone/>
            </a:pPr>
            <a:r>
              <a:rPr lang="en-US" sz="2400"/>
              <a:t>$(selector).val()   : It is used to get value.</a:t>
            </a:r>
            <a:endParaRPr lang="en-US" sz="2400"/>
          </a:p>
          <a:p>
            <a:pPr marL="0" indent="0">
              <a:buNone/>
            </a:pPr>
            <a:endParaRPr lang="en-US" sz="2400"/>
          </a:p>
          <a:p>
            <a:pPr marL="0" indent="0">
              <a:buNone/>
            </a:pPr>
            <a:r>
              <a:rPr lang="en-US" sz="2400"/>
              <a:t>$(selector).val(value)  It is used to set value.</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3710" y="676910"/>
            <a:ext cx="11487150" cy="6009640"/>
          </a:xfrm>
        </p:spPr>
        <p:txBody>
          <a:bodyPr/>
          <a:p>
            <a:pPr marL="0" indent="0">
              <a:buNone/>
            </a:pPr>
            <a:r>
              <a:rPr lang="en-US"/>
              <a:t>&lt;script src="https://code.jquery.com/jquery-1.10.2.js"&gt;&lt;/script&gt;</a:t>
            </a:r>
            <a:endParaRPr lang="en-US"/>
          </a:p>
          <a:p>
            <a:pPr marL="0" indent="0">
              <a:buNone/>
            </a:pPr>
            <a:r>
              <a:rPr lang="en-US"/>
              <a:t>&lt;script&gt;    </a:t>
            </a:r>
            <a:endParaRPr lang="en-US"/>
          </a:p>
          <a:p>
            <a:pPr marL="0" indent="0">
              <a:buNone/>
            </a:pPr>
            <a:r>
              <a:rPr lang="en-US"/>
              <a:t>function displayVals() {    </a:t>
            </a:r>
            <a:endParaRPr lang="en-US"/>
          </a:p>
          <a:p>
            <a:pPr marL="0" indent="0">
              <a:buNone/>
            </a:pPr>
            <a:r>
              <a:rPr lang="en-US"/>
              <a:t>  var singleValues = $( "#single" ).val();    </a:t>
            </a:r>
            <a:endParaRPr lang="en-US"/>
          </a:p>
          <a:p>
            <a:pPr marL="0" indent="0">
              <a:buNone/>
            </a:pPr>
            <a:r>
              <a:rPr lang="en-US"/>
              <a:t>  $( "p" ).html( "&lt;b&gt;Value:&lt;/b&gt; " + singleValues);    </a:t>
            </a:r>
            <a:endParaRPr lang="en-US"/>
          </a:p>
          <a:p>
            <a:pPr marL="0" indent="0">
              <a:buNone/>
            </a:pPr>
            <a:r>
              <a:rPr lang="en-US"/>
              <a:t>}    </a:t>
            </a:r>
            <a:endParaRPr lang="en-US"/>
          </a:p>
          <a:p>
            <a:pPr marL="0" indent="0">
              <a:buNone/>
            </a:pPr>
            <a:r>
              <a:rPr lang="en-US"/>
              <a:t>$( "select" ).change( displayVals );    </a:t>
            </a:r>
            <a:endParaRPr lang="en-US"/>
          </a:p>
          <a:p>
            <a:pPr marL="0" indent="0">
              <a:buNone/>
            </a:pPr>
            <a:r>
              <a:rPr lang="en-US"/>
              <a:t>displayVals();    </a:t>
            </a:r>
            <a:endParaRPr lang="en-US"/>
          </a:p>
          <a:p>
            <a:pPr marL="0" indent="0">
              <a:buNone/>
            </a:pPr>
            <a:r>
              <a:rPr lang="en-US"/>
              <a:t>&lt;/script&gt;     </a:t>
            </a:r>
            <a:r>
              <a:rPr lang="en-US" b="1"/>
              <a:t>  </a:t>
            </a:r>
            <a:endParaRPr lang="en-US" b="1"/>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400">
                <a:sym typeface="+mn-ea"/>
              </a:rPr>
              <a:t>&lt;body&gt;    </a:t>
            </a:r>
            <a:endParaRPr lang="en-US" sz="2400">
              <a:sym typeface="+mn-ea"/>
            </a:endParaRPr>
          </a:p>
          <a:p>
            <a:pPr marL="0" indent="0">
              <a:buNone/>
            </a:pPr>
            <a:r>
              <a:rPr lang="en-US" sz="2400">
                <a:sym typeface="+mn-ea"/>
              </a:rPr>
              <a:t>&lt;p&gt;&lt;/p&gt;    </a:t>
            </a:r>
            <a:endParaRPr lang="en-US" sz="2400">
              <a:sym typeface="+mn-ea"/>
            </a:endParaRPr>
          </a:p>
          <a:p>
            <a:pPr marL="0" indent="0">
              <a:buNone/>
            </a:pPr>
            <a:r>
              <a:rPr lang="en-US" sz="2400">
                <a:sym typeface="+mn-ea"/>
              </a:rPr>
              <a:t>&lt;select id="single"&gt;    </a:t>
            </a:r>
            <a:endParaRPr lang="en-US" sz="2400">
              <a:sym typeface="+mn-ea"/>
            </a:endParaRPr>
          </a:p>
          <a:p>
            <a:pPr marL="0" indent="0">
              <a:buNone/>
            </a:pPr>
            <a:r>
              <a:rPr lang="en-US" sz="2400">
                <a:sym typeface="+mn-ea"/>
              </a:rPr>
              <a:t>  &lt;option&gt;Single&lt;/option&gt;    </a:t>
            </a:r>
            <a:endParaRPr lang="en-US" sz="2400">
              <a:sym typeface="+mn-ea"/>
            </a:endParaRPr>
          </a:p>
          <a:p>
            <a:pPr marL="0" indent="0">
              <a:buNone/>
            </a:pPr>
            <a:r>
              <a:rPr lang="en-US" sz="2400">
                <a:sym typeface="+mn-ea"/>
              </a:rPr>
              <a:t>  &lt;option&gt;Double&lt;/option&gt;    </a:t>
            </a:r>
            <a:endParaRPr lang="en-US" sz="2400">
              <a:sym typeface="+mn-ea"/>
            </a:endParaRPr>
          </a:p>
          <a:p>
            <a:pPr marL="0" indent="0">
              <a:buNone/>
            </a:pPr>
            <a:r>
              <a:rPr lang="en-US" sz="2400">
                <a:sym typeface="+mn-ea"/>
              </a:rPr>
              <a:t> &lt;option&gt;Triple&lt;/option&gt;    </a:t>
            </a:r>
            <a:endParaRPr lang="en-US" sz="2400">
              <a:sym typeface="+mn-ea"/>
            </a:endParaRPr>
          </a:p>
          <a:p>
            <a:pPr marL="0" indent="0">
              <a:buNone/>
            </a:pPr>
            <a:r>
              <a:rPr lang="en-US" sz="2400">
                <a:sym typeface="+mn-ea"/>
              </a:rPr>
              <a:t>&lt;/select&gt;</a:t>
            </a:r>
            <a:endParaRPr lang="en-US" sz="2400">
              <a:sym typeface="+mn-ea"/>
            </a:endParaRPr>
          </a:p>
          <a:p>
            <a:pPr marL="0" indent="0">
              <a:buNone/>
            </a:pPr>
            <a:r>
              <a:rPr lang="en-US" sz="2400">
                <a:sym typeface="+mn-ea"/>
              </a:rPr>
              <a:t>&lt;/body&gt;</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5731</Words>
  <Application>WPS Presentation</Application>
  <PresentationFormat>Widescreen</PresentationFormat>
  <Paragraphs>193</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Microsoft YaHei</vt:lpstr>
      <vt:lpstr>Arial Unicode MS</vt:lpstr>
      <vt:lpstr>Calibri</vt:lpstr>
      <vt:lpstr>Wingdings</vt:lpstr>
      <vt:lpstr>Blue Waves</vt:lpstr>
      <vt:lpstr>Javascript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Shailesh Balar</cp:lastModifiedBy>
  <cp:revision>34</cp:revision>
  <dcterms:created xsi:type="dcterms:W3CDTF">2023-01-26T06:09:00Z</dcterms:created>
  <dcterms:modified xsi:type="dcterms:W3CDTF">2023-03-22T09:47:35Z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