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70" r:id="rId5"/>
    <p:sldId id="271" r:id="rId6"/>
    <p:sldId id="272" r:id="rId7"/>
    <p:sldId id="273" r:id="rId8"/>
    <p:sldId id="275" r:id="rId9"/>
    <p:sldId id="258" r:id="rId10"/>
    <p:sldId id="259" r:id="rId11"/>
    <p:sldId id="278" r:id="rId12"/>
    <p:sldId id="279" r:id="rId13"/>
    <p:sldId id="280" r:id="rId14"/>
    <p:sldId id="281" r:id="rId15"/>
    <p:sldId id="282" r:id="rId16"/>
    <p:sldId id="283"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jQuery html()</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337820"/>
            <a:ext cx="10972800" cy="6362700"/>
          </a:xfrm>
        </p:spPr>
        <p:txBody>
          <a:bodyPr/>
          <a:p>
            <a:pPr marL="0" indent="0">
              <a:buNone/>
            </a:pPr>
            <a:r>
              <a:rPr lang="en-US" sz="2400" b="1">
                <a:sym typeface="+mn-ea"/>
              </a:rPr>
              <a:t>  &lt;script src="https://ajax.googleapis.com/ajax/libs/jquery/1.11.1/jquery.min.js"&gt;&lt;/script&gt;  </a:t>
            </a:r>
            <a:endParaRPr lang="en-US" sz="2400" b="1">
              <a:sym typeface="+mn-ea"/>
            </a:endParaRPr>
          </a:p>
          <a:p>
            <a:pPr marL="0" indent="0">
              <a:buNone/>
            </a:pPr>
            <a:r>
              <a:rPr lang="en-US" sz="2400" b="1">
                <a:sym typeface="+mn-ea"/>
              </a:rPr>
              <a:t>  &lt;script&gt;  </a:t>
            </a:r>
            <a:endParaRPr lang="en-US" sz="2400" b="1">
              <a:sym typeface="+mn-ea"/>
            </a:endParaRPr>
          </a:p>
          <a:p>
            <a:pPr marL="0" indent="0">
              <a:buNone/>
            </a:pPr>
            <a:r>
              <a:rPr lang="en-US" sz="2400" b="1">
                <a:sym typeface="+mn-ea"/>
              </a:rPr>
              <a:t>  $(document).ready(function() {     </a:t>
            </a:r>
            <a:endParaRPr lang="en-US" sz="2400" b="1">
              <a:sym typeface="+mn-ea"/>
            </a:endParaRPr>
          </a:p>
          <a:p>
            <a:pPr marL="0" indent="0">
              <a:buNone/>
            </a:pPr>
            <a:r>
              <a:rPr lang="en-US" sz="2400" b="1">
                <a:sym typeface="+mn-ea"/>
              </a:rPr>
              <a:t>   $(".btn").click(function(){   </a:t>
            </a:r>
            <a:endParaRPr lang="en-US" sz="2400" b="1">
              <a:sym typeface="+mn-ea"/>
            </a:endParaRPr>
          </a:p>
          <a:p>
            <a:pPr marL="0" indent="0">
              <a:buNone/>
            </a:pPr>
            <a:r>
              <a:rPr lang="en-US" sz="2400" b="1">
                <a:sym typeface="+mn-ea"/>
              </a:rPr>
              <a:t>    var className = $(this).attr("id");  </a:t>
            </a:r>
            <a:endParaRPr lang="en-US" sz="2400" b="1">
              <a:sym typeface="+mn-ea"/>
            </a:endParaRPr>
          </a:p>
          <a:p>
            <a:pPr marL="0" indent="0">
              <a:buNone/>
            </a:pPr>
            <a:r>
              <a:rPr lang="en-US" sz="2400" b="1">
                <a:sym typeface="+mn-ea"/>
              </a:rPr>
              <a:t>    $("ul li").each(function() {       </a:t>
            </a:r>
            <a:endParaRPr lang="en-US" sz="2400" b="1">
              <a:sym typeface="+mn-ea"/>
            </a:endParaRPr>
          </a:p>
          <a:p>
            <a:pPr marL="0" indent="0">
              <a:buNone/>
            </a:pPr>
            <a:r>
              <a:rPr lang="en-US" sz="2400" b="1">
                <a:sym typeface="+mn-ea"/>
              </a:rPr>
              <a:t>     if ($(this).hasClass(className)) {  </a:t>
            </a:r>
            <a:endParaRPr lang="en-US" sz="2400" b="1">
              <a:sym typeface="+mn-ea"/>
            </a:endParaRPr>
          </a:p>
          <a:p>
            <a:pPr marL="0" indent="0">
              <a:buNone/>
            </a:pPr>
            <a:r>
              <a:rPr lang="en-US" sz="2400" b="1">
                <a:sym typeface="+mn-ea"/>
              </a:rPr>
              <a:t>      $(this).fadeTo('slow', 0.0).fadeTo('slow', 1.0);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&lt;/script&gt;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330835" y="247650"/>
            <a:ext cx="4959350" cy="6362700"/>
          </a:xfrm>
        </p:spPr>
        <p:txBody>
          <a:bodyPr/>
          <a:p>
            <a:pPr marL="0" indent="0">
              <a:buNone/>
            </a:pPr>
            <a:r>
              <a:rPr lang="en-US" sz="2400" b="1">
                <a:sym typeface="+mn-ea"/>
              </a:rPr>
              <a:t>    &lt;style&gt;  </a:t>
            </a:r>
            <a:endParaRPr lang="en-US" sz="2400" b="1">
              <a:sym typeface="+mn-ea"/>
            </a:endParaRPr>
          </a:p>
          <a:p>
            <a:pPr marL="0" indent="0">
              <a:buNone/>
            </a:pPr>
            <a:r>
              <a:rPr lang="en-US" sz="2400" b="1">
                <a:sym typeface="+mn-ea"/>
              </a:rPr>
              <a:t>  ul{  </a:t>
            </a:r>
            <a:endParaRPr lang="en-US" sz="2400" b="1">
              <a:sym typeface="+mn-ea"/>
            </a:endParaRPr>
          </a:p>
          <a:p>
            <a:pPr marL="0" indent="0">
              <a:buNone/>
            </a:pPr>
            <a:r>
              <a:rPr lang="en-US" sz="2400" b="1">
                <a:sym typeface="+mn-ea"/>
              </a:rPr>
              <a:t>   font-family: monospace;  </a:t>
            </a:r>
            <a:endParaRPr lang="en-US" sz="2400" b="1">
              <a:sym typeface="+mn-ea"/>
            </a:endParaRPr>
          </a:p>
          <a:p>
            <a:pPr marL="0" indent="0">
              <a:buNone/>
            </a:pPr>
            <a:r>
              <a:rPr lang="en-US" sz="2400" b="1">
                <a:sym typeface="+mn-ea"/>
              </a:rPr>
              <a:t>   font-size: 15px;  </a:t>
            </a:r>
            <a:endParaRPr lang="en-US" sz="2400" b="1">
              <a:sym typeface="+mn-ea"/>
            </a:endParaRPr>
          </a:p>
          <a:p>
            <a:pPr marL="0" indent="0">
              <a:buNone/>
            </a:pPr>
            <a:r>
              <a:rPr lang="en-US" sz="2400" b="1">
                <a:sym typeface="+mn-ea"/>
              </a:rPr>
              <a:t>   font-family: monospace;   </a:t>
            </a:r>
            <a:endParaRPr lang="en-US" sz="2400" b="1">
              <a:sym typeface="+mn-ea"/>
            </a:endParaRPr>
          </a:p>
          <a:p>
            <a:pPr marL="0" indent="0">
              <a:buNone/>
            </a:pPr>
            <a:r>
              <a:rPr lang="en-US" sz="2400" b="1">
                <a:sym typeface="+mn-ea"/>
              </a:rPr>
              <a:t>   font-style: normal;  </a:t>
            </a:r>
            <a:endParaRPr lang="en-US" sz="2400" b="1">
              <a:sym typeface="+mn-ea"/>
            </a:endParaRPr>
          </a:p>
          <a:p>
            <a:pPr marL="0" indent="0">
              <a:buNone/>
            </a:pPr>
            <a:r>
              <a:rPr lang="en-US" sz="2400" b="1">
                <a:sym typeface="+mn-ea"/>
              </a:rPr>
              <a:t>   font-size-adjust: none;  </a:t>
            </a:r>
            <a:endParaRPr lang="en-US" sz="2400" b="1">
              <a:sym typeface="+mn-ea"/>
            </a:endParaRPr>
          </a:p>
          <a:p>
            <a:pPr marL="0" indent="0">
              <a:buNone/>
            </a:pPr>
            <a:r>
              <a:rPr lang="en-US" sz="2400" b="1">
                <a:sym typeface="+mn-ea"/>
              </a:rPr>
              <a:t>   width:200px;     </a:t>
            </a:r>
            <a:endParaRPr lang="en-US" sz="2400" b="1">
              <a:sym typeface="+mn-ea"/>
            </a:endParaRPr>
          </a:p>
          <a:p>
            <a:pPr marL="0" indent="0">
              <a:buNone/>
            </a:pPr>
            <a:r>
              <a:rPr lang="en-US" sz="2400" b="1">
                <a:sym typeface="+mn-ea"/>
              </a:rPr>
              <a:t>   padding:0px;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  </a:t>
            </a:r>
            <a:endParaRPr lang="en-US" sz="2400" b="1">
              <a:sym typeface="+mn-ea"/>
            </a:endParaRPr>
          </a:p>
        </p:txBody>
      </p:sp>
      <p:sp>
        <p:nvSpPr>
          <p:cNvPr id="2" name="Content Placeholder 2"/>
          <p:cNvSpPr/>
          <p:nvPr/>
        </p:nvSpPr>
        <p:spPr>
          <a:xfrm>
            <a:off x="5697855" y="360680"/>
            <a:ext cx="4959350" cy="63627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ym typeface="+mn-ea"/>
              </a:rPr>
              <a:t>      ul li{  </a:t>
            </a:r>
            <a:endParaRPr lang="en-US" sz="2400" b="1">
              <a:sym typeface="+mn-ea"/>
            </a:endParaRPr>
          </a:p>
          <a:p>
            <a:pPr marL="0" indent="0">
              <a:buNone/>
            </a:pPr>
            <a:r>
              <a:rPr lang="en-US" sz="2400" b="1">
                <a:sym typeface="+mn-ea"/>
              </a:rPr>
              <a:t>   background-color:#7fffd4;  </a:t>
            </a:r>
            <a:endParaRPr lang="en-US" sz="2400" b="1">
              <a:sym typeface="+mn-ea"/>
            </a:endParaRPr>
          </a:p>
          <a:p>
            <a:pPr marL="0" indent="0">
              <a:buNone/>
            </a:pPr>
            <a:r>
              <a:rPr lang="en-US" sz="2400" b="1">
                <a:sym typeface="+mn-ea"/>
              </a:rPr>
              <a:t>   width:100px;  </a:t>
            </a:r>
            <a:endParaRPr lang="en-US" sz="2400" b="1">
              <a:sym typeface="+mn-ea"/>
            </a:endParaRPr>
          </a:p>
          <a:p>
            <a:pPr marL="0" indent="0">
              <a:buNone/>
            </a:pPr>
            <a:r>
              <a:rPr lang="en-US" sz="2400" b="1">
                <a:sym typeface="+mn-ea"/>
              </a:rPr>
              <a:t>   margin:5px;  </a:t>
            </a:r>
            <a:endParaRPr lang="en-US" sz="2400" b="1">
              <a:sym typeface="+mn-ea"/>
            </a:endParaRPr>
          </a:p>
          <a:p>
            <a:pPr marL="0" indent="0">
              <a:buNone/>
            </a:pPr>
            <a:r>
              <a:rPr lang="en-US" sz="2400" b="1">
                <a:sym typeface="+mn-ea"/>
              </a:rPr>
              <a:t>   padding:5px;  </a:t>
            </a:r>
            <a:endParaRPr lang="en-US" sz="2400" b="1">
              <a:sym typeface="+mn-ea"/>
            </a:endParaRPr>
          </a:p>
          <a:p>
            <a:pPr marL="0" indent="0">
              <a:buNone/>
            </a:pPr>
            <a:r>
              <a:rPr lang="en-US" sz="2400" b="1">
                <a:sym typeface="+mn-ea"/>
              </a:rPr>
              <a:t>   list-style-type:none;  </a:t>
            </a:r>
            <a:endParaRPr lang="en-US" sz="2400" b="1">
              <a:sym typeface="+mn-ea"/>
            </a:endParaRPr>
          </a:p>
          <a:p>
            <a:pPr marL="0" indent="0">
              <a:buNone/>
            </a:pPr>
            <a:r>
              <a:rPr lang="en-US" sz="2400" b="1">
                <a:sym typeface="+mn-ea"/>
              </a:rPr>
              <a:t>   wid  }  </a:t>
            </a:r>
            <a:endParaRPr lang="en-US" sz="2400" b="1">
              <a:sym typeface="+mn-ea"/>
            </a:endParaRPr>
          </a:p>
          <a:p>
            <a:pPr marL="0" indent="0">
              <a:buNone/>
            </a:pPr>
            <a:r>
              <a:rPr lang="en-US" sz="2400" b="1">
                <a:sym typeface="+mn-ea"/>
              </a:rPr>
              <a:t>  &lt;/style&gt;</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73710" y="352425"/>
            <a:ext cx="10972800" cy="6362700"/>
          </a:xfrm>
        </p:spPr>
        <p:txBody>
          <a:bodyPr/>
          <a:p>
            <a:pPr marL="0" indent="0">
              <a:buNone/>
            </a:pPr>
            <a:r>
              <a:rPr lang="en-US" sz="2400" b="1">
                <a:sym typeface="+mn-ea"/>
              </a:rPr>
              <a:t> &lt;body&gt;  </a:t>
            </a:r>
            <a:endParaRPr lang="en-US" sz="2400" b="1">
              <a:sym typeface="+mn-ea"/>
            </a:endParaRPr>
          </a:p>
          <a:p>
            <a:pPr marL="0" indent="0">
              <a:buNone/>
            </a:pPr>
            <a:r>
              <a:rPr lang="en-US" sz="2400" b="1">
                <a:sym typeface="+mn-ea"/>
              </a:rPr>
              <a:t> &lt;h1&gt;jQuery .hasClass() function Example&lt;/h1&gt;     </a:t>
            </a:r>
            <a:endParaRPr lang="en-US" sz="2400" b="1">
              <a:sym typeface="+mn-ea"/>
            </a:endParaRPr>
          </a:p>
          <a:p>
            <a:pPr marL="0" indent="0">
              <a:buNone/>
            </a:pPr>
            <a:r>
              <a:rPr lang="en-US" sz="2400" b="1">
                <a:sym typeface="+mn-ea"/>
              </a:rPr>
              <a:t> &lt;ul&gt;  </a:t>
            </a:r>
            <a:endParaRPr lang="en-US" sz="2400" b="1">
              <a:sym typeface="+mn-ea"/>
            </a:endParaRPr>
          </a:p>
          <a:p>
            <a:pPr marL="0" indent="0">
              <a:buNone/>
            </a:pPr>
            <a:r>
              <a:rPr lang="en-US" sz="2400" b="1">
                <a:sym typeface="+mn-ea"/>
              </a:rPr>
              <a:t>  &lt;li class="red"&gt;Red&lt;/li&gt;    </a:t>
            </a:r>
            <a:endParaRPr lang="en-US" sz="2400" b="1">
              <a:sym typeface="+mn-ea"/>
            </a:endParaRPr>
          </a:p>
          <a:p>
            <a:pPr marL="0" indent="0">
              <a:buNone/>
            </a:pPr>
            <a:r>
              <a:rPr lang="en-US" sz="2400" b="1">
                <a:sym typeface="+mn-ea"/>
              </a:rPr>
              <a:t>  &lt;li class="green"&gt;Green&lt;/li&gt;       </a:t>
            </a:r>
            <a:endParaRPr lang="en-US" sz="2400" b="1">
              <a:sym typeface="+mn-ea"/>
            </a:endParaRPr>
          </a:p>
          <a:p>
            <a:pPr marL="0" indent="0">
              <a:buNone/>
            </a:pPr>
            <a:r>
              <a:rPr lang="en-US" sz="2400" b="1">
                <a:sym typeface="+mn-ea"/>
              </a:rPr>
              <a:t>  &lt;li class="green red"&gt;Green Red&lt;/li&gt;  </a:t>
            </a:r>
            <a:endParaRPr lang="en-US" sz="2400" b="1">
              <a:sym typeface="+mn-ea"/>
            </a:endParaRPr>
          </a:p>
          <a:p>
            <a:pPr marL="0" indent="0">
              <a:buNone/>
            </a:pPr>
            <a:r>
              <a:rPr lang="en-US" sz="2400" b="1">
                <a:sym typeface="+mn-ea"/>
              </a:rPr>
              <a:t>  &lt;li class="blue"&gt;Blue&lt;/li&gt;  </a:t>
            </a:r>
            <a:endParaRPr lang="en-US" sz="2400" b="1">
              <a:sym typeface="+mn-ea"/>
            </a:endParaRPr>
          </a:p>
          <a:p>
            <a:pPr marL="0" indent="0">
              <a:buNone/>
            </a:pPr>
            <a:r>
              <a:rPr lang="en-US" sz="2400" b="1">
                <a:sym typeface="+mn-ea"/>
              </a:rPr>
              <a:t> &lt;/ul&gt;   </a:t>
            </a:r>
            <a:endParaRPr lang="en-US" sz="2400" b="1">
              <a:sym typeface="+mn-ea"/>
            </a:endParaRPr>
          </a:p>
          <a:p>
            <a:pPr marL="0" indent="0">
              <a:buNone/>
            </a:pPr>
            <a:r>
              <a:rPr lang="en-US" sz="2400" b="1">
                <a:sym typeface="+mn-ea"/>
              </a:rPr>
              <a:t> &lt;input type="button" class="btn" value="Red Class" id="red"&gt;  </a:t>
            </a:r>
            <a:endParaRPr lang="en-US" sz="2400" b="1">
              <a:sym typeface="+mn-ea"/>
            </a:endParaRPr>
          </a:p>
          <a:p>
            <a:pPr marL="0" indent="0">
              <a:buNone/>
            </a:pPr>
            <a:r>
              <a:rPr lang="en-US" sz="2400" b="1">
                <a:sym typeface="+mn-ea"/>
              </a:rPr>
              <a:t> &lt;input type="button" class="btn" value="Green Class" id="green"&gt;  </a:t>
            </a:r>
            <a:endParaRPr lang="en-US" sz="2400" b="1">
              <a:sym typeface="+mn-ea"/>
            </a:endParaRPr>
          </a:p>
          <a:p>
            <a:pPr marL="0" indent="0">
              <a:buNone/>
            </a:pPr>
            <a:r>
              <a:rPr lang="en-US" sz="2400" b="1">
                <a:sym typeface="+mn-ea"/>
              </a:rPr>
              <a:t> &lt;input type="button" class="btn" value="Blue Class" id="blue"&gt;  </a:t>
            </a:r>
            <a:endParaRPr lang="en-US" sz="2400" b="1">
              <a:sym typeface="+mn-ea"/>
            </a:endParaRPr>
          </a:p>
          <a:p>
            <a:pPr marL="0" indent="0">
              <a:buNone/>
            </a:pPr>
            <a:r>
              <a:rPr lang="en-US" sz="2400" b="1">
                <a:sym typeface="+mn-ea"/>
              </a:rPr>
              <a:t> &lt;input type="button" class="btn" value="No Matching Class" id="noclass"&gt;   </a:t>
            </a:r>
            <a:endParaRPr lang="en-US" sz="2400" b="1">
              <a:sym typeface="+mn-ea"/>
            </a:endParaRPr>
          </a:p>
          <a:p>
            <a:pPr marL="0" indent="0">
              <a:buNone/>
            </a:pPr>
            <a:r>
              <a:rPr lang="en-US" sz="2400" b="1">
                <a:sym typeface="+mn-ea"/>
              </a:rPr>
              <a:t> &lt;/body&gt;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b="1">
                <a:sym typeface="+mn-ea"/>
              </a:rPr>
              <a:t>jQuery toggleClass()</a:t>
            </a:r>
            <a:endParaRPr lang="en-US" sz="2400" b="1">
              <a:sym typeface="+mn-ea"/>
            </a:endParaRPr>
          </a:p>
          <a:p>
            <a:pPr marL="0" indent="0">
              <a:buNone/>
            </a:pPr>
            <a:endParaRPr lang="en-US" sz="2400">
              <a:sym typeface="+mn-ea"/>
            </a:endParaRPr>
          </a:p>
          <a:p>
            <a:r>
              <a:rPr lang="en-US" sz="2400">
                <a:sym typeface="+mn-ea"/>
              </a:rPr>
              <a:t>The jQuery toggleCLass() method is used to add or remove one or more classes from the selected elements. This method toggles between adding and removing one or more class name. It checks each element for the specified class names. If the class name is already set, it removes and if the class name is missing, it adds.</a:t>
            </a:r>
            <a:endParaRPr lang="en-US" sz="2400">
              <a:sym typeface="+mn-ea"/>
            </a:endParaRPr>
          </a:p>
          <a:p>
            <a:endParaRPr lang="en-US" sz="2400">
              <a:sym typeface="+mn-ea"/>
            </a:endParaRPr>
          </a:p>
          <a:p>
            <a:r>
              <a:rPr lang="en-US" sz="2400">
                <a:sym typeface="+mn-ea"/>
              </a:rPr>
              <a:t>In this way, it creates the toggle effect. It also facilitates you to specify to only add or only remove by the use of switch parameter.</a:t>
            </a:r>
            <a:endParaRPr lang="en-US" sz="2400">
              <a:sym typeface="+mn-ea"/>
            </a:endParaRPr>
          </a:p>
          <a:p>
            <a:endParaRPr lang="en-US" sz="2400">
              <a:sym typeface="+mn-ea"/>
            </a:endParaRPr>
          </a:p>
          <a:p>
            <a:r>
              <a:rPr lang="en-US" sz="2400">
                <a:sym typeface="+mn-ea"/>
              </a:rPr>
              <a:t>Syntax: $(selector).toggleClass(classname)</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316865" y="247650"/>
            <a:ext cx="11730990" cy="6362700"/>
          </a:xfrm>
        </p:spPr>
        <p:txBody>
          <a:bodyPr/>
          <a:p>
            <a:pPr marL="0" indent="0">
              <a:buNone/>
            </a:pPr>
            <a:r>
              <a:rPr lang="en-US" sz="2400" b="1">
                <a:sym typeface="+mn-ea"/>
              </a:rPr>
              <a:t>&lt;script src="https://ajax.googleapis.com/ajax/libs/jquery/1.11.3/jquery.min.js"&gt;&lt;/script&gt;  </a:t>
            </a:r>
            <a:endParaRPr lang="en-US" sz="2400" b="1">
              <a:sym typeface="+mn-ea"/>
            </a:endParaRPr>
          </a:p>
          <a:p>
            <a:pPr marL="0" indent="0">
              <a:buNone/>
            </a:pPr>
            <a:r>
              <a:rPr lang="en-US" sz="2400" b="1">
                <a:sym typeface="+mn-ea"/>
              </a:rPr>
              <a:t>&lt;script&gt;  </a:t>
            </a:r>
            <a:endParaRPr lang="en-US" sz="2400" b="1">
              <a:sym typeface="+mn-ea"/>
            </a:endParaRPr>
          </a:p>
          <a:p>
            <a:pPr marL="0" indent="0">
              <a:buNone/>
            </a:pPr>
            <a:r>
              <a:rPr lang="en-US" sz="2400" b="1">
                <a:sym typeface="+mn-ea"/>
              </a:rPr>
              <a:t>$(document).ready(function(){  </a:t>
            </a:r>
            <a:endParaRPr lang="en-US" sz="2400" b="1">
              <a:sym typeface="+mn-ea"/>
            </a:endParaRPr>
          </a:p>
          <a:p>
            <a:pPr marL="0" indent="0">
              <a:buNone/>
            </a:pPr>
            <a:r>
              <a:rPr lang="en-US" sz="2400" b="1">
                <a:sym typeface="+mn-ea"/>
              </a:rPr>
              <a:t>    $("button").click(function(){  </a:t>
            </a:r>
            <a:endParaRPr lang="en-US" sz="2400" b="1">
              <a:sym typeface="+mn-ea"/>
            </a:endParaRPr>
          </a:p>
          <a:p>
            <a:pPr marL="0" indent="0">
              <a:buNone/>
            </a:pPr>
            <a:r>
              <a:rPr lang="en-US" sz="2400" b="1">
                <a:sym typeface="+mn-ea"/>
              </a:rPr>
              <a:t>        $("p").toggleClass("main");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&lt;/script&gt;  </a:t>
            </a:r>
            <a:endParaRPr lang="en-US" sz="2400" b="1">
              <a:sym typeface="+mn-ea"/>
            </a:endParaRPr>
          </a:p>
          <a:p>
            <a:pPr marL="0" indent="0">
              <a:buNone/>
            </a:pPr>
            <a:r>
              <a:rPr lang="en-US" sz="2400" b="1">
                <a:sym typeface="+mn-ea"/>
              </a:rPr>
              <a:t>&lt;style&gt;  </a:t>
            </a:r>
            <a:endParaRPr lang="en-US" sz="2400" b="1">
              <a:sym typeface="+mn-ea"/>
            </a:endParaRPr>
          </a:p>
          <a:p>
            <a:pPr marL="0" indent="0">
              <a:buNone/>
            </a:pPr>
            <a:r>
              <a:rPr lang="en-US" sz="2400" b="1">
                <a:sym typeface="+mn-ea"/>
              </a:rPr>
              <a:t>.main {  </a:t>
            </a:r>
            <a:endParaRPr lang="en-US" sz="2400" b="1">
              <a:sym typeface="+mn-ea"/>
            </a:endParaRPr>
          </a:p>
          <a:p>
            <a:pPr marL="0" indent="0">
              <a:buNone/>
            </a:pPr>
            <a:r>
              <a:rPr lang="en-US" sz="2400" b="1">
                <a:sym typeface="+mn-ea"/>
              </a:rPr>
              <a:t>    font-size: 150%;  </a:t>
            </a:r>
            <a:endParaRPr lang="en-US" sz="2400" b="1">
              <a:sym typeface="+mn-ea"/>
            </a:endParaRPr>
          </a:p>
          <a:p>
            <a:pPr marL="0" indent="0">
              <a:buNone/>
            </a:pPr>
            <a:r>
              <a:rPr lang="en-US" sz="2400" b="1">
                <a:sym typeface="+mn-ea"/>
              </a:rPr>
              <a:t>    color: red;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&lt;/style&gt;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1530965" cy="6362700"/>
          </a:xfrm>
        </p:spPr>
        <p:txBody>
          <a:bodyPr/>
          <a:p>
            <a:pPr marL="0" indent="0">
              <a:buNone/>
            </a:pPr>
            <a:r>
              <a:rPr lang="en-US" sz="2400" b="1">
                <a:sym typeface="+mn-ea"/>
              </a:rPr>
              <a:t>&lt;body&gt;  </a:t>
            </a:r>
            <a:endParaRPr lang="en-US" sz="2400" b="1">
              <a:sym typeface="+mn-ea"/>
            </a:endParaRPr>
          </a:p>
          <a:p>
            <a:pPr marL="0" indent="0">
              <a:buNone/>
            </a:pPr>
            <a:r>
              <a:rPr lang="en-US" sz="2400" b="1">
                <a:sym typeface="+mn-ea"/>
              </a:rPr>
              <a:t>&lt;button&gt;Toggle class "main" for p elements&lt;/button&gt;  </a:t>
            </a:r>
            <a:endParaRPr lang="en-US" sz="2400" b="1">
              <a:sym typeface="+mn-ea"/>
            </a:endParaRPr>
          </a:p>
          <a:p>
            <a:pPr marL="0" indent="0">
              <a:buNone/>
            </a:pPr>
            <a:r>
              <a:rPr lang="en-US" sz="2400" b="1">
                <a:sym typeface="+mn-ea"/>
              </a:rPr>
              <a:t>&lt;p&gt;Hello! javatpoint.com&lt;/p&gt;  </a:t>
            </a:r>
            <a:endParaRPr lang="en-US" sz="2400" b="1">
              <a:sym typeface="+mn-ea"/>
            </a:endParaRPr>
          </a:p>
          <a:p>
            <a:pPr marL="0" indent="0">
              <a:buNone/>
            </a:pPr>
            <a:r>
              <a:rPr lang="en-US" sz="2400" b="1">
                <a:sym typeface="+mn-ea"/>
              </a:rPr>
              <a:t>&lt;p&gt;This is popular tutorial website.&lt;/p&gt;  </a:t>
            </a:r>
            <a:endParaRPr lang="en-US" sz="2400" b="1">
              <a:sym typeface="+mn-ea"/>
            </a:endParaRPr>
          </a:p>
          <a:p>
            <a:pPr marL="0" indent="0">
              <a:buNone/>
            </a:pPr>
            <a:r>
              <a:rPr lang="en-US" sz="2400" b="1">
                <a:sym typeface="+mn-ea"/>
              </a:rPr>
              <a:t>&lt;p&gt;&lt;b&gt;Note:&lt;/b&gt; Click repeatedly on the button to see the toggle effect.&lt;/p&gt;  </a:t>
            </a:r>
            <a:endParaRPr lang="en-US" sz="2400" b="1">
              <a:sym typeface="+mn-ea"/>
            </a:endParaRPr>
          </a:p>
          <a:p>
            <a:pPr marL="0" indent="0">
              <a:buNone/>
            </a:pPr>
            <a:r>
              <a:rPr lang="en-US" sz="2400" b="1">
                <a:sym typeface="+mn-ea"/>
              </a:rPr>
              <a:t>&lt;/body&gt;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273685" y="93980"/>
            <a:ext cx="11918315" cy="6362700"/>
          </a:xfrm>
        </p:spPr>
        <p:txBody>
          <a:bodyPr/>
          <a:p>
            <a:pPr marL="0" indent="0">
              <a:buNone/>
            </a:pPr>
            <a:r>
              <a:rPr lang="en-US" sz="2400" b="1">
                <a:sym typeface="+mn-ea"/>
              </a:rPr>
              <a:t>jQuery wrap()</a:t>
            </a:r>
            <a:endParaRPr lang="en-US" sz="2400" b="1">
              <a:sym typeface="+mn-ea"/>
            </a:endParaRPr>
          </a:p>
          <a:p>
            <a:pPr marL="0" indent="0">
              <a:buNone/>
            </a:pPr>
            <a:endParaRPr lang="en-US" sz="2400" b="1">
              <a:sym typeface="+mn-ea"/>
            </a:endParaRPr>
          </a:p>
          <a:p>
            <a:r>
              <a:rPr lang="en-US" sz="2400">
                <a:sym typeface="+mn-ea"/>
              </a:rPr>
              <a:t>jQuery wrap() method is used to wrap specified HTML elements around each selected element. The wrap () function can accept any string or object that could be passed through the $() factory function.</a:t>
            </a:r>
            <a:endParaRPr lang="en-US" sz="2400">
              <a:sym typeface="+mn-ea"/>
            </a:endParaRPr>
          </a:p>
          <a:p>
            <a:endParaRPr lang="en-US" sz="2400">
              <a:sym typeface="+mn-ea"/>
            </a:endParaRPr>
          </a:p>
          <a:p>
            <a:r>
              <a:rPr lang="en-US" sz="2400">
                <a:sym typeface="+mn-ea"/>
              </a:rPr>
              <a:t>Syntax: $(selector).wrap(wrappingElement)</a:t>
            </a:r>
            <a:endParaRPr lang="en-US" sz="2400">
              <a:sym typeface="+mn-ea"/>
            </a:endParaRPr>
          </a:p>
          <a:p>
            <a:endParaRPr lang="en-US" sz="2400">
              <a:sym typeface="+mn-ea"/>
            </a:endParaRPr>
          </a:p>
          <a:p>
            <a:pPr marL="0" indent="0">
              <a:buNone/>
            </a:pPr>
            <a:r>
              <a:rPr lang="en-US" sz="2000">
                <a:sym typeface="+mn-ea"/>
              </a:rPr>
              <a:t>&lt;script src="https://ajax.googleapis.com/ajax/libs/jquery/1.11.3/jquery.min.js"&gt;&lt;/script&gt;  </a:t>
            </a:r>
            <a:endParaRPr lang="en-US" sz="2000">
              <a:sym typeface="+mn-ea"/>
            </a:endParaRPr>
          </a:p>
          <a:p>
            <a:pPr marL="0" indent="0">
              <a:buNone/>
            </a:pPr>
            <a:r>
              <a:rPr lang="en-US" sz="2000">
                <a:sym typeface="+mn-ea"/>
              </a:rPr>
              <a:t>&lt;script&gt;  </a:t>
            </a:r>
            <a:endParaRPr lang="en-US" sz="2000">
              <a:sym typeface="+mn-ea"/>
            </a:endParaRPr>
          </a:p>
          <a:p>
            <a:pPr marL="0" indent="0">
              <a:buNone/>
            </a:pPr>
            <a:r>
              <a:rPr lang="en-US" sz="2000">
                <a:sym typeface="+mn-ea"/>
              </a:rPr>
              <a:t>$(document).ready(function(){  </a:t>
            </a:r>
            <a:endParaRPr lang="en-US" sz="2000">
              <a:sym typeface="+mn-ea"/>
            </a:endParaRPr>
          </a:p>
          <a:p>
            <a:pPr marL="0" indent="0">
              <a:buNone/>
            </a:pPr>
            <a:r>
              <a:rPr lang="en-US" sz="2000">
                <a:sym typeface="+mn-ea"/>
              </a:rPr>
              <a:t>    $("button").click(function(){  </a:t>
            </a:r>
            <a:endParaRPr lang="en-US" sz="2000">
              <a:sym typeface="+mn-ea"/>
            </a:endParaRPr>
          </a:p>
          <a:p>
            <a:pPr marL="0" indent="0">
              <a:buNone/>
            </a:pPr>
            <a:r>
              <a:rPr lang="en-US" sz="2000">
                <a:sym typeface="+mn-ea"/>
              </a:rPr>
              <a:t>        $("p").wrap("&lt;div&gt;&lt;/div&gt;");  </a:t>
            </a:r>
            <a:endParaRPr lang="en-US" sz="2000">
              <a:sym typeface="+mn-ea"/>
            </a:endParaRPr>
          </a:p>
          <a:p>
            <a:pPr marL="0" indent="0">
              <a:buNone/>
            </a:pPr>
            <a:r>
              <a:rPr lang="en-US" sz="2000">
                <a:sym typeface="+mn-ea"/>
              </a:rPr>
              <a:t>    });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&lt;/script&gt; </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273685" y="93980"/>
            <a:ext cx="11918315" cy="6362700"/>
          </a:xfrm>
        </p:spPr>
        <p:txBody>
          <a:bodyPr/>
          <a:p>
            <a:pPr marL="0" indent="0">
              <a:buNone/>
            </a:pPr>
            <a:r>
              <a:rPr lang="en-US" sz="2400" b="1">
                <a:sym typeface="+mn-ea"/>
              </a:rPr>
              <a:t>&lt;style&gt;  </a:t>
            </a:r>
            <a:endParaRPr lang="en-US" sz="2400" b="1">
              <a:sym typeface="+mn-ea"/>
            </a:endParaRPr>
          </a:p>
          <a:p>
            <a:pPr marL="0" indent="0">
              <a:buNone/>
            </a:pPr>
            <a:r>
              <a:rPr lang="en-US" sz="2400" b="1">
                <a:sym typeface="+mn-ea"/>
              </a:rPr>
              <a:t>div{background-color: pink;}  </a:t>
            </a:r>
            <a:endParaRPr lang="en-US" sz="2400" b="1">
              <a:sym typeface="+mn-ea"/>
            </a:endParaRPr>
          </a:p>
          <a:p>
            <a:pPr marL="0" indent="0">
              <a:buNone/>
            </a:pPr>
            <a:r>
              <a:rPr lang="en-US" sz="2400" b="1">
                <a:sym typeface="+mn-ea"/>
              </a:rPr>
              <a:t>&lt;/style&gt;  </a:t>
            </a:r>
            <a:endParaRPr lang="en-US" sz="2400" b="1">
              <a:sym typeface="+mn-ea"/>
            </a:endParaRPr>
          </a:p>
          <a:p>
            <a:pPr marL="0" indent="0">
              <a:buNone/>
            </a:pPr>
            <a:r>
              <a:rPr lang="en-US" sz="2400" b="1">
                <a:sym typeface="+mn-ea"/>
              </a:rPr>
              <a:t>&lt;body&gt;  </a:t>
            </a:r>
            <a:endParaRPr lang="en-US" sz="2400" b="1">
              <a:sym typeface="+mn-ea"/>
            </a:endParaRPr>
          </a:p>
          <a:p>
            <a:pPr marL="0" indent="0">
              <a:buNone/>
            </a:pPr>
            <a:r>
              <a:rPr lang="en-US" sz="2400" b="1">
                <a:sym typeface="+mn-ea"/>
              </a:rPr>
              <a:t>&lt;p&gt;Hello Guys!&lt;/p&gt;  </a:t>
            </a:r>
            <a:endParaRPr lang="en-US" sz="2400" b="1">
              <a:sym typeface="+mn-ea"/>
            </a:endParaRPr>
          </a:p>
          <a:p>
            <a:pPr marL="0" indent="0">
              <a:buNone/>
            </a:pPr>
            <a:r>
              <a:rPr lang="en-US" sz="2400" b="1">
                <a:sym typeface="+mn-ea"/>
              </a:rPr>
              <a:t>&lt;p&gt;This is javatpoint.com&lt;/p&gt;  </a:t>
            </a:r>
            <a:endParaRPr lang="en-US" sz="2400" b="1">
              <a:sym typeface="+mn-ea"/>
            </a:endParaRPr>
          </a:p>
          <a:p>
            <a:pPr marL="0" indent="0">
              <a:buNone/>
            </a:pPr>
            <a:r>
              <a:rPr lang="en-US" sz="2400" b="1">
                <a:sym typeface="+mn-ea"/>
              </a:rPr>
              <a:t>&lt;button&gt;Wrap a div element around each p element&lt;/button&gt;  </a:t>
            </a:r>
            <a:endParaRPr lang="en-US" sz="2400" b="1">
              <a:sym typeface="+mn-ea"/>
            </a:endParaRPr>
          </a:p>
          <a:p>
            <a:pPr marL="0" indent="0">
              <a:buNone/>
            </a:pPr>
            <a:r>
              <a:rPr lang="en-US" sz="2400" b="1">
                <a:sym typeface="+mn-ea"/>
              </a:rPr>
              <a:t>&lt;/body&gt;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10000"/>
          </a:bodyPr>
          <a:p>
            <a:pPr marL="0" indent="0">
              <a:buNone/>
            </a:pPr>
            <a:r>
              <a:rPr lang="en-US" sz="2400" b="1"/>
              <a:t>jQuery attr()</a:t>
            </a:r>
            <a:endParaRPr lang="en-US" sz="2400" b="1"/>
          </a:p>
          <a:p>
            <a:endParaRPr lang="en-US" sz="2400"/>
          </a:p>
          <a:p>
            <a:r>
              <a:rPr lang="en-US" sz="2400"/>
              <a:t>The jQuery attr() method is used to set or return attributes and values of the selected elements.</a:t>
            </a:r>
            <a:endParaRPr lang="en-US" sz="2400"/>
          </a:p>
          <a:p>
            <a:endParaRPr lang="en-US" sz="2400"/>
          </a:p>
          <a:p>
            <a:r>
              <a:rPr lang="en-US" sz="2400"/>
              <a:t>There are two usage of jQuery attr() method.</a:t>
            </a:r>
            <a:endParaRPr lang="en-US" sz="2400"/>
          </a:p>
          <a:p>
            <a:endParaRPr lang="en-US" sz="2400"/>
          </a:p>
          <a:p>
            <a:r>
              <a:rPr lang="en-US" sz="2400"/>
              <a:t>To return attribute value: This method returns the value of the first matched element.</a:t>
            </a:r>
            <a:endParaRPr lang="en-US" sz="2400"/>
          </a:p>
          <a:p>
            <a:endParaRPr lang="en-US" sz="2400"/>
          </a:p>
          <a:p>
            <a:r>
              <a:rPr lang="en-US" sz="2400"/>
              <a:t>To set attribute value: This method is used to set one or more attribute/value pairs of the set of matched elements.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1445240" cy="5997575"/>
          </a:xfrm>
        </p:spPr>
        <p:txBody>
          <a:bodyPr>
            <a:normAutofit lnSpcReduction="10000"/>
          </a:bodyPr>
          <a:p>
            <a:pPr marL="0" indent="0">
              <a:buNone/>
            </a:pPr>
            <a:r>
              <a:rPr lang="en-US" sz="2400"/>
              <a:t>&lt;script src="https://ajax.googleapis.com/ajax/libs/jquery/1.11.3/jquery.min.js"&gt;&lt;/script&gt;  </a:t>
            </a:r>
            <a:endParaRPr lang="en-US" sz="2400"/>
          </a:p>
          <a:p>
            <a:pPr marL="0" indent="0">
              <a:buNone/>
            </a:pPr>
            <a:r>
              <a:rPr lang="en-US" sz="2400"/>
              <a:t>&lt;script&gt;  </a:t>
            </a:r>
            <a:endParaRPr lang="en-US" sz="2400"/>
          </a:p>
          <a:p>
            <a:pPr marL="0" indent="0">
              <a:buNone/>
            </a:pPr>
            <a:r>
              <a:rPr lang="en-US" sz="2400"/>
              <a:t>$(document).ready(function(){  </a:t>
            </a:r>
            <a:endParaRPr lang="en-US" sz="2400"/>
          </a:p>
          <a:p>
            <a:pPr marL="0" indent="0">
              <a:buNone/>
            </a:pPr>
            <a:r>
              <a:rPr lang="en-US" sz="2400"/>
              <a:t>    $("button").click(function(){  </a:t>
            </a:r>
            <a:endParaRPr lang="en-US" sz="2400"/>
          </a:p>
          <a:p>
            <a:pPr marL="0" indent="0">
              <a:buNone/>
            </a:pPr>
            <a:r>
              <a:rPr lang="en-US" sz="2400"/>
              <a:t>        $("img").attr("width", "500");  </a:t>
            </a:r>
            <a:endParaRPr lang="en-US" sz="2400"/>
          </a:p>
          <a:p>
            <a:pPr marL="0" indent="0">
              <a:buNone/>
            </a:pPr>
            <a:r>
              <a:rPr lang="en-US" sz="2400"/>
              <a:t>    });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&lt;body&gt;  </a:t>
            </a:r>
            <a:endParaRPr lang="en-US" sz="2400"/>
          </a:p>
          <a:p>
            <a:pPr marL="0" indent="0">
              <a:buNone/>
            </a:pPr>
            <a:r>
              <a:rPr lang="en-US" sz="2400"/>
              <a:t>&lt;img src="good-morning.jpg" alt="Good Morning Friends"width="284" height="213"&gt;&lt;br&gt;  </a:t>
            </a:r>
            <a:endParaRPr lang="en-US" sz="2400"/>
          </a:p>
          <a:p>
            <a:pPr marL="0" indent="0">
              <a:buNone/>
            </a:pPr>
            <a:r>
              <a:rPr lang="en-US" sz="2400"/>
              <a:t>&lt;button&gt;Set the width attribute of the image&lt;/button&gt;  </a:t>
            </a:r>
            <a:endParaRPr lang="en-US" sz="2400"/>
          </a:p>
          <a:p>
            <a:pPr marL="0" indent="0">
              <a:buNone/>
            </a:pPr>
            <a:r>
              <a:rPr lang="en-US" sz="2400"/>
              <a:t>&lt;/body&gt;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lnSpcReduction="10000"/>
          </a:bodyPr>
          <a:p>
            <a:pPr marL="0" indent="0">
              <a:buNone/>
            </a:pPr>
            <a:r>
              <a:rPr lang="en-US" sz="2400" b="1"/>
              <a:t>jQuery prop()</a:t>
            </a:r>
            <a:endParaRPr lang="en-US" sz="2400" b="1"/>
          </a:p>
          <a:p>
            <a:pPr marL="0" indent="0">
              <a:buNone/>
            </a:pPr>
            <a:endParaRPr lang="en-US" sz="2400"/>
          </a:p>
          <a:p>
            <a:r>
              <a:rPr lang="en-US" sz="2400"/>
              <a:t>jQuery prop() method is used for two purpose.</a:t>
            </a:r>
            <a:endParaRPr lang="en-US" sz="2400"/>
          </a:p>
          <a:p>
            <a:endParaRPr lang="en-US" sz="2400"/>
          </a:p>
          <a:p>
            <a:r>
              <a:rPr lang="en-US" sz="2400"/>
              <a:t>It is used to return the value of a property for the first element in a set of matched elements.</a:t>
            </a:r>
            <a:endParaRPr lang="en-US" sz="2400"/>
          </a:p>
          <a:p>
            <a:endParaRPr lang="en-US" sz="2400"/>
          </a:p>
          <a:p>
            <a:r>
              <a:rPr lang="en-US" sz="2400"/>
              <a:t> It is used to set one or more property value for a set of matched element.</a:t>
            </a:r>
            <a:endParaRPr lang="en-US" sz="2400"/>
          </a:p>
          <a:p>
            <a:endParaRPr lang="en-US" sz="2400"/>
          </a:p>
          <a:p>
            <a:r>
              <a:rPr lang="en-US" sz="2400"/>
              <a:t>The jQuery prop() method is generally used to retrieve property values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20000"/>
          </a:bodyPr>
          <a:p>
            <a:pPr marL="0" indent="0">
              <a:buNone/>
            </a:pPr>
            <a:r>
              <a:rPr lang="en-US" sz="2400" b="1"/>
              <a:t>&lt;script src="https://code.jquery.com/jquery-1.10.2.js"&gt;&lt;/script&gt;</a:t>
            </a:r>
            <a:endParaRPr lang="en-US" sz="2400" b="1"/>
          </a:p>
          <a:p>
            <a:pPr marL="0" indent="0">
              <a:buNone/>
            </a:pPr>
            <a:r>
              <a:rPr lang="en-US" sz="2400"/>
              <a:t>&lt;script&gt;  </a:t>
            </a:r>
            <a:endParaRPr lang="en-US" sz="2400"/>
          </a:p>
          <a:p>
            <a:pPr marL="0" indent="0">
              <a:buNone/>
            </a:pPr>
            <a:r>
              <a:rPr lang="en-US" sz="2400"/>
              <a:t>$( "input" ).change(function() {  </a:t>
            </a:r>
            <a:endParaRPr lang="en-US" sz="2400"/>
          </a:p>
          <a:p>
            <a:pPr marL="0" indent="0">
              <a:buNone/>
            </a:pPr>
            <a:r>
              <a:rPr lang="en-US" sz="2400"/>
              <a:t>  var $input = $( this );  </a:t>
            </a:r>
            <a:endParaRPr lang="en-US" sz="2400"/>
          </a:p>
          <a:p>
            <a:pPr marL="0" indent="0">
              <a:buNone/>
            </a:pPr>
            <a:r>
              <a:rPr lang="en-US" sz="2400"/>
              <a:t>  $( "p" ).html(  </a:t>
            </a:r>
            <a:endParaRPr lang="en-US" sz="2400"/>
          </a:p>
          <a:p>
            <a:pPr marL="0" indent="0">
              <a:buNone/>
            </a:pPr>
            <a:r>
              <a:rPr lang="en-US" sz="2400"/>
              <a:t>    ".attr( \"checked\" ): &lt;b&gt;" + $input.attr( "checked" ) + "&lt;/b&gt;&lt;br&gt;" +  </a:t>
            </a:r>
            <a:endParaRPr lang="en-US" sz="2400"/>
          </a:p>
          <a:p>
            <a:pPr marL="0" indent="0">
              <a:buNone/>
            </a:pPr>
            <a:r>
              <a:rPr lang="en-US" sz="2400"/>
              <a:t>    ".prop( \"checked\" ): &lt;b&gt;" + $input.prop( "checked" ) + "&lt;/b&gt;";  </a:t>
            </a:r>
            <a:endParaRPr lang="en-US" sz="2400"/>
          </a:p>
          <a:p>
            <a:pPr marL="0" indent="0">
              <a:buNone/>
            </a:pPr>
            <a:r>
              <a:rPr lang="en-US" sz="2400"/>
              <a:t>}).change();  </a:t>
            </a:r>
            <a:endParaRPr lang="en-US" sz="2400"/>
          </a:p>
          <a:p>
            <a:pPr marL="0" indent="0">
              <a:buNone/>
            </a:pPr>
            <a:r>
              <a:rPr lang="en-US" sz="2400"/>
              <a:t>&lt;/script&gt; </a:t>
            </a:r>
            <a:endParaRPr lang="en-US" sz="2400"/>
          </a:p>
          <a:p>
            <a:pPr marL="0" indent="0">
              <a:buNone/>
            </a:pPr>
            <a:r>
              <a:rPr lang="en-US" sz="2400"/>
              <a:t>&lt;body&gt;  </a:t>
            </a:r>
            <a:endParaRPr lang="en-US" sz="2400"/>
          </a:p>
          <a:p>
            <a:pPr marL="0" indent="0">
              <a:buNone/>
            </a:pPr>
            <a:r>
              <a:rPr lang="en-US" sz="2400"/>
              <a:t>&lt;input id="check1" type="checkbox" checked="checked"&gt;  </a:t>
            </a:r>
            <a:endParaRPr lang="en-US" sz="2400"/>
          </a:p>
          <a:p>
            <a:pPr marL="0" indent="0">
              <a:buNone/>
            </a:pPr>
            <a:r>
              <a:rPr lang="en-US" sz="2400"/>
              <a:t>&lt;label for="check1"&gt;Check me&lt;/label&gt;  </a:t>
            </a:r>
            <a:endParaRPr lang="en-US" sz="2400"/>
          </a:p>
          <a:p>
            <a:pPr marL="0" indent="0">
              <a:buNone/>
            </a:pPr>
            <a:r>
              <a:rPr lang="en-US" sz="2400"/>
              <a:t>&lt;p&gt;&lt;/p&gt;  </a:t>
            </a:r>
            <a:endParaRPr lang="en-US" sz="2400"/>
          </a:p>
          <a:p>
            <a:pPr marL="0" indent="0">
              <a:buNone/>
            </a:pPr>
            <a:r>
              <a:rPr lang="en-US" sz="2400"/>
              <a:t>&lt;/body&gt;  </a:t>
            </a:r>
            <a:endParaRPr lang="en-US" sz="2400"/>
          </a:p>
          <a:p>
            <a:pPr>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80000"/>
          </a:bodyPr>
          <a:p>
            <a:pPr marL="0" indent="0">
              <a:buNone/>
            </a:pPr>
            <a:r>
              <a:rPr lang="en-US" sz="2400" b="1">
                <a:sym typeface="+mn-ea"/>
              </a:rPr>
              <a:t>jQuery addClass()</a:t>
            </a:r>
            <a:endParaRPr lang="en-US" sz="2400" b="1">
              <a:sym typeface="+mn-ea"/>
            </a:endParaRPr>
          </a:p>
          <a:p>
            <a:pPr marL="0" indent="0">
              <a:buNone/>
            </a:pPr>
            <a:endParaRPr lang="en-US" sz="2400">
              <a:sym typeface="+mn-ea"/>
            </a:endParaRPr>
          </a:p>
          <a:p>
            <a:r>
              <a:rPr lang="en-US" sz="2400">
                <a:sym typeface="+mn-ea"/>
              </a:rPr>
              <a:t>The addclass() method is used to add one or more class name to the selected element. This method is used only to add one or more class names to the class attributes not to remove the existing class attributes.</a:t>
            </a:r>
            <a:endParaRPr lang="en-US" sz="2400">
              <a:sym typeface="+mn-ea"/>
            </a:endParaRPr>
          </a:p>
          <a:p>
            <a:endParaRPr lang="en-US" sz="2400">
              <a:sym typeface="+mn-ea"/>
            </a:endParaRPr>
          </a:p>
          <a:p>
            <a:r>
              <a:rPr lang="en-US" sz="2400">
                <a:sym typeface="+mn-ea"/>
              </a:rPr>
              <a:t>If you want to add more than one class separate the class names with spaces.</a:t>
            </a:r>
            <a:endParaRPr lang="en-US" sz="2400">
              <a:sym typeface="+mn-ea"/>
            </a:endParaRPr>
          </a:p>
          <a:p>
            <a:endParaRPr lang="en-US" sz="2400">
              <a:sym typeface="+mn-ea"/>
            </a:endParaRPr>
          </a:p>
          <a:p>
            <a:r>
              <a:rPr lang="en-US" sz="2400">
                <a:sym typeface="+mn-ea"/>
              </a:rPr>
              <a:t>Syntax:  $(selector).addClass(classname)   </a:t>
            </a:r>
            <a:endParaRPr lang="en-US" sz="2400">
              <a:sym typeface="+mn-ea"/>
            </a:endParaRPr>
          </a:p>
          <a:p>
            <a:endParaRPr lang="en-US" sz="2400">
              <a:sym typeface="+mn-ea"/>
            </a:endParaRPr>
          </a:p>
          <a:p>
            <a:pPr marL="0" indent="0">
              <a:buNone/>
            </a:pPr>
            <a:r>
              <a:rPr lang="en-US" sz="2400">
                <a:sym typeface="+mn-ea"/>
              </a:rPr>
              <a:t>&lt;script src="https://ajax.googleapis.com/ajax/libs/jquery/1.11.3/jquery.min.js"&gt;&lt;/script&gt;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$(document).ready(function(){  </a:t>
            </a:r>
            <a:endParaRPr lang="en-US" sz="2400">
              <a:sym typeface="+mn-ea"/>
            </a:endParaRPr>
          </a:p>
          <a:p>
            <a:pPr marL="0" indent="0">
              <a:buNone/>
            </a:pPr>
            <a:r>
              <a:rPr lang="en-US" sz="2400">
                <a:sym typeface="+mn-ea"/>
              </a:rPr>
              <a:t>    $("button").click(function(){  </a:t>
            </a:r>
            <a:endParaRPr lang="en-US" sz="2400">
              <a:sym typeface="+mn-ea"/>
            </a:endParaRPr>
          </a:p>
          <a:p>
            <a:pPr marL="0" indent="0">
              <a:buNone/>
            </a:pPr>
            <a:r>
              <a:rPr lang="en-US" sz="2400">
                <a:sym typeface="+mn-ea"/>
              </a:rPr>
              <a:t>        $("p:first").addClass("intro");  </a:t>
            </a:r>
            <a:endParaRPr lang="en-US" sz="2400">
              <a:sym typeface="+mn-ea"/>
            </a:endParaRPr>
          </a:p>
          <a:p>
            <a:pPr marL="0" indent="0">
              <a:buNone/>
            </a:pPr>
            <a:r>
              <a:rPr lang="en-US" sz="2400">
                <a:sym typeface="+mn-ea"/>
              </a:rPr>
              <a:t>    });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&lt;/script&gt;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t>&lt;style&gt;  </a:t>
            </a:r>
            <a:endParaRPr lang="en-US" sz="2400" b="1"/>
          </a:p>
          <a:p>
            <a:pPr marL="0" indent="0">
              <a:buNone/>
            </a:pPr>
            <a:r>
              <a:rPr lang="en-US" sz="2400" b="1"/>
              <a:t>.intro {  </a:t>
            </a:r>
            <a:endParaRPr lang="en-US" sz="2400" b="1"/>
          </a:p>
          <a:p>
            <a:pPr marL="0" indent="0">
              <a:buNone/>
            </a:pPr>
            <a:r>
              <a:rPr lang="en-US" sz="2400" b="1"/>
              <a:t>    font-size: 200%;  </a:t>
            </a:r>
            <a:endParaRPr lang="en-US" sz="2400" b="1"/>
          </a:p>
          <a:p>
            <a:pPr marL="0" indent="0">
              <a:buNone/>
            </a:pPr>
            <a:r>
              <a:rPr lang="en-US" sz="2400" b="1"/>
              <a:t>    color: red;  </a:t>
            </a:r>
            <a:endParaRPr lang="en-US" sz="2400" b="1"/>
          </a:p>
          <a:p>
            <a:pPr marL="0" indent="0">
              <a:buNone/>
            </a:pPr>
            <a:r>
              <a:rPr lang="en-US" sz="2400" b="1"/>
              <a:t>}  </a:t>
            </a:r>
            <a:endParaRPr lang="en-US" sz="2400" b="1"/>
          </a:p>
          <a:p>
            <a:pPr marL="0" indent="0">
              <a:buNone/>
            </a:pPr>
            <a:r>
              <a:rPr lang="en-US" sz="2400" b="1"/>
              <a:t>&lt;/style&gt;  </a:t>
            </a:r>
            <a:endParaRPr lang="en-US" sz="2400" b="1"/>
          </a:p>
          <a:p>
            <a:pPr marL="0" indent="0">
              <a:buNone/>
            </a:pPr>
            <a:r>
              <a:rPr lang="en-US" sz="2400" b="1"/>
              <a:t>&lt;body&gt;  </a:t>
            </a:r>
            <a:endParaRPr lang="en-US" sz="2400" b="1"/>
          </a:p>
          <a:p>
            <a:pPr marL="0" indent="0">
              <a:buNone/>
            </a:pPr>
            <a:r>
              <a:rPr lang="en-US" sz="2400" b="1"/>
              <a:t>&lt;h1&gt;This is a heading&lt;/h1&gt;  </a:t>
            </a:r>
            <a:endParaRPr lang="en-US" sz="2400" b="1"/>
          </a:p>
          <a:p>
            <a:pPr marL="0" indent="0">
              <a:buNone/>
            </a:pPr>
            <a:r>
              <a:rPr lang="en-US" sz="2400" b="1"/>
              <a:t>&lt;p&gt;This is a paragraph.&lt;/p&gt;  </a:t>
            </a:r>
            <a:endParaRPr lang="en-US" sz="2400" b="1"/>
          </a:p>
          <a:p>
            <a:pPr marL="0" indent="0">
              <a:buNone/>
            </a:pPr>
            <a:r>
              <a:rPr lang="en-US" sz="2400" b="1"/>
              <a:t>&lt;p&gt;This is another paragraph.&lt;/p&gt;  </a:t>
            </a:r>
            <a:endParaRPr lang="en-US" sz="2400" b="1"/>
          </a:p>
          <a:p>
            <a:pPr marL="0" indent="0">
              <a:buNone/>
            </a:pPr>
            <a:r>
              <a:rPr lang="en-US" sz="2400" b="1"/>
              <a:t>&lt;button&gt;Add a class name to the first p element&lt;/button&gt;  </a:t>
            </a:r>
            <a:endParaRPr lang="en-US" sz="2400" b="1"/>
          </a:p>
          <a:p>
            <a:pPr marL="0" indent="0">
              <a:buNone/>
            </a:pPr>
            <a:r>
              <a:rPr lang="en-US" sz="2400" b="1"/>
              <a:t>&lt;/body&gt;  </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16255" y="332740"/>
            <a:ext cx="11487150" cy="6009640"/>
          </a:xfrm>
        </p:spPr>
        <p:txBody>
          <a:bodyPr/>
          <a:p>
            <a:pPr marL="0" indent="0">
              <a:buNone/>
            </a:pPr>
            <a:r>
              <a:rPr lang="en-US" b="1"/>
              <a:t>jQuery hasClass()</a:t>
            </a:r>
            <a:endParaRPr lang="en-US" b="1"/>
          </a:p>
          <a:p>
            <a:endParaRPr lang="en-US" sz="2400"/>
          </a:p>
          <a:p>
            <a:r>
              <a:rPr lang="en-US" sz="2400"/>
              <a:t>The jQuery hasClass() method is used to check whether selected elements have specified class name or not. It returns TRUE if the specified class is present in any of the selected elements otherwise it returns FALSE.    </a:t>
            </a:r>
            <a:r>
              <a:rPr lang="en-US" b="1"/>
              <a:t> </a:t>
            </a:r>
            <a:endParaRPr lang="en-US" b="1"/>
          </a:p>
          <a:p>
            <a:r>
              <a:rPr lang="en-US" sz="2400"/>
              <a:t>Syntax:$(selector).hasClass(classname)</a:t>
            </a:r>
            <a:endParaRPr lang="en-US" sz="2400"/>
          </a:p>
          <a:p>
            <a:pPr marL="0" indent="0">
              <a:buNone/>
            </a:pPr>
            <a:endParaRPr lang="en-US" sz="2400"/>
          </a:p>
          <a:p>
            <a:pPr marL="0" indent="0">
              <a:buNone/>
            </a:pPr>
            <a:r>
              <a:rPr lang="en-US" sz="2000"/>
              <a:t>&lt;script src="https://ajax.googleapis.com/ajax/libs/jquery/1.11.3/jquery.min.js"&gt;&lt;/script&gt;  </a:t>
            </a:r>
            <a:endParaRPr lang="en-US" sz="2000"/>
          </a:p>
          <a:p>
            <a:pPr marL="0" indent="0">
              <a:buNone/>
            </a:pPr>
            <a:r>
              <a:rPr lang="en-US" sz="2000"/>
              <a:t>&lt;script&gt;  </a:t>
            </a:r>
            <a:endParaRPr lang="en-US" sz="2000"/>
          </a:p>
          <a:p>
            <a:pPr marL="0" indent="0">
              <a:buNone/>
            </a:pPr>
            <a:r>
              <a:rPr lang="en-US" sz="2000"/>
              <a:t>$(document).ready(function(){  </a:t>
            </a:r>
            <a:endParaRPr lang="en-US" sz="2000"/>
          </a:p>
          <a:p>
            <a:pPr marL="0" indent="0">
              <a:buNone/>
            </a:pPr>
            <a:r>
              <a:rPr lang="en-US" sz="2000"/>
              <a:t>    $("button").click(function(){  </a:t>
            </a:r>
            <a:endParaRPr lang="en-US" sz="2000"/>
          </a:p>
          <a:p>
            <a:pPr marL="0" indent="0">
              <a:buNone/>
            </a:pPr>
            <a:r>
              <a:rPr lang="en-US" sz="2000"/>
              <a:t>        alert($("p").hasClass("intro"));  </a:t>
            </a:r>
            <a:endParaRPr lang="en-US" sz="2000"/>
          </a:p>
          <a:p>
            <a:pPr marL="0" indent="0">
              <a:buNone/>
            </a:pPr>
            <a:r>
              <a:rPr lang="en-US" sz="2000"/>
              <a:t>    });  </a:t>
            </a:r>
            <a:endParaRPr lang="en-US" sz="2000"/>
          </a:p>
          <a:p>
            <a:pPr marL="0" indent="0">
              <a:buNone/>
            </a:pPr>
            <a:r>
              <a:rPr lang="en-US" sz="2000"/>
              <a:t>});  </a:t>
            </a:r>
            <a:endParaRPr lang="en-US" sz="2000"/>
          </a:p>
          <a:p>
            <a:pPr marL="0" indent="0">
              <a:buNone/>
            </a:pPr>
            <a:r>
              <a:rPr lang="en-US" sz="2000"/>
              <a:t>&lt;/script&gt;  </a:t>
            </a: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a:sym typeface="+mn-ea"/>
              </a:rPr>
              <a:t>&lt;style&gt;  </a:t>
            </a:r>
            <a:endParaRPr lang="en-US" sz="2400">
              <a:sym typeface="+mn-ea"/>
            </a:endParaRPr>
          </a:p>
          <a:p>
            <a:pPr marL="0" indent="0">
              <a:buNone/>
            </a:pPr>
            <a:r>
              <a:rPr lang="en-US" sz="2400">
                <a:sym typeface="+mn-ea"/>
              </a:rPr>
              <a:t>.intro {  </a:t>
            </a:r>
            <a:endParaRPr lang="en-US" sz="2400">
              <a:sym typeface="+mn-ea"/>
            </a:endParaRPr>
          </a:p>
          <a:p>
            <a:pPr marL="0" indent="0">
              <a:buNone/>
            </a:pPr>
            <a:r>
              <a:rPr lang="en-US" sz="2400">
                <a:sym typeface="+mn-ea"/>
              </a:rPr>
              <a:t>    font-size: 150%;  </a:t>
            </a:r>
            <a:endParaRPr lang="en-US" sz="2400">
              <a:sym typeface="+mn-ea"/>
            </a:endParaRPr>
          </a:p>
          <a:p>
            <a:pPr marL="0" indent="0">
              <a:buNone/>
            </a:pPr>
            <a:r>
              <a:rPr lang="en-US" sz="2400">
                <a:sym typeface="+mn-ea"/>
              </a:rPr>
              <a:t>    color: Blue;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&lt;/style&gt;  </a:t>
            </a:r>
            <a:endParaRPr lang="en-US" sz="2400">
              <a:sym typeface="+mn-ea"/>
            </a:endParaRPr>
          </a:p>
          <a:p>
            <a:pPr marL="0" indent="0">
              <a:buNone/>
            </a:pPr>
            <a:r>
              <a:rPr lang="en-US" sz="2400">
                <a:sym typeface="+mn-ea"/>
              </a:rPr>
              <a:t>&lt;body&gt;  </a:t>
            </a:r>
            <a:endParaRPr lang="en-US" sz="2400">
              <a:sym typeface="+mn-ea"/>
            </a:endParaRPr>
          </a:p>
          <a:p>
            <a:pPr marL="0" indent="0">
              <a:buNone/>
            </a:pPr>
            <a:r>
              <a:rPr lang="en-US" sz="2400">
                <a:sym typeface="+mn-ea"/>
              </a:rPr>
              <a:t>&lt;h1&gt;Look here, I am a heading.&lt;/h1&gt;  </a:t>
            </a:r>
            <a:endParaRPr lang="en-US" sz="2400">
              <a:sym typeface="+mn-ea"/>
            </a:endParaRPr>
          </a:p>
          <a:p>
            <a:pPr marL="0" indent="0">
              <a:buNone/>
            </a:pPr>
            <a:r>
              <a:rPr lang="en-US" sz="2400">
                <a:sym typeface="+mn-ea"/>
              </a:rPr>
              <a:t>&lt;p class="intro"&gt;This is a paragraph.&lt;/p&gt;  </a:t>
            </a:r>
            <a:endParaRPr lang="en-US" sz="2400">
              <a:sym typeface="+mn-ea"/>
            </a:endParaRPr>
          </a:p>
          <a:p>
            <a:pPr marL="0" indent="0">
              <a:buNone/>
            </a:pPr>
            <a:r>
              <a:rPr lang="en-US" sz="2400">
                <a:sym typeface="+mn-ea"/>
              </a:rPr>
              <a:t>&lt;p&gt;This is also a paragraph.&lt;/p&gt;  </a:t>
            </a:r>
            <a:endParaRPr lang="en-US" sz="2400">
              <a:sym typeface="+mn-ea"/>
            </a:endParaRPr>
          </a:p>
          <a:p>
            <a:pPr marL="0" indent="0">
              <a:buNone/>
            </a:pPr>
            <a:r>
              <a:rPr lang="en-US" sz="2400">
                <a:sym typeface="+mn-ea"/>
              </a:rPr>
              <a:t>&lt;button&gt;Click here to check if any p element have an "intro" class?&lt;/button&gt;  </a:t>
            </a:r>
            <a:endParaRPr lang="en-US" sz="2400">
              <a:sym typeface="+mn-ea"/>
            </a:endParaRPr>
          </a:p>
          <a:p>
            <a:pPr marL="0" indent="0">
              <a:buNone/>
            </a:pPr>
            <a:r>
              <a:rPr lang="en-US" sz="2400">
                <a:sym typeface="+mn-ea"/>
              </a:rPr>
              <a:t>&lt;/body&gt;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6039</Words>
  <Application>WPS Presentation</Application>
  <PresentationFormat>Widescreen</PresentationFormat>
  <Paragraphs>212</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Wingdings</vt:lpstr>
      <vt:lpstr>Microsoft YaHei</vt:lpstr>
      <vt:lpstr>Arial Unicode MS</vt:lpstr>
      <vt:lpstr>Calibri</vt:lpstr>
      <vt:lpstr>Blue Waves</vt:lpstr>
      <vt:lpstr>jQuery html()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39</cp:revision>
  <dcterms:created xsi:type="dcterms:W3CDTF">2023-01-26T06:09:00Z</dcterms:created>
  <dcterms:modified xsi:type="dcterms:W3CDTF">2023-03-22T12:08:04Z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