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2" r:id="rId5"/>
    <p:sldId id="283" r:id="rId6"/>
    <p:sldId id="270" r:id="rId7"/>
    <p:sldId id="271" r:id="rId8"/>
    <p:sldId id="272"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48"/>
      </p:cViewPr>
      <p:guideLst>
        <p:guide orient="horz" pos="2194"/>
        <p:guide pos="38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a:t>jQuery Traversing</a:t>
            </a:r>
            <a:endParaRPr 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953" y="468267"/>
            <a:ext cx="11302093" cy="6240780"/>
          </a:xfrm>
        </p:spPr>
        <p:txBody>
          <a:bodyPr>
            <a:normAutofit/>
          </a:bodyPr>
          <a:lstStyle/>
          <a:p>
            <a:pPr marL="0" indent="0">
              <a:buNone/>
            </a:pPr>
            <a:r>
              <a:rPr lang="en-US" sz="2400"/>
              <a:t>&lt;body class="ancestors"&gt; body (great-great-grandparent)</a:t>
            </a:r>
            <a:endParaRPr lang="en-US" sz="2400"/>
          </a:p>
          <a:p>
            <a:pPr marL="0" indent="0">
              <a:buNone/>
            </a:pPr>
            <a:r>
              <a:rPr lang="en-US" sz="2400"/>
              <a:t>  &lt;div style="width:500px;"&gt;div (great-grandparent)</a:t>
            </a:r>
            <a:endParaRPr lang="en-US" sz="2400"/>
          </a:p>
          <a:p>
            <a:pPr marL="0" indent="0">
              <a:buNone/>
            </a:pPr>
            <a:r>
              <a:rPr lang="en-US" sz="2400"/>
              <a:t>    &lt;ul&gt;ul (grandparent)  </a:t>
            </a:r>
            <a:endParaRPr lang="en-US" sz="2400"/>
          </a:p>
          <a:p>
            <a:pPr marL="0" indent="0">
              <a:buNone/>
            </a:pPr>
            <a:r>
              <a:rPr lang="en-US" sz="2400"/>
              <a:t>      &lt;li&gt;li (direct parent)</a:t>
            </a:r>
            <a:endParaRPr lang="en-US" sz="2400"/>
          </a:p>
          <a:p>
            <a:pPr marL="0" indent="0">
              <a:buNone/>
            </a:pPr>
            <a:r>
              <a:rPr lang="en-US" sz="2400"/>
              <a:t>        &lt;span&gt;span&lt;/span&gt;</a:t>
            </a:r>
            <a:endParaRPr lang="en-US" sz="2400"/>
          </a:p>
          <a:p>
            <a:pPr marL="0" indent="0">
              <a:buNone/>
            </a:pPr>
            <a:r>
              <a:rPr lang="en-US" sz="2400"/>
              <a:t>      &lt;/li&gt;</a:t>
            </a:r>
            <a:endParaRPr lang="en-US" sz="2400"/>
          </a:p>
          <a:p>
            <a:pPr marL="0" indent="0">
              <a:buNone/>
            </a:pPr>
            <a:r>
              <a:rPr lang="en-US" sz="2400"/>
              <a:t>    &lt;/ul&gt;   </a:t>
            </a:r>
            <a:endParaRPr lang="en-US" sz="2400"/>
          </a:p>
          <a:p>
            <a:pPr marL="0" indent="0">
              <a:buNone/>
            </a:pPr>
            <a:r>
              <a:rPr lang="en-US" sz="2400"/>
              <a:t>  &lt;/div&gt;</a:t>
            </a:r>
            <a:endParaRPr lang="en-US" sz="2400"/>
          </a:p>
          <a:p>
            <a:pPr marL="0" indent="0">
              <a:buNone/>
            </a:pPr>
            <a:r>
              <a:rPr lang="en-US" sz="2400"/>
              <a:t>&lt;/body&gt;</a:t>
            </a:r>
            <a:endParaRPr lang="en-US" sz="240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pPr marL="0" indent="0">
              <a:buNone/>
            </a:pPr>
            <a:r>
              <a:rPr lang="en-US" sz="2400" b="1" dirty="0"/>
              <a:t>jQuery Traversing - Descendants</a:t>
            </a:r>
            <a:endParaRPr lang="en-US" sz="2400" b="1" dirty="0"/>
          </a:p>
          <a:p>
            <a:pPr marL="0" indent="0">
              <a:buNone/>
            </a:pPr>
            <a:endParaRPr lang="en-US" sz="2400" b="1" dirty="0"/>
          </a:p>
          <a:p>
            <a:r>
              <a:rPr lang="en-US" sz="2400" dirty="0"/>
              <a:t>With jQuery you can traverse down the DOM tree to find descendants of an element.</a:t>
            </a:r>
            <a:endParaRPr lang="en-US" sz="2400" dirty="0"/>
          </a:p>
          <a:p>
            <a:endParaRPr lang="en-US" sz="2400" dirty="0"/>
          </a:p>
          <a:p>
            <a:r>
              <a:rPr lang="en-US" sz="2400" dirty="0"/>
              <a:t>A descendant is a child, grandchild, great-grandchild, and so on.</a:t>
            </a:r>
            <a:endParaRPr lang="en-US" sz="2400" dirty="0"/>
          </a:p>
          <a:p>
            <a:endParaRPr lang="en-US" sz="2400" dirty="0"/>
          </a:p>
          <a:p>
            <a:pPr marL="0" indent="0">
              <a:buNone/>
            </a:pPr>
            <a:r>
              <a:rPr lang="en-US" sz="2400" b="1" dirty="0"/>
              <a:t>Traversing Down the DOM Tree</a:t>
            </a:r>
            <a:endParaRPr lang="en-US" sz="2400" b="1" dirty="0"/>
          </a:p>
          <a:p>
            <a:pPr marL="0" indent="0">
              <a:buNone/>
            </a:pPr>
            <a:endParaRPr lang="en-US" sz="2400" b="1" dirty="0"/>
          </a:p>
          <a:p>
            <a:r>
              <a:rPr lang="en-US" sz="2400" dirty="0"/>
              <a:t>Two useful jQuery methods for traversing down the DOM tree are:</a:t>
            </a:r>
            <a:endParaRPr lang="en-US" sz="2400" dirty="0"/>
          </a:p>
          <a:p>
            <a:endParaRPr lang="en-US" sz="2400" dirty="0"/>
          </a:p>
          <a:p>
            <a:r>
              <a:rPr lang="en-US" sz="2400" dirty="0"/>
              <a:t>children()</a:t>
            </a:r>
            <a:endParaRPr lang="en-US" sz="2400" dirty="0"/>
          </a:p>
          <a:p>
            <a:r>
              <a:rPr lang="en-US" sz="2400" dirty="0"/>
              <a:t>find()</a:t>
            </a:r>
            <a:endParaRPr lang="en-US" sz="2400" dirty="0"/>
          </a:p>
          <a:p>
            <a:pPr>
              <a:buNone/>
            </a:pPr>
            <a:endParaRPr lang="en-US" sz="2400" dirty="0"/>
          </a:p>
          <a:p>
            <a:endParaRPr lang="en-US" sz="24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08882"/>
            <a:ext cx="10972800" cy="6240780"/>
          </a:xfrm>
        </p:spPr>
        <p:txBody>
          <a:bodyPr>
            <a:normAutofit fontScale="50000"/>
          </a:bodyPr>
          <a:lstStyle/>
          <a:p>
            <a:pPr marL="0" indent="0">
              <a:buNone/>
            </a:pPr>
            <a:r>
              <a:rPr lang="en-US" sz="4000" b="1"/>
              <a:t>jQuery children() Method</a:t>
            </a:r>
            <a:endParaRPr lang="en-US" sz="4000" b="1"/>
          </a:p>
          <a:p>
            <a:pPr marL="0" indent="0">
              <a:buNone/>
            </a:pPr>
            <a:endParaRPr lang="en-US" sz="4000" b="1"/>
          </a:p>
          <a:p>
            <a:r>
              <a:rPr lang="en-US" sz="4000"/>
              <a:t>The children() method returns all direct children of the selected element.</a:t>
            </a:r>
            <a:endParaRPr lang="en-US" sz="4000"/>
          </a:p>
          <a:p>
            <a:endParaRPr lang="en-US" sz="4000"/>
          </a:p>
          <a:p>
            <a:r>
              <a:rPr lang="en-US" sz="4000"/>
              <a:t>This method only traverses a single level down the DOM tree.</a:t>
            </a:r>
            <a:endParaRPr lang="en-US" sz="4000"/>
          </a:p>
          <a:p>
            <a:r>
              <a:rPr lang="en-US" sz="4000"/>
              <a:t>The following example returns all elements that are direct children of each &lt;div&gt; elements:</a:t>
            </a:r>
            <a:r>
              <a:rPr lang="en-US" sz="4000" dirty="0"/>
              <a:t> </a:t>
            </a:r>
            <a:endParaRPr lang="en-US" sz="4000" dirty="0"/>
          </a:p>
          <a:p>
            <a:endParaRPr lang="en-US" sz="2400" dirty="0"/>
          </a:p>
          <a:p>
            <a:pPr marL="0" indent="0">
              <a:buNone/>
            </a:pPr>
            <a:r>
              <a:rPr lang="en-US" sz="2400" dirty="0"/>
              <a:t>&lt;style&gt;</a:t>
            </a:r>
            <a:endParaRPr lang="en-US" sz="2400" dirty="0"/>
          </a:p>
          <a:p>
            <a:pPr marL="0" indent="0">
              <a:buNone/>
            </a:pPr>
            <a:r>
              <a:rPr lang="en-US" sz="2400" dirty="0"/>
              <a:t>.descendants * { </a:t>
            </a:r>
            <a:endParaRPr lang="en-US" sz="2400" dirty="0"/>
          </a:p>
          <a:p>
            <a:pPr marL="0" indent="0">
              <a:buNone/>
            </a:pPr>
            <a:r>
              <a:rPr lang="en-US" sz="2400" dirty="0"/>
              <a:t>  display: block;</a:t>
            </a:r>
            <a:endParaRPr lang="en-US" sz="2400" dirty="0"/>
          </a:p>
          <a:p>
            <a:pPr marL="0" indent="0">
              <a:buNone/>
            </a:pPr>
            <a:r>
              <a:rPr lang="en-US" sz="2400" dirty="0"/>
              <a:t>  border: 2px solid lightgrey;</a:t>
            </a:r>
            <a:endParaRPr lang="en-US" sz="2400" dirty="0"/>
          </a:p>
          <a:p>
            <a:pPr marL="0" indent="0">
              <a:buNone/>
            </a:pPr>
            <a:r>
              <a:rPr lang="en-US" sz="2400" dirty="0"/>
              <a:t>  color: lightgrey;</a:t>
            </a:r>
            <a:endParaRPr lang="en-US" sz="2400" dirty="0"/>
          </a:p>
          <a:p>
            <a:pPr marL="0" indent="0">
              <a:buNone/>
            </a:pPr>
            <a:r>
              <a:rPr lang="en-US" sz="2400" dirty="0"/>
              <a:t>  padding: 5px;</a:t>
            </a:r>
            <a:endParaRPr lang="en-US" sz="2400" dirty="0"/>
          </a:p>
          <a:p>
            <a:pPr marL="0" indent="0">
              <a:buNone/>
            </a:pPr>
            <a:r>
              <a:rPr lang="en-US" sz="2400" dirty="0"/>
              <a:t>  margin: 15px;</a:t>
            </a:r>
            <a:endParaRPr lang="en-US" sz="2400" dirty="0"/>
          </a:p>
          <a:p>
            <a:pPr marL="0" indent="0">
              <a:buNone/>
            </a:pPr>
            <a:r>
              <a:rPr lang="en-US" sz="2400" dirty="0"/>
              <a:t>}</a:t>
            </a:r>
            <a:endParaRPr lang="en-US" sz="2400" dirty="0"/>
          </a:p>
          <a:p>
            <a:pPr marL="0" indent="0">
              <a:buNone/>
            </a:pPr>
            <a:r>
              <a:rPr lang="en-US" sz="2400" dirty="0"/>
              <a:t>&lt;/style&gt;</a:t>
            </a:r>
            <a:endParaRPr lang="en-US" sz="2400" dirty="0"/>
          </a:p>
          <a:p>
            <a:pPr marL="0" indent="0">
              <a:buNone/>
            </a:pPr>
            <a:r>
              <a:rPr lang="en-US" sz="2400" dirty="0"/>
              <a:t>&lt;script src="https://ajax.googleapis.com/ajax/libs/jquery/3.6.3/jquery.min.js"&gt;&lt;/script&gt;</a:t>
            </a:r>
            <a:endParaRPr lang="en-US" sz="2400" dirty="0"/>
          </a:p>
          <a:p>
            <a:pPr marL="0" indent="0">
              <a:buNone/>
            </a:pPr>
            <a:r>
              <a:rPr lang="en-US" sz="2400" dirty="0"/>
              <a:t>&lt;script&gt;</a:t>
            </a:r>
            <a:endParaRPr lang="en-US" sz="2400" dirty="0"/>
          </a:p>
          <a:p>
            <a:pPr marL="0" indent="0">
              <a:buNone/>
            </a:pPr>
            <a:r>
              <a:rPr lang="en-US" sz="2400" dirty="0"/>
              <a:t>$(document).ready(function(){</a:t>
            </a:r>
            <a:endParaRPr lang="en-US" sz="2400" dirty="0"/>
          </a:p>
          <a:p>
            <a:pPr marL="0" indent="0">
              <a:buNone/>
            </a:pPr>
            <a:r>
              <a:rPr lang="en-US" sz="2400" dirty="0"/>
              <a:t>  $("div").children().css({"color": "red", "border": "2px solid red"});</a:t>
            </a:r>
            <a:endParaRPr lang="en-US" sz="2400" dirty="0"/>
          </a:p>
          <a:p>
            <a:pPr marL="0" indent="0">
              <a:buNone/>
            </a:pPr>
            <a:r>
              <a:rPr lang="en-US" sz="2400" dirty="0"/>
              <a:t>});</a:t>
            </a:r>
            <a:endParaRPr lang="en-US" sz="2400" dirty="0"/>
          </a:p>
          <a:p>
            <a:pPr marL="0" indent="0">
              <a:buNone/>
            </a:pPr>
            <a:r>
              <a:rPr lang="en-US" sz="2400" dirty="0"/>
              <a:t>&lt;/script&gt;</a:t>
            </a:r>
            <a:endParaRPr lang="en-US" sz="2400" dirty="0"/>
          </a:p>
          <a:p>
            <a:pPr>
              <a:buNone/>
            </a:pPr>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0972800" cy="6240780"/>
          </a:xfrm>
        </p:spPr>
        <p:txBody>
          <a:bodyPr>
            <a:normAutofit/>
          </a:bodyPr>
          <a:lstStyle/>
          <a:p>
            <a:pPr marL="0" indent="0">
              <a:buNone/>
            </a:pPr>
            <a:r>
              <a:rPr lang="en-US" sz="2400"/>
              <a:t>&lt;body&gt;</a:t>
            </a:r>
            <a:endParaRPr lang="en-US" sz="2400"/>
          </a:p>
          <a:p>
            <a:pPr marL="0" indent="0">
              <a:buNone/>
            </a:pPr>
            <a:endParaRPr lang="en-US" sz="2400"/>
          </a:p>
          <a:p>
            <a:pPr marL="0" indent="0">
              <a:buNone/>
            </a:pPr>
            <a:r>
              <a:rPr lang="en-US" sz="2400"/>
              <a:t>&lt;div class="descendants" style="width:500px;"&gt;div (current element) </a:t>
            </a:r>
            <a:endParaRPr lang="en-US" sz="2400"/>
          </a:p>
          <a:p>
            <a:pPr marL="0" indent="0">
              <a:buNone/>
            </a:pPr>
            <a:r>
              <a:rPr lang="en-US" sz="2400"/>
              <a:t>  &lt;p&gt;p (child)</a:t>
            </a:r>
            <a:endParaRPr lang="en-US" sz="2400"/>
          </a:p>
          <a:p>
            <a:pPr marL="0" indent="0">
              <a:buNone/>
            </a:pPr>
            <a:r>
              <a:rPr lang="en-US" sz="2400"/>
              <a:t>    &lt;span&gt;span (grandchild)&lt;/span&gt;   </a:t>
            </a:r>
            <a:endParaRPr lang="en-US" sz="2400"/>
          </a:p>
          <a:p>
            <a:pPr marL="0" indent="0">
              <a:buNone/>
            </a:pPr>
            <a:r>
              <a:rPr lang="en-US" sz="2400"/>
              <a:t>  &lt;/p&gt;</a:t>
            </a:r>
            <a:endParaRPr lang="en-US" sz="2400"/>
          </a:p>
          <a:p>
            <a:pPr marL="0" indent="0">
              <a:buNone/>
            </a:pPr>
            <a:r>
              <a:rPr lang="en-US" sz="2400"/>
              <a:t>  &lt;p&gt;p (child)</a:t>
            </a:r>
            <a:endParaRPr lang="en-US" sz="2400"/>
          </a:p>
          <a:p>
            <a:pPr marL="0" indent="0">
              <a:buNone/>
            </a:pPr>
            <a:r>
              <a:rPr lang="en-US" sz="2400"/>
              <a:t>    &lt;span&gt;span (grandchild)&lt;/span&gt;</a:t>
            </a:r>
            <a:endParaRPr lang="en-US" sz="2400"/>
          </a:p>
          <a:p>
            <a:pPr marL="0" indent="0">
              <a:buNone/>
            </a:pPr>
            <a:r>
              <a:rPr lang="en-US" sz="2400"/>
              <a:t>  &lt;/p&gt; </a:t>
            </a:r>
            <a:endParaRPr lang="en-US" sz="2400"/>
          </a:p>
          <a:p>
            <a:pPr marL="0" indent="0">
              <a:buNone/>
            </a:pPr>
            <a:r>
              <a:rPr lang="en-US" sz="2400"/>
              <a:t>&lt;/div&gt;</a:t>
            </a:r>
            <a:endParaRPr lang="en-US" sz="2400"/>
          </a:p>
          <a:p>
            <a:pPr marL="0" indent="0">
              <a:buNone/>
            </a:pPr>
            <a:endParaRPr lang="en-US" sz="2400"/>
          </a:p>
          <a:p>
            <a:pPr marL="0" indent="0">
              <a:buNone/>
            </a:pPr>
            <a:r>
              <a:rPr lang="en-US" sz="2400"/>
              <a:t>&lt;/body&gt;</a:t>
            </a:r>
            <a:endParaRPr lang="en-US" sz="2400"/>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p:spPr>
        <p:txBody>
          <a:bodyPr>
            <a:normAutofit fontScale="50000"/>
          </a:bodyPr>
          <a:lstStyle/>
          <a:p>
            <a:pPr marL="0" indent="0">
              <a:buNone/>
            </a:pPr>
            <a:r>
              <a:rPr lang="en-US" sz="4000" b="1"/>
              <a:t>jQuery find() Method</a:t>
            </a:r>
            <a:endParaRPr lang="en-US" sz="4000" b="1"/>
          </a:p>
          <a:p>
            <a:endParaRPr lang="en-US" sz="4000" b="1"/>
          </a:p>
          <a:p>
            <a:r>
              <a:rPr lang="en-US" sz="4000"/>
              <a:t>The find() method returns descendant elements of the selected element, all the way down to the last descendant.</a:t>
            </a:r>
            <a:endParaRPr lang="en-US" sz="4000"/>
          </a:p>
          <a:p>
            <a:endParaRPr lang="en-US" sz="4000"/>
          </a:p>
          <a:p>
            <a:r>
              <a:rPr lang="en-US" sz="4000"/>
              <a:t>The following example returns all &lt;span&gt; elements that are descendants of &lt;div&gt;:</a:t>
            </a:r>
            <a:r>
              <a:rPr lang="en-US" sz="4000" dirty="0"/>
              <a:t> </a:t>
            </a:r>
            <a:endParaRPr lang="en-US" sz="4000" dirty="0"/>
          </a:p>
          <a:p>
            <a:endParaRPr lang="en-US" sz="2400" dirty="0"/>
          </a:p>
          <a:p>
            <a:pPr marL="0" indent="0">
              <a:buNone/>
            </a:pPr>
            <a:r>
              <a:rPr lang="en-US" sz="2800" dirty="0"/>
              <a:t>&lt;style&gt;</a:t>
            </a:r>
            <a:endParaRPr lang="en-US" sz="2800" dirty="0"/>
          </a:p>
          <a:p>
            <a:pPr marL="0" indent="0">
              <a:buNone/>
            </a:pPr>
            <a:r>
              <a:rPr lang="en-US" sz="2800" dirty="0"/>
              <a:t>.descendants * { </a:t>
            </a:r>
            <a:endParaRPr lang="en-US" sz="2800" dirty="0"/>
          </a:p>
          <a:p>
            <a:pPr marL="0" indent="0">
              <a:buNone/>
            </a:pPr>
            <a:r>
              <a:rPr lang="en-US" sz="2800" dirty="0"/>
              <a:t>  display: block;</a:t>
            </a:r>
            <a:endParaRPr lang="en-US" sz="2800" dirty="0"/>
          </a:p>
          <a:p>
            <a:pPr marL="0" indent="0">
              <a:buNone/>
            </a:pPr>
            <a:r>
              <a:rPr lang="en-US" sz="2800" dirty="0"/>
              <a:t>  border: 2px solid lightgrey;</a:t>
            </a:r>
            <a:endParaRPr lang="en-US" sz="2800" dirty="0"/>
          </a:p>
          <a:p>
            <a:pPr marL="0" indent="0">
              <a:buNone/>
            </a:pPr>
            <a:r>
              <a:rPr lang="en-US" sz="2800" dirty="0"/>
              <a:t>  color: lightgrey;</a:t>
            </a:r>
            <a:endParaRPr lang="en-US" sz="2800" dirty="0"/>
          </a:p>
          <a:p>
            <a:pPr marL="0" indent="0">
              <a:buNone/>
            </a:pPr>
            <a:r>
              <a:rPr lang="en-US" sz="2800" dirty="0"/>
              <a:t>  padding: 5px;</a:t>
            </a:r>
            <a:endParaRPr lang="en-US" sz="2800" dirty="0"/>
          </a:p>
          <a:p>
            <a:pPr marL="0" indent="0">
              <a:buNone/>
            </a:pPr>
            <a:r>
              <a:rPr lang="en-US" sz="2800" dirty="0"/>
              <a:t>  margin: 15px;</a:t>
            </a:r>
            <a:endParaRPr lang="en-US" sz="2800" dirty="0"/>
          </a:p>
          <a:p>
            <a:pPr marL="0" indent="0">
              <a:buNone/>
            </a:pPr>
            <a:r>
              <a:rPr lang="en-US" sz="2800" dirty="0"/>
              <a:t>}</a:t>
            </a:r>
            <a:endParaRPr lang="en-US" sz="2800" dirty="0"/>
          </a:p>
          <a:p>
            <a:pPr marL="0" indent="0">
              <a:buNone/>
            </a:pPr>
            <a:r>
              <a:rPr lang="en-US" sz="2800" dirty="0"/>
              <a:t>&lt;/style&gt;</a:t>
            </a:r>
            <a:endParaRPr lang="en-US" sz="2800" dirty="0"/>
          </a:p>
          <a:p>
            <a:pPr marL="0" indent="0">
              <a:buNone/>
            </a:pPr>
            <a:r>
              <a:rPr lang="en-US" sz="2800" dirty="0"/>
              <a:t>&lt;script src="https://ajax.googleapis.com/ajax/libs/jquery/3.6.3/jquery.min.js"&gt;&lt;/script&gt;</a:t>
            </a:r>
            <a:endParaRPr lang="en-US" sz="2800" dirty="0"/>
          </a:p>
          <a:p>
            <a:pPr marL="0" indent="0">
              <a:buNone/>
            </a:pPr>
            <a:r>
              <a:rPr lang="en-US" sz="2800" dirty="0"/>
              <a:t>&lt;script&gt;</a:t>
            </a:r>
            <a:endParaRPr lang="en-US" sz="2800" dirty="0"/>
          </a:p>
          <a:p>
            <a:pPr marL="0" indent="0">
              <a:buNone/>
            </a:pPr>
            <a:r>
              <a:rPr lang="en-US" sz="2800" dirty="0"/>
              <a:t>$(document).ready(function(){</a:t>
            </a:r>
            <a:endParaRPr lang="en-US" sz="2800" dirty="0"/>
          </a:p>
          <a:p>
            <a:pPr marL="0" indent="0">
              <a:buNone/>
            </a:pPr>
            <a:r>
              <a:rPr lang="en-US" sz="2800" dirty="0"/>
              <a:t>  $("div").find("span").css({"color": "red", "border": "2px solid red"});</a:t>
            </a:r>
            <a:endParaRPr lang="en-US" sz="2800" dirty="0"/>
          </a:p>
          <a:p>
            <a:pPr marL="0" indent="0">
              <a:buNone/>
            </a:pPr>
            <a:r>
              <a:rPr lang="en-US" sz="2800" dirty="0"/>
              <a:t>});</a:t>
            </a:r>
            <a:endParaRPr lang="en-US" sz="2800" dirty="0"/>
          </a:p>
          <a:p>
            <a:pPr marL="0" indent="0">
              <a:buNone/>
            </a:pPr>
            <a:r>
              <a:rPr lang="en-US" sz="2800" dirty="0"/>
              <a:t>&lt;/script&gt; </a:t>
            </a:r>
            <a:endParaRPr lang="en-US" sz="28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492125"/>
            <a:ext cx="10972800" cy="5883910"/>
          </a:xfrm>
        </p:spPr>
        <p:txBody>
          <a:bodyPr>
            <a:normAutofit/>
          </a:bodyPr>
          <a:lstStyle/>
          <a:p>
            <a:pPr marL="0" indent="0">
              <a:buNone/>
            </a:pPr>
            <a:r>
              <a:rPr lang="en-US" sz="2400" b="1"/>
              <a:t>What is Traversing?</a:t>
            </a:r>
            <a:endParaRPr lang="en-US" sz="2400" b="1"/>
          </a:p>
          <a:p>
            <a:pPr marL="0" indent="0">
              <a:buNone/>
            </a:pPr>
            <a:endParaRPr lang="en-US" sz="2400" b="1"/>
          </a:p>
          <a:p>
            <a:r>
              <a:rPr lang="en-US" sz="2400"/>
              <a:t>jQuery traversing, which means "move through", are used to "find" (or select) HTML elements based on their relation to other elements. Start with one selection and move through that selection until you reach the elements you desire.</a:t>
            </a:r>
            <a:endParaRPr lang="en-US" sz="2400"/>
          </a:p>
          <a:p>
            <a:endParaRPr lang="en-US" sz="2400"/>
          </a:p>
          <a:p>
            <a:r>
              <a:rPr lang="en-US" sz="2400"/>
              <a:t>The image below illustrates an HTML page as a tree (DOM tree). With jQuery traversing, you can easily move up (ancestors), down (descendants) and sideways (siblings) in the tree, starting from the selected (current) element. This movement is called traversing - or moving through - the DOM tree.</a:t>
            </a:r>
            <a:endParaRPr lang="en-US" sz="2400"/>
          </a:p>
          <a:p>
            <a:pPr>
              <a:buNone/>
            </a:pPr>
            <a:endParaRPr lang="en-US" sz="2400" b="1"/>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sz="half" idx="2"/>
          </p:nvPr>
        </p:nvPicPr>
        <p:blipFill>
          <a:blip r:embed="rId1"/>
          <a:stretch>
            <a:fillRect/>
          </a:stretch>
        </p:blipFill>
        <p:spPr>
          <a:xfrm>
            <a:off x="1147445" y="374015"/>
            <a:ext cx="8438515" cy="1962785"/>
          </a:xfrm>
          <a:prstGeom prst="rect">
            <a:avLst/>
          </a:prstGeom>
        </p:spPr>
      </p:pic>
      <p:sp>
        <p:nvSpPr>
          <p:cNvPr id="5" name="Text Box 4"/>
          <p:cNvSpPr txBox="1"/>
          <p:nvPr/>
        </p:nvSpPr>
        <p:spPr>
          <a:xfrm>
            <a:off x="617220" y="3118485"/>
            <a:ext cx="10648950" cy="2584450"/>
          </a:xfrm>
          <a:prstGeom prst="rect">
            <a:avLst/>
          </a:prstGeom>
          <a:noFill/>
        </p:spPr>
        <p:txBody>
          <a:bodyPr wrap="square" rtlCol="0" anchor="t">
            <a:spAutoFit/>
          </a:bodyPr>
          <a:p>
            <a:r>
              <a:rPr lang="en-US" b="1"/>
              <a:t>Illustration explained:</a:t>
            </a:r>
            <a:endParaRPr lang="en-US" b="1"/>
          </a:p>
          <a:p>
            <a:endParaRPr lang="en-US"/>
          </a:p>
          <a:p>
            <a:pPr marL="285750" indent="-285750">
              <a:buFont typeface="Arial" panose="020B0604020202020204" pitchFamily="34" charset="0"/>
              <a:buChar char="•"/>
            </a:pPr>
            <a:r>
              <a:rPr lang="en-US"/>
              <a:t>The &lt;div&gt; element is the parent of &lt;ul&gt;, and an ancestor of everything inside of it</a:t>
            </a:r>
            <a:endParaRPr lang="en-US"/>
          </a:p>
          <a:p>
            <a:pPr marL="285750" indent="-285750">
              <a:buFont typeface="Arial" panose="020B0604020202020204" pitchFamily="34" charset="0"/>
              <a:buChar char="•"/>
            </a:pPr>
            <a:r>
              <a:rPr lang="en-US"/>
              <a:t>The &lt;ul&gt; element is the parent of both &lt;li&gt; elements, and a child of &lt;div&gt;</a:t>
            </a:r>
            <a:endParaRPr lang="en-US"/>
          </a:p>
          <a:p>
            <a:pPr marL="285750" indent="-285750">
              <a:buFont typeface="Arial" panose="020B0604020202020204" pitchFamily="34" charset="0"/>
              <a:buChar char="•"/>
            </a:pPr>
            <a:r>
              <a:rPr lang="en-US"/>
              <a:t>The left &lt;li&gt; element is the parent of &lt;span&gt;, child of &lt;ul&gt; and a descendant of &lt;div&gt;</a:t>
            </a:r>
            <a:endParaRPr lang="en-US"/>
          </a:p>
          <a:p>
            <a:pPr marL="285750" indent="-285750">
              <a:buFont typeface="Arial" panose="020B0604020202020204" pitchFamily="34" charset="0"/>
              <a:buChar char="•"/>
            </a:pPr>
            <a:r>
              <a:rPr lang="en-US"/>
              <a:t>The &lt;span&gt; element is a child of the left &lt;li&gt; and a descendant of &lt;ul&gt; and &lt;div&gt;</a:t>
            </a:r>
            <a:endParaRPr lang="en-US"/>
          </a:p>
          <a:p>
            <a:pPr marL="285750" indent="-285750">
              <a:buFont typeface="Arial" panose="020B0604020202020204" pitchFamily="34" charset="0"/>
              <a:buChar char="•"/>
            </a:pPr>
            <a:r>
              <a:rPr lang="en-US"/>
              <a:t>The two &lt;li&gt; elements are siblings (they share the same parent)</a:t>
            </a:r>
            <a:endParaRPr lang="en-US"/>
          </a:p>
          <a:p>
            <a:pPr marL="285750" indent="-285750">
              <a:buFont typeface="Arial" panose="020B0604020202020204" pitchFamily="34" charset="0"/>
              <a:buChar char="•"/>
            </a:pPr>
            <a:r>
              <a:rPr lang="en-US"/>
              <a:t>The right &lt;li&gt; element is the parent of &lt;b&gt;, child of &lt;ul&gt; and a descendant of &lt;div&gt;</a:t>
            </a:r>
            <a:endParaRPr lang="en-US"/>
          </a:p>
          <a:p>
            <a:pPr marL="285750" indent="-285750">
              <a:buFont typeface="Arial" panose="020B0604020202020204" pitchFamily="34" charset="0"/>
              <a:buChar char="•"/>
            </a:pPr>
            <a:r>
              <a:rPr lang="en-US"/>
              <a:t>The &lt;b&gt; element is a child of the right &lt;li&gt; and a descendant of &lt;ul&gt; and &lt;div&gt;</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614" y="500290"/>
            <a:ext cx="10972800" cy="5883910"/>
          </a:xfrm>
        </p:spPr>
        <p:txBody>
          <a:bodyPr>
            <a:normAutofit/>
          </a:bodyPr>
          <a:lstStyle/>
          <a:p>
            <a:pPr marL="0" indent="0">
              <a:buNone/>
            </a:pPr>
            <a:r>
              <a:rPr lang="en-US" sz="2000" b="1"/>
              <a:t>jQuery Traversing - Ancestors</a:t>
            </a:r>
            <a:endParaRPr lang="en-US" sz="2000" b="1"/>
          </a:p>
          <a:p>
            <a:pPr marL="0" indent="0">
              <a:buNone/>
            </a:pPr>
            <a:endParaRPr lang="en-US" sz="2000" b="1"/>
          </a:p>
          <a:p>
            <a:r>
              <a:rPr lang="en-US" sz="2000"/>
              <a:t>With jQuery you can traverse up the DOM tree to find ancestors of an element.</a:t>
            </a:r>
            <a:endParaRPr lang="en-US" sz="2000"/>
          </a:p>
          <a:p>
            <a:endParaRPr lang="en-US" sz="2000"/>
          </a:p>
          <a:p>
            <a:r>
              <a:rPr lang="en-US" sz="2000"/>
              <a:t>An ancestor is a parent, grandparent, great-grandparent, and so on.</a:t>
            </a:r>
            <a:endParaRPr lang="en-US" sz="2000"/>
          </a:p>
          <a:p>
            <a:endParaRPr lang="en-US" sz="2000"/>
          </a:p>
          <a:p>
            <a:pPr marL="0" indent="0">
              <a:buNone/>
            </a:pPr>
            <a:r>
              <a:rPr lang="en-US" sz="2000" b="1"/>
              <a:t>Traversing Up the DOM Tree</a:t>
            </a:r>
            <a:endParaRPr lang="en-US" sz="2000" b="1"/>
          </a:p>
          <a:p>
            <a:pPr marL="0" indent="0">
              <a:buNone/>
            </a:pPr>
            <a:endParaRPr lang="en-US" sz="2000" b="1"/>
          </a:p>
          <a:p>
            <a:r>
              <a:rPr lang="en-US" sz="2000"/>
              <a:t>Three useful jQuery methods for traversing up the DOM tree are:</a:t>
            </a:r>
            <a:endParaRPr lang="en-US" sz="2000"/>
          </a:p>
          <a:p>
            <a:endParaRPr lang="en-US" sz="2000"/>
          </a:p>
          <a:p>
            <a:r>
              <a:rPr lang="en-US" sz="2000"/>
              <a:t>parent()</a:t>
            </a:r>
            <a:endParaRPr lang="en-US" sz="2000"/>
          </a:p>
          <a:p>
            <a:r>
              <a:rPr lang="en-US" sz="2000"/>
              <a:t>parents()</a:t>
            </a:r>
            <a:endParaRPr lang="en-US" sz="2000"/>
          </a:p>
          <a:p>
            <a:r>
              <a:rPr lang="en-US" sz="2000"/>
              <a:t>parentsUntil()</a:t>
            </a:r>
            <a:endParaRPr lang="en-US" sz="2000"/>
          </a:p>
          <a:p>
            <a:pPr>
              <a:buNone/>
            </a:pPr>
            <a:endParaRPr lang="en-US" sz="2000" b="1" dirty="0"/>
          </a:p>
          <a:p>
            <a:pPr marL="0" indent="0">
              <a:buNone/>
            </a:pPr>
            <a:endParaRPr lang="en-US" sz="20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614" y="461463"/>
            <a:ext cx="10972800" cy="6110787"/>
          </a:xfrm>
        </p:spPr>
        <p:txBody>
          <a:bodyPr>
            <a:normAutofit fontScale="25000"/>
          </a:bodyPr>
          <a:lstStyle/>
          <a:p>
            <a:pPr marL="0" indent="0">
              <a:buNone/>
            </a:pPr>
            <a:r>
              <a:rPr lang="en-US" sz="6400" b="1"/>
              <a:t>jQuery parent() Method</a:t>
            </a:r>
            <a:endParaRPr lang="en-US" sz="6400" b="1"/>
          </a:p>
          <a:p>
            <a:pPr marL="0" indent="0">
              <a:buNone/>
            </a:pPr>
            <a:endParaRPr lang="en-US" sz="6400" b="1"/>
          </a:p>
          <a:p>
            <a:pPr marL="0" indent="0" algn="l">
              <a:buNone/>
            </a:pPr>
            <a:r>
              <a:rPr lang="en-US" sz="6400"/>
              <a:t>The parent() method returns the direct parent element of the selected element.</a:t>
            </a:r>
            <a:endParaRPr lang="en-US" sz="6400"/>
          </a:p>
          <a:p>
            <a:pPr marL="0" indent="0" algn="l">
              <a:buNone/>
            </a:pPr>
            <a:endParaRPr lang="en-US" sz="6400"/>
          </a:p>
          <a:p>
            <a:pPr marL="0" indent="0" algn="l">
              <a:buNone/>
            </a:pPr>
            <a:r>
              <a:rPr lang="en-US" sz="6400"/>
              <a:t>This method only traverse a single level up the DOM tree.</a:t>
            </a:r>
            <a:endParaRPr lang="en-US" sz="6400"/>
          </a:p>
          <a:p>
            <a:pPr marL="0" indent="0" algn="l">
              <a:buNone/>
            </a:pPr>
            <a:endParaRPr lang="en-US" sz="6400"/>
          </a:p>
          <a:p>
            <a:pPr marL="0" indent="0" algn="l">
              <a:buNone/>
            </a:pPr>
            <a:r>
              <a:rPr lang="en-US" sz="6400"/>
              <a:t>&lt;style&gt;</a:t>
            </a:r>
            <a:endParaRPr lang="en-US" sz="6400"/>
          </a:p>
          <a:p>
            <a:pPr marL="0" indent="0" algn="l">
              <a:buNone/>
            </a:pPr>
            <a:r>
              <a:rPr lang="en-US" sz="6400"/>
              <a:t>.ancestors * { </a:t>
            </a:r>
            <a:endParaRPr lang="en-US" sz="6400"/>
          </a:p>
          <a:p>
            <a:pPr marL="0" indent="0" algn="l">
              <a:buNone/>
            </a:pPr>
            <a:r>
              <a:rPr lang="en-US" sz="6400"/>
              <a:t>  display: block;</a:t>
            </a:r>
            <a:endParaRPr lang="en-US" sz="6400"/>
          </a:p>
          <a:p>
            <a:pPr marL="0" indent="0" algn="l">
              <a:buNone/>
            </a:pPr>
            <a:r>
              <a:rPr lang="en-US" sz="6400"/>
              <a:t>  border: 2px solid lightgrey;</a:t>
            </a:r>
            <a:endParaRPr lang="en-US" sz="6400"/>
          </a:p>
          <a:p>
            <a:pPr marL="0" indent="0" algn="l">
              <a:buNone/>
            </a:pPr>
            <a:r>
              <a:rPr lang="en-US" sz="6400"/>
              <a:t>  color: lightgrey;</a:t>
            </a:r>
            <a:endParaRPr lang="en-US" sz="6400"/>
          </a:p>
          <a:p>
            <a:pPr marL="0" indent="0" algn="l">
              <a:buNone/>
            </a:pPr>
            <a:r>
              <a:rPr lang="en-US" sz="6400"/>
              <a:t>  padding: 5px;</a:t>
            </a:r>
            <a:endParaRPr lang="en-US" sz="6400"/>
          </a:p>
          <a:p>
            <a:pPr marL="0" indent="0" algn="l">
              <a:buNone/>
            </a:pPr>
            <a:r>
              <a:rPr lang="en-US" sz="6400"/>
              <a:t>  margin: 15px;</a:t>
            </a:r>
            <a:endParaRPr lang="en-US" sz="6400"/>
          </a:p>
          <a:p>
            <a:pPr marL="0" indent="0" algn="l">
              <a:buNone/>
            </a:pPr>
            <a:r>
              <a:rPr lang="en-US" sz="6400"/>
              <a:t>}</a:t>
            </a:r>
            <a:endParaRPr lang="en-US" sz="6400"/>
          </a:p>
          <a:p>
            <a:pPr marL="0" indent="0" algn="l">
              <a:buNone/>
            </a:pPr>
            <a:r>
              <a:rPr lang="en-US" sz="6400"/>
              <a:t>&lt;/style&gt;</a:t>
            </a:r>
            <a:endParaRPr lang="en-US" sz="6400"/>
          </a:p>
          <a:p>
            <a:pPr marL="0" indent="0" algn="l">
              <a:buNone/>
            </a:pPr>
            <a:r>
              <a:rPr lang="en-US" sz="6400"/>
              <a:t>&lt;script src="https://ajax.googleapis.com/ajax/libs/jquery/3.6.3/jquery.min.js"&gt;&lt;/script&gt;</a:t>
            </a:r>
            <a:endParaRPr lang="en-US" sz="6400"/>
          </a:p>
          <a:p>
            <a:pPr marL="0" indent="0" algn="l">
              <a:buNone/>
            </a:pPr>
            <a:r>
              <a:rPr lang="en-US" sz="6400"/>
              <a:t>&lt;script&gt;</a:t>
            </a:r>
            <a:endParaRPr lang="en-US" sz="6400"/>
          </a:p>
          <a:p>
            <a:pPr marL="0" indent="0" algn="l">
              <a:buNone/>
            </a:pPr>
            <a:r>
              <a:rPr lang="en-US" sz="6400"/>
              <a:t>$(document).ready(function(){</a:t>
            </a:r>
            <a:endParaRPr lang="en-US" sz="6400"/>
          </a:p>
          <a:p>
            <a:pPr marL="0" indent="0" algn="l">
              <a:buNone/>
            </a:pPr>
            <a:r>
              <a:rPr lang="en-US" sz="6400"/>
              <a:t>  $("span").parent().css({"color": "red", "border": "2px solid red"});</a:t>
            </a:r>
            <a:endParaRPr lang="en-US" sz="6400"/>
          </a:p>
          <a:p>
            <a:pPr marL="0" indent="0" algn="l">
              <a:buNone/>
            </a:pPr>
            <a:r>
              <a:rPr lang="en-US" sz="6400"/>
              <a:t>});</a:t>
            </a:r>
            <a:endParaRPr lang="en-US" sz="6400"/>
          </a:p>
          <a:p>
            <a:pPr marL="0" indent="0" algn="l">
              <a:buNone/>
            </a:pPr>
            <a:r>
              <a:rPr lang="en-US" sz="6400"/>
              <a:t>&lt;/script&gt;</a:t>
            </a:r>
            <a:endParaRPr lang="en-US" sz="6400"/>
          </a:p>
          <a:p>
            <a:endParaRPr lang="en-US" sz="3800" dirty="0"/>
          </a:p>
          <a:p>
            <a:pPr marL="0" indent="0">
              <a:buNone/>
            </a:pPr>
            <a:endParaRPr lang="en-US" sz="2000" b="1" dirty="0"/>
          </a:p>
          <a:p>
            <a:pPr marL="0" indent="0">
              <a:buNone/>
            </a:pPr>
            <a:endParaRPr lang="en-US" sz="2000" b="1" dirty="0"/>
          </a:p>
          <a:p>
            <a:pPr marL="0" indent="0">
              <a:buNone/>
            </a:pPr>
            <a:r>
              <a:rPr lang="en-US" sz="2000" dirty="0"/>
              <a:t>  </a:t>
            </a:r>
            <a:endParaRPr lang="en-US" sz="2000" dirty="0"/>
          </a:p>
          <a:p>
            <a:pPr marL="0" indent="0">
              <a:buNone/>
            </a:pPr>
            <a:endParaRPr lang="en-US" sz="20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271" y="428806"/>
            <a:ext cx="10972800" cy="5983605"/>
          </a:xfrm>
        </p:spPr>
        <p:txBody>
          <a:bodyPr>
            <a:normAutofit fontScale="70000"/>
          </a:bodyPr>
          <a:lstStyle/>
          <a:p>
            <a:pPr marL="0" indent="0">
              <a:buNone/>
            </a:pPr>
            <a:r>
              <a:rPr lang="en-US" sz="2400" b="1"/>
              <a:t>&lt;body&gt;</a:t>
            </a:r>
            <a:endParaRPr lang="en-US" sz="2400" b="1"/>
          </a:p>
          <a:p>
            <a:pPr marL="0" indent="0">
              <a:buNone/>
            </a:pPr>
            <a:endParaRPr lang="en-US" sz="2400" b="1"/>
          </a:p>
          <a:p>
            <a:pPr marL="0" indent="0">
              <a:buNone/>
            </a:pPr>
            <a:r>
              <a:rPr lang="en-US" sz="2400" b="1"/>
              <a:t>&lt;div class="ancestors"&gt;</a:t>
            </a:r>
            <a:endParaRPr lang="en-US" sz="2400" b="1"/>
          </a:p>
          <a:p>
            <a:pPr marL="0" indent="0">
              <a:buNone/>
            </a:pPr>
            <a:r>
              <a:rPr lang="en-US" sz="2400" b="1"/>
              <a:t>  &lt;div style="width:500px;"&gt;div (great-grandparent)</a:t>
            </a:r>
            <a:endParaRPr lang="en-US" sz="2400" b="1"/>
          </a:p>
          <a:p>
            <a:pPr marL="0" indent="0">
              <a:buNone/>
            </a:pPr>
            <a:r>
              <a:rPr lang="en-US" sz="2400" b="1"/>
              <a:t>    &lt;ul&gt;ul (grandparent)  </a:t>
            </a:r>
            <a:endParaRPr lang="en-US" sz="2400" b="1"/>
          </a:p>
          <a:p>
            <a:pPr marL="0" indent="0">
              <a:buNone/>
            </a:pPr>
            <a:r>
              <a:rPr lang="en-US" sz="2400" b="1"/>
              <a:t>      &lt;li&gt;li (direct parent)</a:t>
            </a:r>
            <a:endParaRPr lang="en-US" sz="2400" b="1"/>
          </a:p>
          <a:p>
            <a:pPr marL="0" indent="0">
              <a:buNone/>
            </a:pPr>
            <a:r>
              <a:rPr lang="en-US" sz="2400" b="1"/>
              <a:t>        &lt;span&gt;span&lt;/span&gt;</a:t>
            </a:r>
            <a:endParaRPr lang="en-US" sz="2400" b="1"/>
          </a:p>
          <a:p>
            <a:pPr marL="0" indent="0">
              <a:buNone/>
            </a:pPr>
            <a:r>
              <a:rPr lang="en-US" sz="2400" b="1"/>
              <a:t>      &lt;/li&gt;</a:t>
            </a:r>
            <a:endParaRPr lang="en-US" sz="2400" b="1"/>
          </a:p>
          <a:p>
            <a:pPr marL="0" indent="0">
              <a:buNone/>
            </a:pPr>
            <a:r>
              <a:rPr lang="en-US" sz="2400" b="1"/>
              <a:t>    &lt;/ul&gt;   </a:t>
            </a:r>
            <a:endParaRPr lang="en-US" sz="2400" b="1"/>
          </a:p>
          <a:p>
            <a:pPr marL="0" indent="0">
              <a:buNone/>
            </a:pPr>
            <a:r>
              <a:rPr lang="en-US" sz="2400" b="1"/>
              <a:t>  &lt;/div&gt;</a:t>
            </a:r>
            <a:endParaRPr lang="en-US" sz="2400" b="1"/>
          </a:p>
          <a:p>
            <a:pPr marL="0" indent="0">
              <a:buNone/>
            </a:pPr>
            <a:endParaRPr lang="en-US" sz="2400" b="1"/>
          </a:p>
          <a:p>
            <a:pPr marL="0" indent="0">
              <a:buNone/>
            </a:pPr>
            <a:r>
              <a:rPr lang="en-US" sz="2400" b="1"/>
              <a:t>  &lt;div style="width:500px;"&gt;div (grandparent)   </a:t>
            </a:r>
            <a:endParaRPr lang="en-US" sz="2400" b="1"/>
          </a:p>
          <a:p>
            <a:pPr marL="0" indent="0">
              <a:buNone/>
            </a:pPr>
            <a:r>
              <a:rPr lang="en-US" sz="2400" b="1"/>
              <a:t>    &lt;p&gt;p (direct parent)</a:t>
            </a:r>
            <a:endParaRPr lang="en-US" sz="2400" b="1"/>
          </a:p>
          <a:p>
            <a:pPr marL="0" indent="0">
              <a:buNone/>
            </a:pPr>
            <a:r>
              <a:rPr lang="en-US" sz="2400" b="1"/>
              <a:t>      &lt;span&gt;span&lt;/span&gt;</a:t>
            </a:r>
            <a:endParaRPr lang="en-US" sz="2400" b="1"/>
          </a:p>
          <a:p>
            <a:pPr marL="0" indent="0">
              <a:buNone/>
            </a:pPr>
            <a:r>
              <a:rPr lang="en-US" sz="2400" b="1"/>
              <a:t>    &lt;/p&gt; </a:t>
            </a:r>
            <a:endParaRPr lang="en-US" sz="2400" b="1"/>
          </a:p>
          <a:p>
            <a:pPr marL="0" indent="0">
              <a:buNone/>
            </a:pPr>
            <a:r>
              <a:rPr lang="en-US" sz="2400" b="1"/>
              <a:t>  &lt;/div&gt;</a:t>
            </a:r>
            <a:endParaRPr lang="en-US" sz="2400" b="1"/>
          </a:p>
          <a:p>
            <a:pPr marL="0" indent="0">
              <a:buNone/>
            </a:pPr>
            <a:r>
              <a:rPr lang="en-US" sz="2400" b="1"/>
              <a:t>&lt;/div&gt;</a:t>
            </a:r>
            <a:endParaRPr lang="en-US" sz="2400" b="1"/>
          </a:p>
          <a:p>
            <a:pPr marL="0" indent="0">
              <a:buNone/>
            </a:pPr>
            <a:endParaRPr lang="en-US" sz="2400" b="1"/>
          </a:p>
          <a:p>
            <a:pPr marL="0" indent="0">
              <a:buNone/>
            </a:pPr>
            <a:r>
              <a:rPr lang="en-US" sz="2400" b="1"/>
              <a:t>&lt;/body&gt;</a:t>
            </a:r>
            <a:endParaRPr lang="en-US" sz="2400" b="1"/>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fontScale="70000"/>
          </a:bodyPr>
          <a:lstStyle/>
          <a:p>
            <a:r>
              <a:rPr lang="en-US" sz="2400" b="1"/>
              <a:t>jQuery parents() Method</a:t>
            </a:r>
            <a:endParaRPr lang="en-US" sz="2400" b="1"/>
          </a:p>
          <a:p>
            <a:endParaRPr lang="en-US" sz="2400" b="1"/>
          </a:p>
          <a:p>
            <a:r>
              <a:rPr lang="en-US" sz="2400"/>
              <a:t>The parents() method returns all ancestor elements of the selected element, all the way up to the document's root element (&lt;html&gt;).</a:t>
            </a:r>
            <a:endParaRPr lang="en-US" sz="2400"/>
          </a:p>
          <a:p>
            <a:pPr marL="0" indent="0">
              <a:buNone/>
            </a:pPr>
            <a:endParaRPr lang="en-US" sz="2400" dirty="0"/>
          </a:p>
          <a:p>
            <a:pPr marL="0" indent="0">
              <a:buNone/>
            </a:pPr>
            <a:r>
              <a:rPr lang="en-US" sz="2400" dirty="0"/>
              <a:t>&lt;style&gt;</a:t>
            </a:r>
            <a:endParaRPr lang="en-US" sz="2400" dirty="0"/>
          </a:p>
          <a:p>
            <a:pPr marL="0" indent="0">
              <a:buNone/>
            </a:pPr>
            <a:r>
              <a:rPr lang="en-US" sz="2400" dirty="0"/>
              <a:t>.ancestors * { </a:t>
            </a:r>
            <a:endParaRPr lang="en-US" sz="2400" dirty="0"/>
          </a:p>
          <a:p>
            <a:pPr marL="0" indent="0">
              <a:buNone/>
            </a:pPr>
            <a:r>
              <a:rPr lang="en-US" sz="2400" dirty="0"/>
              <a:t>  display: block;</a:t>
            </a:r>
            <a:endParaRPr lang="en-US" sz="2400" dirty="0"/>
          </a:p>
          <a:p>
            <a:pPr marL="0" indent="0">
              <a:buNone/>
            </a:pPr>
            <a:r>
              <a:rPr lang="en-US" sz="2400" dirty="0"/>
              <a:t>  border: 2px solid lightgrey;</a:t>
            </a:r>
            <a:endParaRPr lang="en-US" sz="2400" dirty="0"/>
          </a:p>
          <a:p>
            <a:pPr marL="0" indent="0">
              <a:buNone/>
            </a:pPr>
            <a:r>
              <a:rPr lang="en-US" sz="2400" dirty="0"/>
              <a:t>  color: lightgrey;</a:t>
            </a:r>
            <a:endParaRPr lang="en-US" sz="2400" dirty="0"/>
          </a:p>
          <a:p>
            <a:pPr marL="0" indent="0">
              <a:buNone/>
            </a:pPr>
            <a:r>
              <a:rPr lang="en-US" sz="2400" dirty="0"/>
              <a:t>  padding: 5px;</a:t>
            </a:r>
            <a:endParaRPr lang="en-US" sz="2400" dirty="0"/>
          </a:p>
          <a:p>
            <a:pPr marL="0" indent="0">
              <a:buNone/>
            </a:pPr>
            <a:r>
              <a:rPr lang="en-US" sz="2400" dirty="0"/>
              <a:t>  margin: 15px;</a:t>
            </a:r>
            <a:endParaRPr lang="en-US" sz="2400" dirty="0"/>
          </a:p>
          <a:p>
            <a:pPr marL="0" indent="0">
              <a:buNone/>
            </a:pPr>
            <a:r>
              <a:rPr lang="en-US" sz="2400" dirty="0"/>
              <a:t>}</a:t>
            </a:r>
            <a:endParaRPr lang="en-US" sz="2400" dirty="0"/>
          </a:p>
          <a:p>
            <a:pPr marL="0" indent="0">
              <a:buNone/>
            </a:pPr>
            <a:r>
              <a:rPr lang="en-US" sz="2400" dirty="0"/>
              <a:t>&lt;/style&gt;</a:t>
            </a:r>
            <a:endParaRPr lang="en-US" sz="2400" dirty="0"/>
          </a:p>
          <a:p>
            <a:pPr marL="0" indent="0">
              <a:buNone/>
            </a:pPr>
            <a:r>
              <a:rPr lang="en-US" sz="2400" dirty="0"/>
              <a:t>&lt;script src="https://ajax.googleapis.com/ajax/libs/jquery/3.6.3/jquery.min.js"&gt;&lt;/script&gt;</a:t>
            </a:r>
            <a:endParaRPr lang="en-US" sz="2400" dirty="0"/>
          </a:p>
          <a:p>
            <a:pPr marL="0" indent="0">
              <a:buNone/>
            </a:pPr>
            <a:r>
              <a:rPr lang="en-US" sz="2400" dirty="0"/>
              <a:t>&lt;script&gt;</a:t>
            </a:r>
            <a:endParaRPr lang="en-US" sz="2400" dirty="0"/>
          </a:p>
          <a:p>
            <a:pPr marL="0" indent="0">
              <a:buNone/>
            </a:pPr>
            <a:r>
              <a:rPr lang="en-US" sz="2400" dirty="0"/>
              <a:t>$(document).ready(function(){</a:t>
            </a:r>
            <a:endParaRPr lang="en-US" sz="2400" dirty="0"/>
          </a:p>
          <a:p>
            <a:pPr marL="0" indent="0">
              <a:buNone/>
            </a:pPr>
            <a:r>
              <a:rPr lang="en-US" sz="2400" dirty="0"/>
              <a:t>  $("span").parents().css({"color": "red", "border": "2px solid red"});</a:t>
            </a:r>
            <a:endParaRPr lang="en-US" sz="2400" dirty="0"/>
          </a:p>
          <a:p>
            <a:pPr marL="0" indent="0">
              <a:buNone/>
            </a:pPr>
            <a:r>
              <a:rPr lang="en-US" sz="2400" dirty="0"/>
              <a:t>});</a:t>
            </a:r>
            <a:endParaRPr lang="en-US" sz="2400" dirty="0"/>
          </a:p>
          <a:p>
            <a:pPr marL="0" indent="0">
              <a:buNone/>
            </a:pPr>
            <a:r>
              <a:rPr lang="en-US" sz="2400" dirty="0"/>
              <a:t>&lt;/script&gt;</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pPr marL="0" indent="0">
              <a:buNone/>
            </a:pPr>
            <a:r>
              <a:rPr lang="en-US" sz="2400"/>
              <a:t>&lt;body class="ancestors"&gt;body (great-great-grandparent)</a:t>
            </a:r>
            <a:endParaRPr lang="en-US" sz="2400"/>
          </a:p>
          <a:p>
            <a:pPr marL="0" indent="0">
              <a:buNone/>
            </a:pPr>
            <a:r>
              <a:rPr lang="en-US" sz="2400"/>
              <a:t>  &lt;div style="width:500px;"&gt;div (great-grandparent)</a:t>
            </a:r>
            <a:endParaRPr lang="en-US" sz="2400"/>
          </a:p>
          <a:p>
            <a:pPr marL="0" indent="0">
              <a:buNone/>
            </a:pPr>
            <a:r>
              <a:rPr lang="en-US" sz="2400"/>
              <a:t>    &lt;ul&gt;ul (grandparent)  </a:t>
            </a:r>
            <a:endParaRPr lang="en-US" sz="2400"/>
          </a:p>
          <a:p>
            <a:pPr marL="0" indent="0">
              <a:buNone/>
            </a:pPr>
            <a:r>
              <a:rPr lang="en-US" sz="2400"/>
              <a:t>      &lt;li&gt;li (direct parent)</a:t>
            </a:r>
            <a:endParaRPr lang="en-US" sz="2400"/>
          </a:p>
          <a:p>
            <a:pPr marL="0" indent="0">
              <a:buNone/>
            </a:pPr>
            <a:r>
              <a:rPr lang="en-US" sz="2400"/>
              <a:t>        &lt;span&gt;span&lt;/span&gt;</a:t>
            </a:r>
            <a:endParaRPr lang="en-US" sz="2400"/>
          </a:p>
          <a:p>
            <a:pPr marL="0" indent="0">
              <a:buNone/>
            </a:pPr>
            <a:r>
              <a:rPr lang="en-US" sz="2400"/>
              <a:t>      &lt;/li&gt;</a:t>
            </a:r>
            <a:endParaRPr lang="en-US" sz="2400"/>
          </a:p>
          <a:p>
            <a:pPr marL="0" indent="0">
              <a:buNone/>
            </a:pPr>
            <a:r>
              <a:rPr lang="en-US" sz="2400"/>
              <a:t>    &lt;/ul&gt;   </a:t>
            </a:r>
            <a:endParaRPr lang="en-US" sz="2400"/>
          </a:p>
          <a:p>
            <a:pPr marL="0" indent="0">
              <a:buNone/>
            </a:pPr>
            <a:r>
              <a:rPr lang="en-US" sz="2400"/>
              <a:t>  &lt;/div&gt;</a:t>
            </a:r>
            <a:endParaRPr lang="en-US" sz="2400"/>
          </a:p>
          <a:p>
            <a:pPr marL="0" indent="0">
              <a:buNone/>
            </a:pPr>
            <a:r>
              <a:rPr lang="en-US" sz="2400"/>
              <a:t>&lt;/body&gt;</a:t>
            </a:r>
            <a:endParaRPr lang="en-US" sz="2400"/>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fontScale="30000"/>
          </a:bodyPr>
          <a:lstStyle/>
          <a:p>
            <a:pPr marL="0" indent="0">
              <a:buNone/>
            </a:pPr>
            <a:r>
              <a:rPr lang="en-US" sz="5335" b="1"/>
              <a:t>jQuery parentsUntil() Method</a:t>
            </a:r>
            <a:endParaRPr lang="en-US" sz="5335" b="1"/>
          </a:p>
          <a:p>
            <a:pPr marL="0" indent="0">
              <a:buNone/>
            </a:pPr>
            <a:endParaRPr lang="en-US" sz="5335" b="1"/>
          </a:p>
          <a:p>
            <a:r>
              <a:rPr lang="en-US" sz="5335"/>
              <a:t>The parentsUntil() method returns all ancestor elements between two given arguments.</a:t>
            </a:r>
            <a:endParaRPr lang="en-US" sz="5335"/>
          </a:p>
          <a:p>
            <a:endParaRPr lang="en-US" sz="5335"/>
          </a:p>
          <a:p>
            <a:r>
              <a:rPr lang="en-US" sz="5335"/>
              <a:t>The following example returns all ancestor elements between a &lt;span&gt; and a &lt;div&gt; element:</a:t>
            </a:r>
            <a:endParaRPr lang="en-US" sz="5335"/>
          </a:p>
          <a:p>
            <a:endParaRPr lang="en-US" sz="5335"/>
          </a:p>
          <a:p>
            <a:pPr marL="0" indent="0">
              <a:buNone/>
            </a:pPr>
            <a:r>
              <a:rPr lang="en-US" sz="5335"/>
              <a:t>&lt;style&gt;</a:t>
            </a:r>
            <a:endParaRPr lang="en-US" sz="5335"/>
          </a:p>
          <a:p>
            <a:pPr marL="0" indent="0">
              <a:buNone/>
            </a:pPr>
            <a:r>
              <a:rPr lang="en-US" sz="5335"/>
              <a:t>.ancestors * { </a:t>
            </a:r>
            <a:endParaRPr lang="en-US" sz="5335"/>
          </a:p>
          <a:p>
            <a:pPr marL="0" indent="0">
              <a:buNone/>
            </a:pPr>
            <a:r>
              <a:rPr lang="en-US" sz="5335"/>
              <a:t>  display: block;</a:t>
            </a:r>
            <a:endParaRPr lang="en-US" sz="5335"/>
          </a:p>
          <a:p>
            <a:pPr marL="0" indent="0">
              <a:buNone/>
            </a:pPr>
            <a:r>
              <a:rPr lang="en-US" sz="5335"/>
              <a:t>  border: 2px solid lightgrey;</a:t>
            </a:r>
            <a:endParaRPr lang="en-US" sz="5335"/>
          </a:p>
          <a:p>
            <a:pPr marL="0" indent="0">
              <a:buNone/>
            </a:pPr>
            <a:r>
              <a:rPr lang="en-US" sz="5335"/>
              <a:t>  color: lightgrey;</a:t>
            </a:r>
            <a:endParaRPr lang="en-US" sz="5335"/>
          </a:p>
          <a:p>
            <a:pPr marL="0" indent="0">
              <a:buNone/>
            </a:pPr>
            <a:r>
              <a:rPr lang="en-US" sz="5335"/>
              <a:t>  padding: 5px;</a:t>
            </a:r>
            <a:endParaRPr lang="en-US" sz="5335"/>
          </a:p>
          <a:p>
            <a:pPr marL="0" indent="0">
              <a:buNone/>
            </a:pPr>
            <a:r>
              <a:rPr lang="en-US" sz="5335"/>
              <a:t>  margin: 15px;</a:t>
            </a:r>
            <a:endParaRPr lang="en-US" sz="5335"/>
          </a:p>
          <a:p>
            <a:pPr marL="0" indent="0">
              <a:buNone/>
            </a:pPr>
            <a:r>
              <a:rPr lang="en-US" sz="5335"/>
              <a:t>}</a:t>
            </a:r>
            <a:endParaRPr lang="en-US" sz="5335"/>
          </a:p>
          <a:p>
            <a:pPr marL="0" indent="0">
              <a:buNone/>
            </a:pPr>
            <a:r>
              <a:rPr lang="en-US" sz="5335"/>
              <a:t>&lt;/style&gt;</a:t>
            </a:r>
            <a:endParaRPr lang="en-US" sz="5335"/>
          </a:p>
          <a:p>
            <a:pPr marL="0" indent="0">
              <a:buNone/>
            </a:pPr>
            <a:r>
              <a:rPr lang="en-US" sz="5335"/>
              <a:t>&lt;script src="https://ajax.googleapis.com/ajax/libs/jquery/3.6.3/jquery.min.js"&gt;&lt;/script&gt;</a:t>
            </a:r>
            <a:endParaRPr lang="en-US" sz="5335"/>
          </a:p>
          <a:p>
            <a:pPr marL="0" indent="0">
              <a:buNone/>
            </a:pPr>
            <a:r>
              <a:rPr lang="en-US" sz="5335"/>
              <a:t>&lt;script&gt;</a:t>
            </a:r>
            <a:endParaRPr lang="en-US" sz="5335"/>
          </a:p>
          <a:p>
            <a:pPr marL="0" indent="0">
              <a:buNone/>
            </a:pPr>
            <a:r>
              <a:rPr lang="en-US" sz="5335"/>
              <a:t>$(document).ready(function(){</a:t>
            </a:r>
            <a:endParaRPr lang="en-US" sz="5335"/>
          </a:p>
          <a:p>
            <a:pPr marL="0" indent="0">
              <a:buNone/>
            </a:pPr>
            <a:r>
              <a:rPr lang="en-US" sz="5335"/>
              <a:t>  $("span").parentsUntil("div").css({"color": "red", "border": "2px solid red"});</a:t>
            </a:r>
            <a:endParaRPr lang="en-US" sz="5335"/>
          </a:p>
          <a:p>
            <a:pPr marL="0" indent="0">
              <a:buNone/>
            </a:pPr>
            <a:r>
              <a:rPr lang="en-US" sz="5335"/>
              <a:t>});</a:t>
            </a:r>
            <a:endParaRPr lang="en-US" sz="5335"/>
          </a:p>
          <a:p>
            <a:pPr marL="0" indent="0">
              <a:buNone/>
            </a:pPr>
            <a:r>
              <a:rPr lang="en-US" sz="5335"/>
              <a:t>&lt;/script&gt;</a:t>
            </a:r>
            <a:endParaRPr lang="en-US" sz="5335"/>
          </a:p>
          <a:p>
            <a:pPr marL="0" indent="0">
              <a:buNone/>
            </a:pPr>
            <a:endParaRPr lang="en-US" sz="2400" b="1" dirty="0"/>
          </a:p>
          <a:p>
            <a:endParaRPr lang="en-US" sz="2400" dirty="0"/>
          </a:p>
          <a:p>
            <a:pPr marL="0" indent="0">
              <a:buNone/>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5339</Words>
  <Application>WPS Presentation</Application>
  <PresentationFormat>Custom</PresentationFormat>
  <Paragraphs>243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Blue Waves</vt:lpstr>
      <vt:lpstr>jQuery Traversing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75</cp:revision>
  <dcterms:created xsi:type="dcterms:W3CDTF">2023-01-26T06:09:00Z</dcterms:created>
  <dcterms:modified xsi:type="dcterms:W3CDTF">2023-04-01T08:14:42Z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