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0" r:id="rId5"/>
    <p:sldId id="271" r:id="rId6"/>
    <p:sldId id="272" r:id="rId7"/>
    <p:sldId id="273" r:id="rId8"/>
    <p:sldId id="275" r:id="rId9"/>
    <p:sldId id="258" r:id="rId10"/>
    <p:sldId id="283" r:id="rId11"/>
    <p:sldId id="284" r:id="rId12"/>
    <p:sldId id="286" r:id="rId13"/>
    <p:sldId id="285" r:id="rId14"/>
    <p:sldId id="287" r:id="rId15"/>
    <p:sldId id="288"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pPr algn="ctr"/>
            <a:r>
              <a:rPr lang="en-US" b="1" dirty="0">
                <a:solidFill>
                  <a:schemeClr val="tx1"/>
                </a:solidFill>
                <a:effectLst>
                  <a:outerShdw blurRad="38100" dist="19050" dir="2700000" algn="tl" rotWithShape="0">
                    <a:schemeClr val="dk1">
                      <a:alpha val="40000"/>
                    </a:schemeClr>
                  </a:outerShdw>
                </a:effectLst>
              </a:rPr>
              <a:t>Javascript Basics</a:t>
            </a:r>
            <a:endParaRPr 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3710" y="676910"/>
            <a:ext cx="10972800" cy="6009640"/>
          </a:xfrm>
        </p:spPr>
        <p:txBody>
          <a:bodyPr/>
          <a:p>
            <a:pPr marL="0" indent="0">
              <a:buNone/>
            </a:pPr>
            <a:r>
              <a:rPr lang="en-US" sz="2400"/>
              <a:t>var a=40;//holding number  </a:t>
            </a:r>
            <a:endParaRPr lang="en-US" sz="2400"/>
          </a:p>
          <a:p>
            <a:pPr marL="0" indent="0">
              <a:buNone/>
            </a:pPr>
            <a:r>
              <a:rPr lang="en-US" sz="2400"/>
              <a:t>var b="Rahul";//holding string  </a:t>
            </a:r>
            <a:endParaRPr lang="en-US" sz="2400"/>
          </a:p>
          <a:p>
            <a:pPr marL="0" indent="0">
              <a:buNone/>
            </a:pPr>
            <a:endParaRPr lang="en-US" sz="2400"/>
          </a:p>
          <a:p>
            <a:pPr marL="0" indent="0">
              <a:buNone/>
            </a:pPr>
            <a:r>
              <a:rPr lang="en-US" sz="2400" b="1"/>
              <a:t>JavaScript primitive data types</a:t>
            </a:r>
            <a:endParaRPr lang="en-US" sz="2400" b="1"/>
          </a:p>
          <a:p>
            <a:pPr marL="0" indent="0">
              <a:buNone/>
            </a:pPr>
            <a:endParaRPr lang="en-US" sz="2400" b="1"/>
          </a:p>
          <a:p>
            <a:r>
              <a:rPr lang="en-US" sz="2400"/>
              <a:t>There are five types of primitive data types in JavaScript. They are as follows:</a:t>
            </a:r>
            <a:endParaRPr lang="en-US" sz="2400"/>
          </a:p>
        </p:txBody>
      </p:sp>
      <p:pic>
        <p:nvPicPr>
          <p:cNvPr id="2" name="Picture 1"/>
          <p:cNvPicPr>
            <a:picLocks noChangeAspect="1"/>
          </p:cNvPicPr>
          <p:nvPr/>
        </p:nvPicPr>
        <p:blipFill>
          <a:blip r:embed="rId1"/>
          <a:stretch>
            <a:fillRect/>
          </a:stretch>
        </p:blipFill>
        <p:spPr>
          <a:xfrm>
            <a:off x="2545715" y="3464560"/>
            <a:ext cx="6683375" cy="31851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3710" y="676910"/>
            <a:ext cx="10972800" cy="6009640"/>
          </a:xfrm>
        </p:spPr>
        <p:txBody>
          <a:bodyPr/>
          <a:p>
            <a:pPr marL="0" indent="0">
              <a:buNone/>
            </a:pPr>
            <a:r>
              <a:rPr lang="en-US" sz="2400"/>
              <a:t>// Numbers:</a:t>
            </a:r>
            <a:endParaRPr lang="en-US" sz="2400"/>
          </a:p>
          <a:p>
            <a:pPr marL="0" indent="0">
              <a:buNone/>
            </a:pPr>
            <a:r>
              <a:rPr lang="en-US" sz="2400"/>
              <a:t>let length = 16;</a:t>
            </a:r>
            <a:endParaRPr lang="en-US" sz="2400"/>
          </a:p>
          <a:p>
            <a:pPr marL="0" indent="0">
              <a:buNone/>
            </a:pPr>
            <a:r>
              <a:rPr lang="en-US" sz="2400"/>
              <a:t>let weight = 7.5;</a:t>
            </a:r>
            <a:endParaRPr lang="en-US" sz="2400"/>
          </a:p>
          <a:p>
            <a:pPr marL="0" indent="0">
              <a:buNone/>
            </a:pPr>
            <a:endParaRPr lang="en-US" sz="2400"/>
          </a:p>
          <a:p>
            <a:pPr marL="0" indent="0">
              <a:buNone/>
            </a:pPr>
            <a:r>
              <a:rPr lang="en-US" sz="2400"/>
              <a:t>// Strings:</a:t>
            </a:r>
            <a:endParaRPr lang="en-US" sz="2400"/>
          </a:p>
          <a:p>
            <a:pPr marL="0" indent="0">
              <a:buNone/>
            </a:pPr>
            <a:r>
              <a:rPr lang="en-US" sz="2400"/>
              <a:t>let color = "Yellow";</a:t>
            </a:r>
            <a:endParaRPr lang="en-US" sz="2400"/>
          </a:p>
          <a:p>
            <a:pPr marL="0" indent="0">
              <a:buNone/>
            </a:pPr>
            <a:r>
              <a:rPr lang="en-US" sz="2400"/>
              <a:t>let lastName = "Johnson";</a:t>
            </a:r>
            <a:endParaRPr lang="en-US" sz="2400"/>
          </a:p>
          <a:p>
            <a:pPr marL="0" indent="0">
              <a:buNone/>
            </a:pPr>
            <a:endParaRPr lang="en-US" sz="2400"/>
          </a:p>
          <a:p>
            <a:pPr marL="0" indent="0">
              <a:buNone/>
            </a:pPr>
            <a:r>
              <a:rPr lang="en-US" sz="2400"/>
              <a:t>// Booleans</a:t>
            </a:r>
            <a:endParaRPr lang="en-US" sz="2400"/>
          </a:p>
          <a:p>
            <a:pPr marL="0" indent="0">
              <a:buNone/>
            </a:pPr>
            <a:r>
              <a:rPr lang="en-US" sz="2400"/>
              <a:t>let x = true;</a:t>
            </a:r>
            <a:endParaRPr lang="en-US" sz="2400"/>
          </a:p>
          <a:p>
            <a:pPr marL="0" indent="0">
              <a:buNone/>
            </a:pPr>
            <a:r>
              <a:rPr lang="en-US" sz="2400"/>
              <a:t>let y = false;</a:t>
            </a:r>
            <a:endParaRPr lang="en-US" sz="240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4660" y="303530"/>
            <a:ext cx="10972800" cy="6009640"/>
          </a:xfrm>
        </p:spPr>
        <p:txBody>
          <a:bodyPr/>
          <a:p>
            <a:pPr marL="0" indent="0">
              <a:buNone/>
            </a:pPr>
            <a:r>
              <a:rPr lang="en-US" sz="2000" b="1"/>
              <a:t>JavaScript non-primitive data types</a:t>
            </a:r>
            <a:endParaRPr lang="en-US" sz="2000" b="1"/>
          </a:p>
          <a:p>
            <a:pPr marL="0" indent="0">
              <a:buNone/>
            </a:pPr>
            <a:endParaRPr lang="en-US" sz="2000" b="1"/>
          </a:p>
          <a:p>
            <a:r>
              <a:rPr lang="en-US" sz="2000"/>
              <a:t>The non-primitive data types are as follows:</a:t>
            </a:r>
            <a:endParaRPr lang="en-US" sz="2000"/>
          </a:p>
          <a:p>
            <a:pPr marL="0" indent="0">
              <a:buNone/>
            </a:pPr>
            <a:endParaRPr lang="en-US" sz="2000"/>
          </a:p>
          <a:p>
            <a:pPr marL="0" indent="0">
              <a:buNone/>
            </a:pPr>
            <a:r>
              <a:rPr lang="en-US" sz="2000"/>
              <a:t>1. An object</a:t>
            </a:r>
            <a:endParaRPr lang="en-US" sz="2000"/>
          </a:p>
          <a:p>
            <a:pPr marL="0" indent="0">
              <a:buNone/>
            </a:pPr>
            <a:r>
              <a:rPr lang="en-US" sz="2000"/>
              <a:t>2. An array</a:t>
            </a:r>
            <a:endParaRPr lang="en-US" sz="2000"/>
          </a:p>
          <a:p>
            <a:pPr marL="0" indent="0">
              <a:buNone/>
            </a:pPr>
            <a:r>
              <a:rPr lang="en-US" sz="2000"/>
              <a:t>3. A date</a:t>
            </a:r>
            <a:endParaRPr lang="en-US" sz="2000"/>
          </a:p>
          <a:p>
            <a:pPr marL="0" indent="0">
              <a:buNone/>
            </a:pPr>
            <a:endParaRPr lang="en-US" sz="2000"/>
          </a:p>
          <a:p>
            <a:pPr marL="0" indent="0">
              <a:buNone/>
            </a:pPr>
            <a:r>
              <a:rPr lang="en-US" sz="2000"/>
              <a:t>// Object:</a:t>
            </a:r>
            <a:endParaRPr lang="en-US" sz="2000"/>
          </a:p>
          <a:p>
            <a:pPr marL="0" indent="0">
              <a:buNone/>
            </a:pPr>
            <a:r>
              <a:rPr lang="en-US" sz="2000"/>
              <a:t>const person = {firstName:"John", lastName:"Doe"};</a:t>
            </a:r>
            <a:endParaRPr lang="en-US" sz="2000"/>
          </a:p>
          <a:p>
            <a:pPr marL="0" indent="0">
              <a:buNone/>
            </a:pPr>
            <a:endParaRPr lang="en-US" sz="2000"/>
          </a:p>
          <a:p>
            <a:pPr marL="0" indent="0">
              <a:buNone/>
            </a:pPr>
            <a:r>
              <a:rPr lang="en-US" sz="2000"/>
              <a:t>// Array object:</a:t>
            </a:r>
            <a:endParaRPr lang="en-US" sz="2000"/>
          </a:p>
          <a:p>
            <a:pPr marL="0" indent="0">
              <a:buNone/>
            </a:pPr>
            <a:r>
              <a:rPr lang="en-US" sz="2000"/>
              <a:t>const cars = ["Saab", "Volvo", "BMW"];</a:t>
            </a:r>
            <a:endParaRPr lang="en-US" sz="2000"/>
          </a:p>
          <a:p>
            <a:pPr marL="0" indent="0">
              <a:buNone/>
            </a:pPr>
            <a:endParaRPr lang="en-US" sz="2000"/>
          </a:p>
          <a:p>
            <a:pPr marL="0" indent="0">
              <a:buNone/>
            </a:pPr>
            <a:r>
              <a:rPr lang="en-US" sz="2000"/>
              <a:t>// Date object:</a:t>
            </a:r>
            <a:endParaRPr lang="en-US" sz="2000"/>
          </a:p>
          <a:p>
            <a:pPr marL="0" indent="0">
              <a:buNone/>
            </a:pPr>
            <a:r>
              <a:rPr lang="en-US" sz="2000"/>
              <a:t>const date = new Date("2022-03-25");</a:t>
            </a:r>
            <a:endParaRPr lang="en-US" sz="2000"/>
          </a:p>
          <a:p>
            <a:pPr marL="0" indent="0">
              <a:buNone/>
            </a:pPr>
            <a:endParaRPr lang="en-US" sz="2000"/>
          </a:p>
          <a:p>
            <a:endParaRPr lang="en-US" sz="200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4660" y="303530"/>
            <a:ext cx="10972800" cy="6009640"/>
          </a:xfrm>
        </p:spPr>
        <p:txBody>
          <a:bodyPr/>
          <a:p>
            <a:pPr marL="0" indent="0">
              <a:buNone/>
            </a:pPr>
            <a:r>
              <a:rPr lang="en-US" sz="2000" b="1"/>
              <a:t>Object</a:t>
            </a:r>
            <a:endParaRPr lang="en-US" sz="2000"/>
          </a:p>
          <a:p>
            <a:pPr marL="0" indent="0">
              <a:buNone/>
            </a:pPr>
            <a:endParaRPr lang="en-US" sz="2000"/>
          </a:p>
          <a:p>
            <a:pPr marL="0" indent="0">
              <a:buNone/>
            </a:pPr>
            <a:r>
              <a:rPr lang="en-US" sz="2000"/>
              <a:t>&lt;body&gt;</a:t>
            </a:r>
            <a:endParaRPr lang="en-US" sz="2000"/>
          </a:p>
          <a:p>
            <a:pPr marL="0" indent="0">
              <a:buNone/>
            </a:pPr>
            <a:r>
              <a:rPr lang="en-US" sz="2000"/>
              <a:t>&lt;h2&gt;JavaScript Objects&lt;/h2&gt;</a:t>
            </a:r>
            <a:endParaRPr lang="en-US" sz="2000"/>
          </a:p>
          <a:p>
            <a:pPr marL="0" indent="0">
              <a:buNone/>
            </a:pPr>
            <a:r>
              <a:rPr lang="en-US" sz="2000"/>
              <a:t>&lt;p id="demo"&gt;&lt;/p&gt;</a:t>
            </a:r>
            <a:endParaRPr lang="en-US" sz="2000"/>
          </a:p>
          <a:p>
            <a:pPr marL="0" indent="0">
              <a:buNone/>
            </a:pPr>
            <a:r>
              <a:rPr lang="en-US" sz="2000"/>
              <a:t>&lt;script&gt;</a:t>
            </a:r>
            <a:endParaRPr lang="en-US" sz="2000"/>
          </a:p>
          <a:p>
            <a:pPr marL="0" indent="0">
              <a:buNone/>
            </a:pPr>
            <a:r>
              <a:rPr lang="en-US" sz="2000"/>
              <a:t>const person = {</a:t>
            </a:r>
            <a:endParaRPr lang="en-US" sz="2000"/>
          </a:p>
          <a:p>
            <a:pPr marL="0" indent="0">
              <a:buNone/>
            </a:pPr>
            <a:r>
              <a:rPr lang="en-US" sz="2000"/>
              <a:t>  firstName : "John",</a:t>
            </a:r>
            <a:endParaRPr lang="en-US" sz="2000"/>
          </a:p>
          <a:p>
            <a:pPr marL="0" indent="0">
              <a:buNone/>
            </a:pPr>
            <a:r>
              <a:rPr lang="en-US" sz="2000"/>
              <a:t>  lastName  : "Doe",</a:t>
            </a:r>
            <a:endParaRPr lang="en-US" sz="2000"/>
          </a:p>
          <a:p>
            <a:pPr marL="0" indent="0">
              <a:buNone/>
            </a:pPr>
            <a:r>
              <a:rPr lang="en-US" sz="2000"/>
              <a:t>  age     : 50,</a:t>
            </a:r>
            <a:endParaRPr lang="en-US" sz="2000"/>
          </a:p>
          <a:p>
            <a:pPr marL="0" indent="0">
              <a:buNone/>
            </a:pPr>
            <a:r>
              <a:rPr lang="en-US" sz="2000"/>
              <a:t>  eyeColor  : "blue"</a:t>
            </a:r>
            <a:endParaRPr lang="en-US" sz="2000"/>
          </a:p>
          <a:p>
            <a:pPr marL="0" indent="0">
              <a:buNone/>
            </a:pPr>
            <a:r>
              <a:rPr lang="en-US" sz="2000"/>
              <a:t>};</a:t>
            </a:r>
            <a:endParaRPr lang="en-US" sz="2000"/>
          </a:p>
          <a:p>
            <a:pPr marL="0" indent="0">
              <a:buNone/>
            </a:pPr>
            <a:endParaRPr lang="en-US" sz="2000"/>
          </a:p>
          <a:p>
            <a:pPr marL="0" indent="0">
              <a:buNone/>
            </a:pPr>
            <a:r>
              <a:rPr lang="en-US" sz="2000"/>
              <a:t>document.getElementById("demo").innerHTML =</a:t>
            </a:r>
            <a:endParaRPr lang="en-US" sz="2000"/>
          </a:p>
          <a:p>
            <a:pPr marL="0" indent="0">
              <a:buNone/>
            </a:pPr>
            <a:r>
              <a:rPr lang="en-US" sz="2000"/>
              <a:t>person.firstName + " is " + person.age + " years old.";</a:t>
            </a:r>
            <a:endParaRPr lang="en-US" sz="2000"/>
          </a:p>
          <a:p>
            <a:pPr marL="0" indent="0">
              <a:buNone/>
            </a:pPr>
            <a:r>
              <a:rPr lang="en-US" sz="2000"/>
              <a:t>&lt;/script&gt;</a:t>
            </a:r>
            <a:endParaRPr lang="en-US" sz="2000"/>
          </a:p>
          <a:p>
            <a:pPr marL="0" indent="0">
              <a:buNone/>
            </a:pPr>
            <a:r>
              <a:rPr lang="en-US" sz="2000"/>
              <a:t>&lt;/body&gt;</a:t>
            </a:r>
            <a:endParaRPr lang="en-US" sz="200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07035" y="274320"/>
            <a:ext cx="10972800" cy="6009640"/>
          </a:xfrm>
        </p:spPr>
        <p:txBody>
          <a:bodyPr/>
          <a:p>
            <a:pPr marL="0" indent="0">
              <a:buNone/>
            </a:pPr>
            <a:r>
              <a:rPr lang="en-US" sz="2000" b="1"/>
              <a:t>Array</a:t>
            </a:r>
            <a:endParaRPr lang="en-US" sz="2000" b="1"/>
          </a:p>
          <a:p>
            <a:pPr marL="0" indent="0">
              <a:buNone/>
            </a:pPr>
            <a:endParaRPr lang="en-US" sz="2000" b="1"/>
          </a:p>
          <a:p>
            <a:pPr marL="0" indent="0">
              <a:buNone/>
            </a:pPr>
            <a:r>
              <a:rPr lang="en-US" sz="2000"/>
              <a:t>&lt;body&gt;</a:t>
            </a:r>
            <a:endParaRPr lang="en-US" sz="2000"/>
          </a:p>
          <a:p>
            <a:pPr marL="0" indent="0">
              <a:buNone/>
            </a:pPr>
            <a:endParaRPr lang="en-US" sz="2000"/>
          </a:p>
          <a:p>
            <a:pPr marL="0" indent="0">
              <a:buNone/>
            </a:pPr>
            <a:r>
              <a:rPr lang="en-US" sz="2000"/>
              <a:t>&lt;h2&gt;JavaScript Arrays&lt;/h2&gt;</a:t>
            </a:r>
            <a:endParaRPr lang="en-US" sz="2000"/>
          </a:p>
          <a:p>
            <a:pPr marL="0" indent="0">
              <a:buNone/>
            </a:pPr>
            <a:endParaRPr lang="en-US" sz="2000"/>
          </a:p>
          <a:p>
            <a:pPr marL="0" indent="0">
              <a:buNone/>
            </a:pPr>
            <a:r>
              <a:rPr lang="en-US" sz="2000"/>
              <a:t>&lt;p&gt;Array indexes are zero-based, which means the first item is [0].&lt;/p&gt;</a:t>
            </a:r>
            <a:endParaRPr lang="en-US" sz="2000"/>
          </a:p>
          <a:p>
            <a:pPr marL="0" indent="0">
              <a:buNone/>
            </a:pPr>
            <a:endParaRPr lang="en-US" sz="2000"/>
          </a:p>
          <a:p>
            <a:pPr marL="0" indent="0">
              <a:buNone/>
            </a:pPr>
            <a:r>
              <a:rPr lang="en-US" sz="2000"/>
              <a:t>&lt;p id="demo"&gt;&lt;/p&gt;</a:t>
            </a:r>
            <a:endParaRPr lang="en-US" sz="2000"/>
          </a:p>
          <a:p>
            <a:pPr marL="0" indent="0">
              <a:buNone/>
            </a:pPr>
            <a:endParaRPr lang="en-US" sz="2000"/>
          </a:p>
          <a:p>
            <a:pPr marL="0" indent="0">
              <a:buNone/>
            </a:pPr>
            <a:r>
              <a:rPr lang="en-US" sz="2000"/>
              <a:t>&lt;script&gt;</a:t>
            </a:r>
            <a:endParaRPr lang="en-US" sz="2000"/>
          </a:p>
          <a:p>
            <a:pPr marL="0" indent="0">
              <a:buNone/>
            </a:pPr>
            <a:r>
              <a:rPr lang="en-US" sz="2000"/>
              <a:t>const cars = ["Saab","Volvo","BMW"];</a:t>
            </a:r>
            <a:endParaRPr lang="en-US" sz="2000"/>
          </a:p>
          <a:p>
            <a:pPr marL="0" indent="0">
              <a:buNone/>
            </a:pPr>
            <a:endParaRPr lang="en-US" sz="2000"/>
          </a:p>
          <a:p>
            <a:pPr marL="0" indent="0">
              <a:buNone/>
            </a:pPr>
            <a:r>
              <a:rPr lang="en-US" sz="2000"/>
              <a:t>document.getElementById("demo").innerHTML = cars[0];</a:t>
            </a:r>
            <a:endParaRPr lang="en-US" sz="2000"/>
          </a:p>
          <a:p>
            <a:pPr marL="0" indent="0">
              <a:buNone/>
            </a:pPr>
            <a:r>
              <a:rPr lang="en-US" sz="2000"/>
              <a:t>&lt;/script&gt;</a:t>
            </a:r>
            <a:endParaRPr lang="en-US" sz="2000"/>
          </a:p>
          <a:p>
            <a:pPr marL="0" indent="0">
              <a:buNone/>
            </a:pPr>
            <a:endParaRPr lang="en-US" sz="2000"/>
          </a:p>
          <a:p>
            <a:pPr marL="0" indent="0">
              <a:buNone/>
            </a:pPr>
            <a:r>
              <a:rPr lang="en-US" sz="2000"/>
              <a:t>&lt;/body&gt;</a:t>
            </a:r>
            <a:endParaRPr lang="en-US" sz="200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07035" y="274320"/>
            <a:ext cx="10972800" cy="6009640"/>
          </a:xfrm>
        </p:spPr>
        <p:txBody>
          <a:bodyPr/>
          <a:p>
            <a:pPr marL="0" indent="0">
              <a:buNone/>
            </a:pPr>
            <a:r>
              <a:rPr lang="en-US" sz="2000" b="1"/>
              <a:t>Date</a:t>
            </a:r>
            <a:endParaRPr lang="en-US" sz="2000" b="1"/>
          </a:p>
          <a:p>
            <a:pPr marL="0" indent="0">
              <a:buNone/>
            </a:pPr>
            <a:endParaRPr lang="en-US" sz="2000" b="1"/>
          </a:p>
          <a:p>
            <a:pPr marL="0" indent="0">
              <a:buNone/>
            </a:pPr>
            <a:r>
              <a:rPr lang="en-US" sz="2000"/>
              <a:t>&lt;body&gt;</a:t>
            </a:r>
            <a:endParaRPr lang="en-US" sz="2000"/>
          </a:p>
          <a:p>
            <a:pPr marL="0" indent="0">
              <a:buNone/>
            </a:pPr>
            <a:r>
              <a:rPr lang="en-US" sz="2000"/>
              <a:t>&lt;h2&gt;JavaScript Arrays&lt;/h2&gt;</a:t>
            </a:r>
            <a:endParaRPr lang="en-US" sz="2000"/>
          </a:p>
          <a:p>
            <a:pPr marL="0" indent="0">
              <a:buNone/>
            </a:pPr>
            <a:r>
              <a:rPr lang="en-US" sz="2000"/>
              <a:t>&lt;p&gt;Array indexes are zero-based, which means the first item is [0].&lt;/p&gt;</a:t>
            </a:r>
            <a:endParaRPr lang="en-US" sz="2000"/>
          </a:p>
          <a:p>
            <a:pPr marL="0" indent="0">
              <a:buNone/>
            </a:pPr>
            <a:r>
              <a:rPr lang="en-US" sz="2000"/>
              <a:t>&lt;p id="demo"&gt;&lt;/p&gt;</a:t>
            </a:r>
            <a:endParaRPr lang="en-US" sz="2000"/>
          </a:p>
          <a:p>
            <a:pPr marL="0" indent="0">
              <a:buNone/>
            </a:pPr>
            <a:endParaRPr lang="en-US" sz="2000"/>
          </a:p>
          <a:p>
            <a:pPr marL="0" indent="0">
              <a:buNone/>
            </a:pPr>
            <a:r>
              <a:rPr lang="en-US" sz="2000"/>
              <a:t>&lt;script&gt;</a:t>
            </a:r>
            <a:endParaRPr lang="en-US" sz="2000"/>
          </a:p>
          <a:p>
            <a:pPr marL="0" indent="0">
              <a:buNone/>
            </a:pPr>
            <a:r>
              <a:rPr lang="en-US" sz="2000"/>
              <a:t>const date = new Date("2022-03-25");</a:t>
            </a:r>
            <a:endParaRPr lang="en-US" sz="2000"/>
          </a:p>
          <a:p>
            <a:pPr marL="0" indent="0">
              <a:buNone/>
            </a:pPr>
            <a:r>
              <a:rPr lang="en-US" sz="2000"/>
              <a:t>document.getElementById("demo").innerHTML = date;</a:t>
            </a:r>
            <a:endParaRPr lang="en-US" sz="2000"/>
          </a:p>
          <a:p>
            <a:pPr marL="0" indent="0">
              <a:buNone/>
            </a:pPr>
            <a:r>
              <a:rPr lang="en-US" sz="2000"/>
              <a:t>&lt;/script&gt;</a:t>
            </a:r>
            <a:endParaRPr lang="en-US" sz="2000"/>
          </a:p>
          <a:p>
            <a:pPr marL="0" indent="0">
              <a:buNone/>
            </a:pPr>
            <a:endParaRPr lang="en-US" sz="2000"/>
          </a:p>
          <a:p>
            <a:pPr marL="0" indent="0">
              <a:buNone/>
            </a:pPr>
            <a:r>
              <a:rPr lang="en-US" sz="2000"/>
              <a:t>&lt;/body&gt;</a:t>
            </a:r>
            <a:endParaRPr lang="en-US" sz="200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720725"/>
            <a:ext cx="10972800" cy="5883910"/>
          </a:xfrm>
        </p:spPr>
        <p:txBody>
          <a:bodyPr>
            <a:normAutofit lnSpcReduction="10000"/>
          </a:bodyPr>
          <a:p>
            <a:pPr marL="0" indent="0">
              <a:buNone/>
            </a:pPr>
            <a:r>
              <a:rPr lang="en-US" sz="2400" b="1"/>
              <a:t>JavaScript Comment</a:t>
            </a:r>
            <a:endParaRPr lang="en-US" sz="2400" b="1"/>
          </a:p>
          <a:p>
            <a:pPr marL="0" indent="0">
              <a:buNone/>
            </a:pPr>
            <a:endParaRPr lang="en-US" sz="2400" b="1"/>
          </a:p>
          <a:p>
            <a:r>
              <a:rPr lang="en-US" sz="2000"/>
              <a:t>The JavaScript comments are meaningful way to deliver message. It is used to add information about the code, warnings or suggestions so that end user can easily interpret the code.</a:t>
            </a:r>
            <a:endParaRPr lang="en-US" sz="2000"/>
          </a:p>
          <a:p>
            <a:endParaRPr lang="en-US" sz="2000"/>
          </a:p>
          <a:p>
            <a:r>
              <a:rPr lang="en-US" sz="2000"/>
              <a:t>The JavaScript comment is ignored by the JavaScript engine i.e. embedded in the browser.</a:t>
            </a:r>
            <a:endParaRPr lang="en-US" sz="2000"/>
          </a:p>
          <a:p>
            <a:endParaRPr lang="en-US" sz="2400"/>
          </a:p>
          <a:p>
            <a:pPr marL="0" indent="0">
              <a:buNone/>
            </a:pPr>
            <a:r>
              <a:rPr lang="en-US" sz="2400" b="1"/>
              <a:t>Advantages of JavaScript comments</a:t>
            </a:r>
            <a:endParaRPr lang="en-US" sz="2400" b="1"/>
          </a:p>
          <a:p>
            <a:pPr marL="457200" indent="-457200">
              <a:buAutoNum type="arabicPeriod"/>
            </a:pPr>
            <a:endParaRPr lang="en-US" sz="2400" b="1"/>
          </a:p>
          <a:p>
            <a:pPr marL="457200" indent="-457200">
              <a:buAutoNum type="arabicPeriod"/>
            </a:pPr>
            <a:r>
              <a:rPr lang="en-US" sz="2000"/>
              <a:t>To make code easy to understand It can be used to elaborate the code so that end user can easily understand the code.</a:t>
            </a:r>
            <a:endParaRPr lang="en-US" sz="2000"/>
          </a:p>
          <a:p>
            <a:pPr marL="457200" indent="-457200">
              <a:buAutoNum type="arabicPeriod"/>
            </a:pPr>
            <a:endParaRPr lang="en-US" sz="2000"/>
          </a:p>
          <a:p>
            <a:pPr marL="457200" indent="-457200">
              <a:buAutoNum type="arabicPeriod"/>
            </a:pPr>
            <a:r>
              <a:rPr lang="en-US" sz="2000"/>
              <a:t>To avoid the unnecessary code It can also be used to avoid the code being executed. Sometimes, we add the code to perform some action. But after sometime, there may be need to disable the code. In such case, it is better to use comments.</a:t>
            </a:r>
            <a:endParaRPr lang="en-US" sz="2000"/>
          </a:p>
          <a:p>
            <a:pPr marL="457200" indent="-457200">
              <a:buNone/>
            </a:pPr>
            <a:endParaRPr lang="en-US" sz="20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5997575"/>
          </a:xfrm>
        </p:spPr>
        <p:txBody>
          <a:bodyPr>
            <a:normAutofit lnSpcReduction="20000"/>
          </a:bodyPr>
          <a:p>
            <a:pPr marL="0" indent="0">
              <a:buNone/>
            </a:pPr>
            <a:r>
              <a:rPr lang="en-US" sz="2400" b="1"/>
              <a:t>Types of JavaScript Comments</a:t>
            </a:r>
            <a:endParaRPr lang="en-US" sz="2400" b="1"/>
          </a:p>
          <a:p>
            <a:pPr marL="0" indent="0">
              <a:buNone/>
            </a:pPr>
            <a:endParaRPr lang="en-US" sz="2400"/>
          </a:p>
          <a:p>
            <a:pPr marL="457200" indent="-457200">
              <a:buAutoNum type="arabicPeriod"/>
            </a:pPr>
            <a:r>
              <a:rPr lang="en-US" sz="2400"/>
              <a:t>Single-line Comment</a:t>
            </a:r>
            <a:endParaRPr lang="en-US" sz="2400"/>
          </a:p>
          <a:p>
            <a:pPr marL="457200" indent="-457200">
              <a:buAutoNum type="arabicPeriod"/>
            </a:pPr>
            <a:r>
              <a:rPr lang="en-US" sz="2400"/>
              <a:t>Multi-line Comment</a:t>
            </a:r>
            <a:endParaRPr lang="en-US" sz="2400"/>
          </a:p>
          <a:p>
            <a:pPr marL="457200" indent="-457200">
              <a:buAutoNum type="arabicPeriod"/>
            </a:pPr>
            <a:endParaRPr lang="en-US" sz="2400"/>
          </a:p>
          <a:p>
            <a:pPr marL="0" indent="0">
              <a:buNone/>
            </a:pPr>
            <a:r>
              <a:rPr lang="en-US" sz="2400" b="1"/>
              <a:t>JavaScript Single line Comment</a:t>
            </a:r>
            <a:endParaRPr lang="en-US" sz="2400" b="1"/>
          </a:p>
          <a:p>
            <a:endParaRPr lang="en-US" sz="2400" b="1"/>
          </a:p>
          <a:p>
            <a:r>
              <a:rPr lang="en-US" sz="2400"/>
              <a:t>It is represented by double forward slashes (//). It can be used before and after the statement.</a:t>
            </a:r>
            <a:endParaRPr lang="en-US" sz="2400"/>
          </a:p>
          <a:p>
            <a:endParaRPr lang="en-US" sz="2400"/>
          </a:p>
          <a:p>
            <a:r>
              <a:rPr lang="en-US" sz="2400"/>
              <a:t>Let’s see the example of single-line comment i.e. added before the statement.</a:t>
            </a:r>
            <a:endParaRPr lang="en-US" sz="2400"/>
          </a:p>
          <a:p>
            <a:pPr marL="0" indent="0">
              <a:buNone/>
            </a:pPr>
            <a:endParaRPr lang="en-US" sz="2400"/>
          </a:p>
          <a:p>
            <a:pPr marL="0" indent="0">
              <a:buNone/>
            </a:pPr>
            <a:r>
              <a:rPr lang="en-US" sz="2400"/>
              <a:t>&lt;script&gt;  </a:t>
            </a:r>
            <a:endParaRPr lang="en-US" sz="2400"/>
          </a:p>
          <a:p>
            <a:pPr marL="0" indent="0">
              <a:buNone/>
            </a:pPr>
            <a:r>
              <a:rPr lang="en-US" sz="2400"/>
              <a:t>// It is single line comment  </a:t>
            </a:r>
            <a:endParaRPr lang="en-US" sz="2400"/>
          </a:p>
          <a:p>
            <a:pPr marL="0" indent="0">
              <a:buNone/>
            </a:pPr>
            <a:r>
              <a:rPr lang="en-US" sz="2400"/>
              <a:t>document.write("hello javascript");  </a:t>
            </a:r>
            <a:endParaRPr lang="en-US" sz="2400"/>
          </a:p>
          <a:p>
            <a:pPr marL="0" indent="0">
              <a:buNone/>
            </a:pPr>
            <a:r>
              <a:rPr lang="en-US" sz="2400"/>
              <a:t>&lt;/script&gt;  </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5983605"/>
          </a:xfrm>
        </p:spPr>
        <p:txBody>
          <a:bodyPr>
            <a:normAutofit/>
          </a:bodyPr>
          <a:p>
            <a:pPr marL="0" indent="0">
              <a:buNone/>
            </a:pPr>
            <a:r>
              <a:rPr lang="en-US" sz="2400" b="1"/>
              <a:t>JavaScript Multi line Comment</a:t>
            </a:r>
            <a:endParaRPr lang="en-US" sz="2400" b="1"/>
          </a:p>
          <a:p>
            <a:pPr marL="0" indent="0">
              <a:buNone/>
            </a:pPr>
            <a:endParaRPr lang="en-US" sz="2400" b="1"/>
          </a:p>
          <a:p>
            <a:r>
              <a:rPr lang="en-US" sz="2400"/>
              <a:t>It can be used to add single as well as multi line comments. So, it is more convenient.</a:t>
            </a:r>
            <a:endParaRPr lang="en-US" sz="2400"/>
          </a:p>
          <a:p>
            <a:endParaRPr lang="en-US" sz="2400"/>
          </a:p>
          <a:p>
            <a:r>
              <a:rPr lang="en-US" sz="2400"/>
              <a:t>It is represented by forward slash with asterisk then asterisk with forward slash. For example:</a:t>
            </a:r>
            <a:endParaRPr lang="en-US" sz="2400"/>
          </a:p>
          <a:p>
            <a:endParaRPr lang="en-US" sz="2400"/>
          </a:p>
          <a:p>
            <a:pPr marL="0" indent="0">
              <a:buNone/>
            </a:pPr>
            <a:r>
              <a:rPr lang="en-US" sz="2400"/>
              <a:t>&lt;script&gt;  </a:t>
            </a:r>
            <a:endParaRPr lang="en-US" sz="2400"/>
          </a:p>
          <a:p>
            <a:pPr marL="0" indent="0">
              <a:buNone/>
            </a:pPr>
            <a:r>
              <a:rPr lang="en-US" sz="2400"/>
              <a:t>/* It is multi line comment.  </a:t>
            </a:r>
            <a:endParaRPr lang="en-US" sz="2400"/>
          </a:p>
          <a:p>
            <a:pPr marL="0" indent="0">
              <a:buNone/>
            </a:pPr>
            <a:r>
              <a:rPr lang="en-US" sz="2400"/>
              <a:t>It will not be displayed */  </a:t>
            </a:r>
            <a:endParaRPr lang="en-US" sz="2400"/>
          </a:p>
          <a:p>
            <a:pPr marL="0" indent="0">
              <a:buNone/>
            </a:pPr>
            <a:r>
              <a:rPr lang="en-US" sz="2400"/>
              <a:t>document.write("example of javascript multiline comment");  </a:t>
            </a:r>
            <a:endParaRPr lang="en-US" sz="2400"/>
          </a:p>
          <a:p>
            <a:pPr marL="0" indent="0">
              <a:buNone/>
            </a:pPr>
            <a:r>
              <a:rPr lang="en-US" sz="2400"/>
              <a:t>&lt;/script&gt;  </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240780"/>
          </a:xfrm>
        </p:spPr>
        <p:txBody>
          <a:bodyPr>
            <a:normAutofit lnSpcReduction="10000"/>
          </a:bodyPr>
          <a:p>
            <a:pPr marL="0" indent="0">
              <a:buNone/>
            </a:pPr>
            <a:r>
              <a:rPr lang="en-US" sz="2400" b="1"/>
              <a:t>JavaScript Variable</a:t>
            </a:r>
            <a:endParaRPr lang="en-US" sz="2400" b="1"/>
          </a:p>
          <a:p>
            <a:pPr marL="0" indent="0">
              <a:buNone/>
            </a:pPr>
            <a:endParaRPr lang="en-US" sz="2400" b="1"/>
          </a:p>
          <a:p>
            <a:r>
              <a:rPr lang="en-US" sz="2400"/>
              <a:t>A JavaScript variable is simply a name of storage location. There are two types of variables in JavaScript : local variable and global variable.</a:t>
            </a:r>
            <a:endParaRPr lang="en-US" sz="2400"/>
          </a:p>
          <a:p>
            <a:endParaRPr lang="en-US" sz="2400"/>
          </a:p>
          <a:p>
            <a:r>
              <a:rPr lang="en-US" sz="2400"/>
              <a:t>There are some rules while declaring a JavaScript variable (also known as identifiers).</a:t>
            </a:r>
            <a:endParaRPr lang="en-US" sz="2400"/>
          </a:p>
          <a:p>
            <a:endParaRPr lang="en-US" sz="2400"/>
          </a:p>
          <a:p>
            <a:pPr marL="457200" indent="-457200">
              <a:buAutoNum type="arabicPeriod"/>
            </a:pPr>
            <a:r>
              <a:rPr lang="en-US" sz="2400"/>
              <a:t>Name must start with a letter (a to z or A to Z), underscore( _ ), or dollar( $ ) sign.</a:t>
            </a:r>
            <a:endParaRPr lang="en-US" sz="2400"/>
          </a:p>
          <a:p>
            <a:pPr marL="457200" indent="-457200">
              <a:buAutoNum type="arabicPeriod"/>
            </a:pPr>
            <a:endParaRPr lang="en-US" sz="2400"/>
          </a:p>
          <a:p>
            <a:pPr marL="457200" indent="-457200">
              <a:buAutoNum type="arabicPeriod"/>
            </a:pPr>
            <a:r>
              <a:rPr lang="en-US" sz="2400"/>
              <a:t>After first letter we can use digits (0 to 9), for example value1.</a:t>
            </a:r>
            <a:endParaRPr lang="en-US" sz="2400"/>
          </a:p>
          <a:p>
            <a:pPr marL="457200" indent="-457200">
              <a:buAutoNum type="arabicPeriod"/>
            </a:pPr>
            <a:endParaRPr lang="en-US" sz="2400"/>
          </a:p>
          <a:p>
            <a:pPr marL="457200" indent="-457200">
              <a:buAutoNum type="arabicPeriod"/>
            </a:pPr>
            <a:r>
              <a:rPr lang="en-US" sz="2400"/>
              <a:t>JavaScript variables are case sensitive, for example x and X are different variables.</a:t>
            </a:r>
            <a:endParaRPr lang="en-US" sz="2400"/>
          </a:p>
          <a:p>
            <a:pPr marL="457200" indent="-457200">
              <a:buAutoNum type="arabicPeriod"/>
            </a:pP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285865"/>
          </a:xfrm>
        </p:spPr>
        <p:txBody>
          <a:bodyPr>
            <a:normAutofit/>
          </a:bodyPr>
          <a:p>
            <a:pPr marL="0" indent="0">
              <a:buNone/>
            </a:pPr>
            <a:r>
              <a:rPr lang="en-US" sz="2400" b="1">
                <a:sym typeface="+mn-ea"/>
              </a:rPr>
              <a:t>Example of JavaScript variable</a:t>
            </a:r>
            <a:endParaRPr lang="en-US" sz="2400" b="1">
              <a:sym typeface="+mn-ea"/>
            </a:endParaRPr>
          </a:p>
          <a:p>
            <a:pPr marL="0" indent="0">
              <a:buNone/>
            </a:pPr>
            <a:endParaRPr lang="en-US" sz="2400" b="1">
              <a:sym typeface="+mn-ea"/>
            </a:endParaRPr>
          </a:p>
          <a:p>
            <a:pPr marL="0" indent="0">
              <a:buNone/>
            </a:pPr>
            <a:r>
              <a:rPr lang="en-US" sz="2400">
                <a:sym typeface="+mn-ea"/>
              </a:rPr>
              <a:t>&lt;script&gt;  </a:t>
            </a:r>
            <a:endParaRPr lang="en-US" sz="2400">
              <a:sym typeface="+mn-ea"/>
            </a:endParaRPr>
          </a:p>
          <a:p>
            <a:pPr marL="0" indent="0">
              <a:buNone/>
            </a:pPr>
            <a:r>
              <a:rPr lang="en-US" sz="2400">
                <a:sym typeface="+mn-ea"/>
              </a:rPr>
              <a:t>var x = 10;  </a:t>
            </a:r>
            <a:endParaRPr lang="en-US" sz="2400">
              <a:sym typeface="+mn-ea"/>
            </a:endParaRPr>
          </a:p>
          <a:p>
            <a:pPr marL="0" indent="0">
              <a:buNone/>
            </a:pPr>
            <a:r>
              <a:rPr lang="en-US" sz="2400">
                <a:sym typeface="+mn-ea"/>
              </a:rPr>
              <a:t>var y = 20;  </a:t>
            </a:r>
            <a:endParaRPr lang="en-US" sz="2400">
              <a:sym typeface="+mn-ea"/>
            </a:endParaRPr>
          </a:p>
          <a:p>
            <a:pPr marL="0" indent="0">
              <a:buNone/>
            </a:pPr>
            <a:r>
              <a:rPr lang="en-US" sz="2400">
                <a:sym typeface="+mn-ea"/>
              </a:rPr>
              <a:t>var z=x+y;  </a:t>
            </a:r>
            <a:endParaRPr lang="en-US" sz="2400">
              <a:sym typeface="+mn-ea"/>
            </a:endParaRPr>
          </a:p>
          <a:p>
            <a:pPr marL="0" indent="0">
              <a:buNone/>
            </a:pPr>
            <a:r>
              <a:rPr lang="en-US" sz="2400">
                <a:sym typeface="+mn-ea"/>
              </a:rPr>
              <a:t>document.write(z);  </a:t>
            </a:r>
            <a:endParaRPr lang="en-US" sz="2400">
              <a:sym typeface="+mn-ea"/>
            </a:endParaRPr>
          </a:p>
          <a:p>
            <a:pPr marL="0" indent="0">
              <a:buNone/>
            </a:pPr>
            <a:r>
              <a:rPr lang="en-US" sz="2400">
                <a:sym typeface="+mn-ea"/>
              </a:rPr>
              <a:t>&lt;/script&gt;  </a:t>
            </a:r>
            <a:endParaRPr 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285865"/>
          </a:xfrm>
        </p:spPr>
        <p:txBody>
          <a:bodyPr>
            <a:normAutofit lnSpcReduction="20000"/>
          </a:bodyPr>
          <a:p>
            <a:pPr marL="0" indent="0">
              <a:buNone/>
            </a:pPr>
            <a:r>
              <a:rPr lang="en-US" sz="2400" b="1"/>
              <a:t>JavaScript local variable</a:t>
            </a:r>
            <a:endParaRPr lang="en-US" sz="2400" b="1"/>
          </a:p>
          <a:p>
            <a:endParaRPr lang="en-US" sz="2400"/>
          </a:p>
          <a:p>
            <a:r>
              <a:rPr lang="en-US" sz="2400"/>
              <a:t>A JavaScript local variable is declared inside block or function. It is accessible within the function or block only. For example:</a:t>
            </a:r>
            <a:endParaRPr lang="en-US" sz="2400"/>
          </a:p>
          <a:p>
            <a:endParaRPr lang="en-US" sz="2400"/>
          </a:p>
          <a:p>
            <a:pPr marL="0" indent="0">
              <a:buNone/>
            </a:pPr>
            <a:r>
              <a:rPr lang="en-US" sz="2400"/>
              <a:t>&lt;script&gt;  </a:t>
            </a:r>
            <a:endParaRPr lang="en-US" sz="2400"/>
          </a:p>
          <a:p>
            <a:pPr marL="0" indent="0">
              <a:buNone/>
            </a:pPr>
            <a:r>
              <a:rPr lang="en-US" sz="2400"/>
              <a:t>function abc(){  </a:t>
            </a:r>
            <a:endParaRPr lang="en-US" sz="2400"/>
          </a:p>
          <a:p>
            <a:pPr marL="0" indent="0">
              <a:buNone/>
            </a:pPr>
            <a:r>
              <a:rPr lang="en-US" sz="2400"/>
              <a:t>var x=10;//local variable  </a:t>
            </a:r>
            <a:endParaRPr lang="en-US" sz="2400"/>
          </a:p>
          <a:p>
            <a:pPr marL="0" indent="0">
              <a:buNone/>
            </a:pPr>
            <a:r>
              <a:rPr lang="en-US" sz="2400"/>
              <a:t>}  </a:t>
            </a:r>
            <a:endParaRPr lang="en-US" sz="2400"/>
          </a:p>
          <a:p>
            <a:pPr marL="0" indent="0">
              <a:buNone/>
            </a:pPr>
            <a:r>
              <a:rPr lang="en-US" sz="2400"/>
              <a:t>&lt;/script&gt;  </a:t>
            </a:r>
            <a:endParaRPr lang="en-US" sz="2400"/>
          </a:p>
          <a:p>
            <a:pPr marL="0" indent="0">
              <a:buNone/>
            </a:pPr>
            <a:endParaRPr lang="en-US" sz="2400"/>
          </a:p>
          <a:p>
            <a:pPr marL="0" indent="0">
              <a:buNone/>
            </a:pPr>
            <a:r>
              <a:rPr lang="en-US" sz="2400" b="1"/>
              <a:t>JavaScript global variable</a:t>
            </a:r>
            <a:endParaRPr lang="en-US" sz="2400" b="1"/>
          </a:p>
          <a:p>
            <a:pPr marL="0" indent="0">
              <a:buNone/>
            </a:pPr>
            <a:endParaRPr lang="en-US" sz="2400" b="1"/>
          </a:p>
          <a:p>
            <a:r>
              <a:rPr lang="en-US" sz="2400"/>
              <a:t>A JavaScript global variable is accessible from any function. A variable i.e. declared outside the function or declared with window object is known as global variable. For example:</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3710" y="676910"/>
            <a:ext cx="10972800" cy="6009640"/>
          </a:xfrm>
        </p:spPr>
        <p:txBody>
          <a:bodyPr/>
          <a:p>
            <a:pPr marL="0" indent="0">
              <a:buNone/>
            </a:pPr>
            <a:r>
              <a:rPr lang="en-US" sz="2400"/>
              <a:t>&lt;script&gt;  </a:t>
            </a:r>
            <a:endParaRPr lang="en-US" sz="2400"/>
          </a:p>
          <a:p>
            <a:pPr marL="0" indent="0">
              <a:buNone/>
            </a:pPr>
            <a:r>
              <a:rPr lang="en-US" sz="2400"/>
              <a:t>var data=200;//gloabal variable  </a:t>
            </a:r>
            <a:endParaRPr lang="en-US" sz="2400"/>
          </a:p>
          <a:p>
            <a:pPr marL="0" indent="0">
              <a:buNone/>
            </a:pPr>
            <a:r>
              <a:rPr lang="en-US" sz="2400"/>
              <a:t>function a(){  </a:t>
            </a:r>
            <a:endParaRPr lang="en-US" sz="2400"/>
          </a:p>
          <a:p>
            <a:pPr marL="0" indent="0">
              <a:buNone/>
            </a:pPr>
            <a:r>
              <a:rPr lang="en-US" sz="2400"/>
              <a:t>document.writeln(data);  </a:t>
            </a:r>
            <a:endParaRPr lang="en-US" sz="2400"/>
          </a:p>
          <a:p>
            <a:pPr marL="0" indent="0">
              <a:buNone/>
            </a:pPr>
            <a:r>
              <a:rPr lang="en-US" sz="2400"/>
              <a:t>}  </a:t>
            </a:r>
            <a:endParaRPr lang="en-US" sz="2400"/>
          </a:p>
          <a:p>
            <a:pPr marL="0" indent="0">
              <a:buNone/>
            </a:pPr>
            <a:r>
              <a:rPr lang="en-US" sz="2400"/>
              <a:t>function b(){  </a:t>
            </a:r>
            <a:endParaRPr lang="en-US" sz="2400"/>
          </a:p>
          <a:p>
            <a:pPr marL="0" indent="0">
              <a:buNone/>
            </a:pPr>
            <a:r>
              <a:rPr lang="en-US" sz="2400"/>
              <a:t>document.writeln(data);  </a:t>
            </a:r>
            <a:endParaRPr lang="en-US" sz="2400"/>
          </a:p>
          <a:p>
            <a:pPr marL="0" indent="0">
              <a:buNone/>
            </a:pPr>
            <a:r>
              <a:rPr lang="en-US" sz="2400"/>
              <a:t>}  </a:t>
            </a:r>
            <a:endParaRPr lang="en-US" sz="2400"/>
          </a:p>
          <a:p>
            <a:pPr marL="0" indent="0">
              <a:buNone/>
            </a:pPr>
            <a:r>
              <a:rPr lang="en-US" sz="2400"/>
              <a:t>a();//calling JavaScript function  </a:t>
            </a:r>
            <a:endParaRPr lang="en-US" sz="2400"/>
          </a:p>
          <a:p>
            <a:pPr marL="0" indent="0">
              <a:buNone/>
            </a:pPr>
            <a:r>
              <a:rPr lang="en-US" sz="2400"/>
              <a:t>b();  </a:t>
            </a:r>
            <a:endParaRPr lang="en-US" sz="2400"/>
          </a:p>
          <a:p>
            <a:pPr marL="0" indent="0">
              <a:buNone/>
            </a:pPr>
            <a:r>
              <a:rPr lang="en-US" sz="2400"/>
              <a:t>&lt;/script&gt;</a:t>
            </a:r>
            <a:r>
              <a:rPr lang="en-US"/>
              <a:t>  </a:t>
            </a:r>
            <a:endParaRPr 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3710" y="676910"/>
            <a:ext cx="10972800" cy="6009640"/>
          </a:xfrm>
        </p:spPr>
        <p:txBody>
          <a:bodyPr/>
          <a:p>
            <a:pPr marL="0" indent="0">
              <a:buNone/>
            </a:pPr>
            <a:r>
              <a:rPr lang="en-US" sz="2400" b="1"/>
              <a:t>Javascript Data Types</a:t>
            </a:r>
            <a:endParaRPr lang="en-US" sz="2400" b="1"/>
          </a:p>
          <a:p>
            <a:endParaRPr lang="en-US" sz="2400"/>
          </a:p>
          <a:p>
            <a:r>
              <a:rPr lang="en-US" sz="2400"/>
              <a:t>JavaScript provides different data types to hold different types of values. There are two types of data types in JavaScript.</a:t>
            </a:r>
            <a:endParaRPr lang="en-US" sz="2400"/>
          </a:p>
          <a:p>
            <a:endParaRPr lang="en-US" sz="2400"/>
          </a:p>
          <a:p>
            <a:pPr marL="457200" indent="-457200">
              <a:buAutoNum type="arabicPeriod"/>
            </a:pPr>
            <a:r>
              <a:rPr lang="en-US" sz="2400"/>
              <a:t>Primitive data type</a:t>
            </a:r>
            <a:endParaRPr lang="en-US" sz="2400"/>
          </a:p>
          <a:p>
            <a:pPr marL="457200" indent="-457200">
              <a:buAutoNum type="arabicPeriod"/>
            </a:pPr>
            <a:r>
              <a:rPr lang="en-US" sz="2400"/>
              <a:t>Non-primitive (reference) data type</a:t>
            </a:r>
            <a:endParaRPr lang="en-US" sz="2400"/>
          </a:p>
          <a:p>
            <a:pPr marL="457200" indent="-457200">
              <a:buAutoNum type="arabicPeriod"/>
            </a:pPr>
            <a:endParaRPr lang="en-US" sz="2400"/>
          </a:p>
          <a:p>
            <a:pPr marL="457200" indent="-457200"/>
            <a:r>
              <a:rPr lang="en-US" sz="2400"/>
              <a:t>JavaScript is a dynamic type language, means you don't need to specify type of the variable because it is dynamically used by JavaScript engine. You need to use var here to specify the data type. It can hold any type of values such as numbers, strings etc. For example:</a:t>
            </a:r>
            <a:endParaRPr lang="en-US" sz="240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4399</Words>
  <Application>WPS Presentation</Application>
  <PresentationFormat>Widescreen</PresentationFormat>
  <Paragraphs>188</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SimSun</vt:lpstr>
      <vt:lpstr>Wingdings</vt:lpstr>
      <vt:lpstr>Microsoft YaHei</vt:lpstr>
      <vt:lpstr>Arial Unicode MS</vt:lpstr>
      <vt:lpstr>Calibri</vt:lpstr>
      <vt:lpstr>Blue Waves</vt:lpstr>
      <vt:lpstr>Javascript Basics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admin</cp:lastModifiedBy>
  <cp:revision>31</cp:revision>
  <dcterms:created xsi:type="dcterms:W3CDTF">2023-01-26T06:09:00Z</dcterms:created>
  <dcterms:modified xsi:type="dcterms:W3CDTF">2023-04-06T13:47:05Z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1033-11.2.0.11417</vt:lpwstr>
  </property>
</Properties>
</file>