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63" r:id="rId4"/>
    <p:sldId id="259" r:id="rId5"/>
    <p:sldId id="261" r:id="rId6"/>
    <p:sldId id="262" r:id="rId7"/>
    <p:sldId id="264" r:id="rId8"/>
    <p:sldId id="265" r:id="rId9"/>
    <p:sldId id="269" r:id="rId10"/>
    <p:sldId id="266" r:id="rId11"/>
    <p:sldId id="267" r:id="rId12"/>
    <p:sldId id="268" r:id="rId13"/>
    <p:sldId id="270" r:id="rId14"/>
    <p:sldId id="271" r:id="rId15"/>
    <p:sldId id="272" r:id="rId16"/>
    <p:sldId id="273" r:id="rId17"/>
    <p:sldId id="274"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80E867-640E-4D1F-80D3-D516BD5C6436}">
          <p14:sldIdLst>
            <p14:sldId id="256"/>
            <p14:sldId id="258"/>
            <p14:sldId id="263"/>
            <p14:sldId id="259"/>
            <p14:sldId id="261"/>
            <p14:sldId id="262"/>
            <p14:sldId id="264"/>
            <p14:sldId id="265"/>
            <p14:sldId id="269"/>
            <p14:sldId id="266"/>
            <p14:sldId id="267"/>
            <p14:sldId id="268"/>
            <p14:sldId id="270"/>
          </p14:sldIdLst>
        </p14:section>
        <p14:section name="Untitled Section" id="{0600EAA5-2247-4A25-B8E0-96016D4FF465}">
          <p14:sldIdLst>
            <p14:sldId id="271"/>
            <p14:sldId id="272"/>
            <p14:sldId id="273"/>
            <p14:sldId id="274"/>
            <p14:sldId id="276"/>
            <p14:sldId id="277"/>
            <p14:sldId id="278"/>
            <p14:sldId id="279"/>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p:scale>
          <a:sx n="57" d="100"/>
          <a:sy n="57" d="100"/>
        </p:scale>
        <p:origin x="126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7D5-E22D-4D7B-A128-D427DDC02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8C4F3-FA10-4080-A68F-BD0B696BD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15521-79D4-41D5-9BBA-2D845EF7D06D}"/>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0C48F60D-1E61-4890-855E-E4253551F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7A2F8-E893-490D-B694-69FA18F21D0B}"/>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331308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4E80-7E67-473F-AC91-84D4E82D41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BF7B4-DBB1-41A3-BC7E-1394F4BB9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0F77-4AEB-4121-8FC2-37E5996F3915}"/>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BD4E73EC-032D-4A04-B288-C197FC861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0BE85-B5D1-4E14-BB45-07C562917383}"/>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408828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4E146-D4EC-4F5A-B629-4447B72D9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517FF-A549-4917-90A9-A6942EB3D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940A-6C6F-4FE8-8D72-DE39C9E1B5A7}"/>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6D82BCCC-4D48-47D6-859D-738571D60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E244D-9AA8-4AC0-BBF4-EC9128B6A1EB}"/>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265634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D0C3-563D-4100-B480-45678C79A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5B286-987A-4510-99BB-6555F5FF89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9D506-0451-478E-975A-7A9294799B5A}"/>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AE8305BC-5D96-40BE-9AC1-1E4AAE856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95057-7718-4B8B-88DC-1795D2741375}"/>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380791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E58B-2CC1-4055-88C2-F52C80D9A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F1777-C940-4A86-A70A-0CBFFCEE7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664F0-9104-4641-8B41-E3CB41520F83}"/>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113CDC36-31FD-4357-ACE4-189328887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00C9-C035-4FA6-AFF9-71232598169A}"/>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176029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7C4D-30AC-4457-92AD-3C51E200F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676594-41FB-48BA-A480-E62C85EBD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1EBED-2E8F-4F83-B28A-9FA684B9B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88329-4081-4970-8289-E27161E224DF}"/>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6" name="Footer Placeholder 5">
            <a:extLst>
              <a:ext uri="{FF2B5EF4-FFF2-40B4-BE49-F238E27FC236}">
                <a16:creationId xmlns:a16="http://schemas.microsoft.com/office/drawing/2014/main" id="{DCD9C220-C67D-4D75-85D8-2208A1564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D1CA8-F9E4-4101-AEDC-EDEE731A950F}"/>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259730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7F59-0752-48E1-BD28-D695EEC8E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A2582-719B-404A-A365-D9847594F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5A4EA-5BCF-495C-98E4-607033551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71CA64-B7C7-47DD-9904-1D58D34F7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A81752-3E18-46D9-8D95-674AD28BC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69EE72-C525-4D6E-8082-28E0EC0BD328}"/>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8" name="Footer Placeholder 7">
            <a:extLst>
              <a:ext uri="{FF2B5EF4-FFF2-40B4-BE49-F238E27FC236}">
                <a16:creationId xmlns:a16="http://schemas.microsoft.com/office/drawing/2014/main" id="{67678225-BD24-4761-8617-A5127A3E90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05BAE-4294-40EE-9FAD-7C38C9D790F6}"/>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406158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410D-FB36-4BEF-9596-F080B24E1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040DC9-3F4E-4C70-83D7-1356EF18FF21}"/>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4" name="Footer Placeholder 3">
            <a:extLst>
              <a:ext uri="{FF2B5EF4-FFF2-40B4-BE49-F238E27FC236}">
                <a16:creationId xmlns:a16="http://schemas.microsoft.com/office/drawing/2014/main" id="{CE5D6504-2589-4B99-A477-6DF8E3B27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BD94BF-292C-47F5-B168-40B2E67CA548}"/>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15569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246E8-EF78-4E84-A720-09C556406CE3}"/>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3" name="Footer Placeholder 2">
            <a:extLst>
              <a:ext uri="{FF2B5EF4-FFF2-40B4-BE49-F238E27FC236}">
                <a16:creationId xmlns:a16="http://schemas.microsoft.com/office/drawing/2014/main" id="{1544BB68-60A1-4617-B82A-CF7A02E60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A1C169-7E8C-4293-A901-FA61D3A0AE42}"/>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163530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F838-FEA9-4D53-BE7D-66B41F55F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4C626-1A9F-454E-843F-9D09780BF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7DE3E-728A-4756-8856-36CC4D35A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C13F7-236F-4476-B84D-06B9A4279E95}"/>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6" name="Footer Placeholder 5">
            <a:extLst>
              <a:ext uri="{FF2B5EF4-FFF2-40B4-BE49-F238E27FC236}">
                <a16:creationId xmlns:a16="http://schemas.microsoft.com/office/drawing/2014/main" id="{FC9B2C46-E977-416C-9331-765477070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2D7EC-4CEA-4572-B566-51BFA4D8998C}"/>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91558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042-5982-466A-B0AB-AC4BB9C58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1F1B9-56B7-4E7C-853F-D1C1ABFF2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E273D-A662-4BDC-A0D1-14F246E7B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21B3A-FBE1-49E8-943E-3D44299405F4}"/>
              </a:ext>
            </a:extLst>
          </p:cNvPr>
          <p:cNvSpPr>
            <a:spLocks noGrp="1"/>
          </p:cNvSpPr>
          <p:nvPr>
            <p:ph type="dt" sz="half" idx="10"/>
          </p:nvPr>
        </p:nvSpPr>
        <p:spPr/>
        <p:txBody>
          <a:bodyPr/>
          <a:lstStyle/>
          <a:p>
            <a:fld id="{302EC4D7-53A5-4A93-A14C-925F6A3F3539}" type="datetimeFigureOut">
              <a:rPr lang="en-US" smtClean="0"/>
              <a:t>9/13/2020</a:t>
            </a:fld>
            <a:endParaRPr lang="en-US"/>
          </a:p>
        </p:txBody>
      </p:sp>
      <p:sp>
        <p:nvSpPr>
          <p:cNvPr id="6" name="Footer Placeholder 5">
            <a:extLst>
              <a:ext uri="{FF2B5EF4-FFF2-40B4-BE49-F238E27FC236}">
                <a16:creationId xmlns:a16="http://schemas.microsoft.com/office/drawing/2014/main" id="{C37EDE71-3B7B-4CA1-B13E-AA049984B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CC435-5461-4C55-A0B2-751550F0E573}"/>
              </a:ext>
            </a:extLst>
          </p:cNvPr>
          <p:cNvSpPr>
            <a:spLocks noGrp="1"/>
          </p:cNvSpPr>
          <p:nvPr>
            <p:ph type="sldNum" sz="quarter" idx="12"/>
          </p:nvPr>
        </p:nvSpPr>
        <p:spPr/>
        <p:txBody>
          <a:bodyPr/>
          <a:lstStyle/>
          <a:p>
            <a:fld id="{D5231A25-3B6E-4187-A0CE-817D5E655C0B}" type="slidenum">
              <a:rPr lang="en-US" smtClean="0"/>
              <a:t>‹#›</a:t>
            </a:fld>
            <a:endParaRPr lang="en-US"/>
          </a:p>
        </p:txBody>
      </p:sp>
    </p:spTree>
    <p:extLst>
      <p:ext uri="{BB962C8B-B14F-4D97-AF65-F5344CB8AC3E}">
        <p14:creationId xmlns:p14="http://schemas.microsoft.com/office/powerpoint/2010/main" val="398138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A0F349-1E6F-4081-BA24-777A77750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E52A1-C029-4CF7-9474-569A482BF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00C99-1559-4D34-BD2A-B8A7BD57E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EC4D7-53A5-4A93-A14C-925F6A3F3539}" type="datetimeFigureOut">
              <a:rPr lang="en-US" smtClean="0"/>
              <a:t>9/13/2020</a:t>
            </a:fld>
            <a:endParaRPr lang="en-US"/>
          </a:p>
        </p:txBody>
      </p:sp>
      <p:sp>
        <p:nvSpPr>
          <p:cNvPr id="5" name="Footer Placeholder 4">
            <a:extLst>
              <a:ext uri="{FF2B5EF4-FFF2-40B4-BE49-F238E27FC236}">
                <a16:creationId xmlns:a16="http://schemas.microsoft.com/office/drawing/2014/main" id="{96733732-AB92-474F-B080-877F0A54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5074B7-9694-4394-A3AD-2EBC3AC2A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31A25-3B6E-4187-A0CE-817D5E655C0B}" type="slidenum">
              <a:rPr lang="en-US" smtClean="0"/>
              <a:t>‹#›</a:t>
            </a:fld>
            <a:endParaRPr lang="en-US"/>
          </a:p>
        </p:txBody>
      </p:sp>
    </p:spTree>
    <p:extLst>
      <p:ext uri="{BB962C8B-B14F-4D97-AF65-F5344CB8AC3E}">
        <p14:creationId xmlns:p14="http://schemas.microsoft.com/office/powerpoint/2010/main" val="265807575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9B2E-4A90-46B8-92BC-FA0F41AAFB6B}"/>
              </a:ext>
            </a:extLst>
          </p:cNvPr>
          <p:cNvSpPr>
            <a:spLocks noGrp="1"/>
          </p:cNvSpPr>
          <p:nvPr>
            <p:ph type="ctrTitle"/>
          </p:nvPr>
        </p:nvSpPr>
        <p:spPr>
          <a:xfrm>
            <a:off x="842597" y="766482"/>
            <a:ext cx="5495650" cy="1358153"/>
          </a:xfrm>
        </p:spPr>
        <p:txBody>
          <a:bodyPr anchor="ctr">
            <a:normAutofit/>
          </a:bodyPr>
          <a:lstStyle/>
          <a:p>
            <a:r>
              <a:rPr lang="en-US" u="sng" dirty="0">
                <a:solidFill>
                  <a:schemeClr val="tx1"/>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A69BB94A-366A-4453-B847-C3DB28A6ADC7}"/>
              </a:ext>
            </a:extLst>
          </p:cNvPr>
          <p:cNvSpPr>
            <a:spLocks noGrp="1"/>
          </p:cNvSpPr>
          <p:nvPr>
            <p:ph type="subTitle" idx="1"/>
          </p:nvPr>
        </p:nvSpPr>
        <p:spPr>
          <a:xfrm>
            <a:off x="7772399" y="999460"/>
            <a:ext cx="3859306" cy="5145846"/>
          </a:xfrm>
        </p:spPr>
        <p:txBody>
          <a:bodyPr anchor="ctr">
            <a:normAutofit fontScale="92500" lnSpcReduction="10000"/>
          </a:bodyPr>
          <a:lstStyle/>
          <a:p>
            <a:pPr marL="285750" indent="-285750" algn="l">
              <a:buFont typeface="Arial" panose="020B0604020202020204" pitchFamily="34" charset="0"/>
              <a:buChar char="•"/>
            </a:pPr>
            <a:r>
              <a:rPr lang="en-US" dirty="0"/>
              <a:t>Gypsum is a rock like mineral commonly found in the earth’s crust ,extracted, processed and used by </a:t>
            </a:r>
            <a:r>
              <a:rPr lang="en-US" dirty="0" err="1"/>
              <a:t>Manin</a:t>
            </a:r>
            <a:r>
              <a:rPr lang="en-US" dirty="0"/>
              <a:t> construction or decoration in the form of plaster </a:t>
            </a:r>
            <a:r>
              <a:rPr lang="en-US" dirty="0" err="1"/>
              <a:t>andalabaster</a:t>
            </a:r>
            <a:r>
              <a:rPr lang="en-US" dirty="0"/>
              <a:t>.</a:t>
            </a:r>
          </a:p>
          <a:p>
            <a:pPr marL="285750" indent="-285750" algn="l">
              <a:buFont typeface="Arial" panose="020B0604020202020204" pitchFamily="34" charset="0"/>
              <a:buChar char="•"/>
            </a:pPr>
            <a:r>
              <a:rPr lang="en-US" dirty="0"/>
              <a:t>During the </a:t>
            </a:r>
            <a:r>
              <a:rPr lang="en-US" dirty="0" err="1"/>
              <a:t>timeof</a:t>
            </a:r>
            <a:r>
              <a:rPr lang="en-US" dirty="0"/>
              <a:t> the Pharaohs, Gypsum was used as mortar in the construction of the Cheops Pyramid (3000 B.C.).</a:t>
            </a:r>
          </a:p>
          <a:p>
            <a:pPr marL="285750" indent="-285750" algn="l">
              <a:buFont typeface="Arial" panose="020B0604020202020204" pitchFamily="34" charset="0"/>
              <a:buChar char="•"/>
            </a:pPr>
            <a:r>
              <a:rPr lang="en-US" dirty="0"/>
              <a:t>Chemically it is CaSo4.2H2O i.e. Calcium Sulphate Dihydrate. Impurities: MgO, Al2O3, Fe2O3, SiO2,CaCO3, MgCO3</a:t>
            </a:r>
          </a:p>
        </p:txBody>
      </p:sp>
      <p:pic>
        <p:nvPicPr>
          <p:cNvPr id="4" name="Picture 3">
            <a:extLst>
              <a:ext uri="{FF2B5EF4-FFF2-40B4-BE49-F238E27FC236}">
                <a16:creationId xmlns:a16="http://schemas.microsoft.com/office/drawing/2014/main" id="{CC43EA59-C2E7-4EFA-A60A-DBEC4D327214}"/>
              </a:ext>
            </a:extLst>
          </p:cNvPr>
          <p:cNvPicPr>
            <a:picLocks noChangeAspect="1"/>
          </p:cNvPicPr>
          <p:nvPr/>
        </p:nvPicPr>
        <p:blipFill>
          <a:blip r:embed="rId2"/>
          <a:stretch>
            <a:fillRect/>
          </a:stretch>
        </p:blipFill>
        <p:spPr>
          <a:xfrm>
            <a:off x="2728205" y="2460811"/>
            <a:ext cx="2696369" cy="3657601"/>
          </a:xfrm>
          <a:prstGeom prst="rect">
            <a:avLst/>
          </a:prstGeom>
        </p:spPr>
      </p:pic>
    </p:spTree>
    <p:extLst>
      <p:ext uri="{BB962C8B-B14F-4D97-AF65-F5344CB8AC3E}">
        <p14:creationId xmlns:p14="http://schemas.microsoft.com/office/powerpoint/2010/main" val="222531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E586-18B3-4B8E-A299-0C4A4922A921}"/>
              </a:ext>
            </a:extLst>
          </p:cNvPr>
          <p:cNvSpPr>
            <a:spLocks noGrp="1"/>
          </p:cNvSpPr>
          <p:nvPr>
            <p:ph type="title"/>
          </p:nvPr>
        </p:nvSpPr>
        <p:spPr/>
        <p:txBody>
          <a:bodyPr>
            <a:normAutofit/>
          </a:bodyPr>
          <a:lstStyle/>
          <a:p>
            <a:pPr algn="ctr"/>
            <a:r>
              <a:rPr lang="en-US" u="sng" dirty="0">
                <a:solidFill>
                  <a:schemeClr val="tx1"/>
                </a:solidFill>
                <a:latin typeface="Algerian" panose="04020705040A02060702" pitchFamily="82" charset="0"/>
              </a:rPr>
              <a:t>PROPERTIES AND USES OF</a:t>
            </a:r>
            <a:br>
              <a:rPr lang="en-US" u="sng" dirty="0">
                <a:solidFill>
                  <a:schemeClr val="tx1"/>
                </a:solidFill>
                <a:latin typeface="Algerian" panose="04020705040A02060702" pitchFamily="82" charset="0"/>
              </a:rPr>
            </a:br>
            <a:r>
              <a:rPr lang="en-US" u="sng" dirty="0">
                <a:solidFill>
                  <a:schemeClr val="tx1"/>
                </a:solidFill>
                <a:latin typeface="Algerian" panose="04020705040A02060702" pitchFamily="82" charset="0"/>
              </a:rPr>
              <a:t>GYPSUM PLASTERS</a:t>
            </a:r>
          </a:p>
        </p:txBody>
      </p:sp>
      <p:pic>
        <p:nvPicPr>
          <p:cNvPr id="3" name="Picture 2">
            <a:extLst>
              <a:ext uri="{FF2B5EF4-FFF2-40B4-BE49-F238E27FC236}">
                <a16:creationId xmlns:a16="http://schemas.microsoft.com/office/drawing/2014/main" id="{73FED279-F6F3-4F44-8468-670DE4432DD0}"/>
              </a:ext>
            </a:extLst>
          </p:cNvPr>
          <p:cNvPicPr>
            <a:picLocks noChangeAspect="1"/>
          </p:cNvPicPr>
          <p:nvPr/>
        </p:nvPicPr>
        <p:blipFill>
          <a:blip r:embed="rId2"/>
          <a:stretch>
            <a:fillRect/>
          </a:stretch>
        </p:blipFill>
        <p:spPr>
          <a:xfrm>
            <a:off x="677334" y="2390237"/>
            <a:ext cx="8241379" cy="3858163"/>
          </a:xfrm>
          <a:prstGeom prst="rect">
            <a:avLst/>
          </a:prstGeom>
        </p:spPr>
      </p:pic>
    </p:spTree>
    <p:extLst>
      <p:ext uri="{BB962C8B-B14F-4D97-AF65-F5344CB8AC3E}">
        <p14:creationId xmlns:p14="http://schemas.microsoft.com/office/powerpoint/2010/main" val="369823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EAFC-42D9-4355-A1F8-B91FA8FDFE77}"/>
              </a:ext>
            </a:extLst>
          </p:cNvPr>
          <p:cNvSpPr>
            <a:spLocks noGrp="1"/>
          </p:cNvSpPr>
          <p:nvPr>
            <p:ph type="title"/>
          </p:nvPr>
        </p:nvSpPr>
        <p:spPr>
          <a:xfrm>
            <a:off x="415636" y="519546"/>
            <a:ext cx="10183091" cy="5818910"/>
          </a:xfrm>
        </p:spPr>
        <p:txBody>
          <a:bodyPr>
            <a:normAutofit/>
          </a:bodyPr>
          <a:lstStyle/>
          <a:p>
            <a:r>
              <a:rPr lang="en-US" sz="2400" dirty="0"/>
              <a:t> </a:t>
            </a:r>
            <a:r>
              <a:rPr lang="en-US" sz="2400" dirty="0">
                <a:solidFill>
                  <a:schemeClr val="tx1"/>
                </a:solidFill>
              </a:rPr>
              <a:t>Flooring, Hard Finish Plaster </a:t>
            </a:r>
            <a:br>
              <a:rPr lang="en-US" sz="2400" dirty="0">
                <a:solidFill>
                  <a:schemeClr val="tx1"/>
                </a:solidFill>
              </a:rPr>
            </a:br>
            <a:r>
              <a:rPr lang="en-US" sz="2400" dirty="0">
                <a:solidFill>
                  <a:schemeClr val="tx1"/>
                </a:solidFill>
              </a:rPr>
              <a:t>•Setting time ~1-16  </a:t>
            </a:r>
            <a:r>
              <a:rPr lang="en-US" sz="2400" dirty="0" err="1">
                <a:solidFill>
                  <a:schemeClr val="tx1"/>
                </a:solidFill>
              </a:rPr>
              <a:t>hrs</a:t>
            </a:r>
            <a:br>
              <a:rPr lang="en-US" sz="2400" dirty="0">
                <a:solidFill>
                  <a:schemeClr val="tx1"/>
                </a:solidFill>
              </a:rPr>
            </a:br>
            <a:r>
              <a:rPr lang="en-US" sz="2400" dirty="0">
                <a:solidFill>
                  <a:schemeClr val="tx1"/>
                </a:solidFill>
              </a:rPr>
              <a:t>•Compressive strength &gt; 7 MPa</a:t>
            </a:r>
            <a:br>
              <a:rPr lang="en-US" sz="2400" dirty="0">
                <a:solidFill>
                  <a:schemeClr val="tx1"/>
                </a:solidFill>
              </a:rPr>
            </a:br>
            <a:r>
              <a:rPr lang="en-US" sz="2400" dirty="0">
                <a:solidFill>
                  <a:schemeClr val="tx1"/>
                </a:solidFill>
              </a:rPr>
              <a:t>•Can be used for producing prefabricated units , masonry</a:t>
            </a:r>
            <a:br>
              <a:rPr lang="en-US" sz="2400" dirty="0">
                <a:solidFill>
                  <a:schemeClr val="tx1"/>
                </a:solidFill>
              </a:rPr>
            </a:br>
            <a:r>
              <a:rPr lang="en-US" sz="2400" dirty="0">
                <a:solidFill>
                  <a:schemeClr val="tx1"/>
                </a:solidFill>
              </a:rPr>
              <a:t>bricks &amp; blocks &amp; flooring &amp; pavement bricks &amp;tiles.</a:t>
            </a:r>
            <a:br>
              <a:rPr lang="en-US" sz="2400" dirty="0">
                <a:solidFill>
                  <a:schemeClr val="tx1"/>
                </a:solidFill>
              </a:rPr>
            </a:br>
            <a:br>
              <a:rPr lang="en-US" sz="2400" dirty="0">
                <a:solidFill>
                  <a:schemeClr val="tx1"/>
                </a:solidFill>
              </a:rPr>
            </a:br>
            <a:r>
              <a:rPr lang="en-US" sz="2400" dirty="0">
                <a:solidFill>
                  <a:schemeClr val="tx1"/>
                </a:solidFill>
              </a:rPr>
              <a:t> Gypsum often serves as a fire proofing material even though its</a:t>
            </a:r>
            <a:br>
              <a:rPr lang="en-US" sz="2400" dirty="0">
                <a:solidFill>
                  <a:schemeClr val="tx1"/>
                </a:solidFill>
              </a:rPr>
            </a:br>
            <a:r>
              <a:rPr lang="en-US" sz="2400" dirty="0">
                <a:solidFill>
                  <a:schemeClr val="tx1"/>
                </a:solidFill>
              </a:rPr>
              <a:t>strength is destroyed by long continuous heat. It forms a powder</a:t>
            </a:r>
            <a:br>
              <a:rPr lang="en-US" sz="2400" dirty="0">
                <a:solidFill>
                  <a:schemeClr val="tx1"/>
                </a:solidFill>
              </a:rPr>
            </a:br>
            <a:r>
              <a:rPr lang="en-US" sz="2400" dirty="0">
                <a:solidFill>
                  <a:schemeClr val="tx1"/>
                </a:solidFill>
              </a:rPr>
              <a:t>covering the surface which acts as an effective insulator.</a:t>
            </a:r>
            <a:br>
              <a:rPr lang="en-US" sz="2400" dirty="0">
                <a:solidFill>
                  <a:schemeClr val="tx1"/>
                </a:solidFill>
              </a:rPr>
            </a:br>
            <a:br>
              <a:rPr lang="en-US" sz="2400" dirty="0">
                <a:solidFill>
                  <a:schemeClr val="tx1"/>
                </a:solidFill>
              </a:rPr>
            </a:br>
            <a:r>
              <a:rPr lang="en-US" sz="2400" dirty="0">
                <a:solidFill>
                  <a:schemeClr val="tx1"/>
                </a:solidFill>
              </a:rPr>
              <a:t> Gypsum products tend to disintegrate when exposed to</a:t>
            </a:r>
            <a:br>
              <a:rPr lang="en-US" sz="2400" dirty="0">
                <a:solidFill>
                  <a:schemeClr val="tx1"/>
                </a:solidFill>
              </a:rPr>
            </a:br>
            <a:r>
              <a:rPr lang="en-US" sz="2400" dirty="0">
                <a:solidFill>
                  <a:schemeClr val="tx1"/>
                </a:solidFill>
              </a:rPr>
              <a:t>moisture. Therefore, they should not be used for exterior work &amp;</a:t>
            </a:r>
            <a:br>
              <a:rPr lang="en-US" sz="2400" dirty="0">
                <a:solidFill>
                  <a:schemeClr val="tx1"/>
                </a:solidFill>
              </a:rPr>
            </a:br>
            <a:r>
              <a:rPr lang="en-US" sz="2400" dirty="0">
                <a:solidFill>
                  <a:schemeClr val="tx1"/>
                </a:solidFill>
              </a:rPr>
              <a:t>for moist interiors.</a:t>
            </a:r>
            <a:br>
              <a:rPr lang="en-US" sz="2400" dirty="0">
                <a:solidFill>
                  <a:schemeClr val="tx1"/>
                </a:solidFill>
              </a:rPr>
            </a:br>
            <a:br>
              <a:rPr lang="en-US" sz="2400" dirty="0">
                <a:solidFill>
                  <a:schemeClr val="tx1"/>
                </a:solidFill>
              </a:rPr>
            </a:br>
            <a:r>
              <a:rPr lang="en-US" sz="2400" dirty="0">
                <a:solidFill>
                  <a:schemeClr val="tx1"/>
                </a:solidFill>
              </a:rPr>
              <a:t>(NON-HYDRAULIC)</a:t>
            </a:r>
          </a:p>
        </p:txBody>
      </p:sp>
    </p:spTree>
    <p:extLst>
      <p:ext uri="{BB962C8B-B14F-4D97-AF65-F5344CB8AC3E}">
        <p14:creationId xmlns:p14="http://schemas.microsoft.com/office/powerpoint/2010/main" val="4871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33A9-D85C-4B9D-91DE-3CCF1D5ED842}"/>
              </a:ext>
            </a:extLst>
          </p:cNvPr>
          <p:cNvSpPr>
            <a:spLocks noGrp="1"/>
          </p:cNvSpPr>
          <p:nvPr>
            <p:ph type="title"/>
          </p:nvPr>
        </p:nvSpPr>
        <p:spPr>
          <a:xfrm>
            <a:off x="677333" y="436418"/>
            <a:ext cx="9755139" cy="1122218"/>
          </a:xfrm>
        </p:spPr>
        <p:txBody>
          <a:bodyPr>
            <a:normAutofit/>
          </a:bodyPr>
          <a:lstStyle/>
          <a:p>
            <a:pPr algn="ctr"/>
            <a:r>
              <a:rPr lang="en-US" sz="4400" u="sng" dirty="0">
                <a:solidFill>
                  <a:schemeClr val="tx1"/>
                </a:solidFill>
                <a:latin typeface="Algerian" panose="04020705040A02060702" pitchFamily="82" charset="0"/>
              </a:rPr>
              <a:t>OTHER USES OF GYPSUM</a:t>
            </a:r>
          </a:p>
        </p:txBody>
      </p:sp>
      <p:pic>
        <p:nvPicPr>
          <p:cNvPr id="3" name="Picture 2">
            <a:extLst>
              <a:ext uri="{FF2B5EF4-FFF2-40B4-BE49-F238E27FC236}">
                <a16:creationId xmlns:a16="http://schemas.microsoft.com/office/drawing/2014/main" id="{84AF4BB0-0B0C-496F-A175-C9033DAF1621}"/>
              </a:ext>
            </a:extLst>
          </p:cNvPr>
          <p:cNvPicPr>
            <a:picLocks noChangeAspect="1"/>
          </p:cNvPicPr>
          <p:nvPr/>
        </p:nvPicPr>
        <p:blipFill>
          <a:blip r:embed="rId2"/>
          <a:stretch>
            <a:fillRect/>
          </a:stretch>
        </p:blipFill>
        <p:spPr>
          <a:xfrm>
            <a:off x="601133" y="1558636"/>
            <a:ext cx="8965430" cy="4572638"/>
          </a:xfrm>
          <a:prstGeom prst="rect">
            <a:avLst/>
          </a:prstGeom>
        </p:spPr>
      </p:pic>
    </p:spTree>
    <p:extLst>
      <p:ext uri="{BB962C8B-B14F-4D97-AF65-F5344CB8AC3E}">
        <p14:creationId xmlns:p14="http://schemas.microsoft.com/office/powerpoint/2010/main" val="47026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BCFF-84BF-432B-A08A-2EFC951F85E6}"/>
              </a:ext>
            </a:extLst>
          </p:cNvPr>
          <p:cNvSpPr>
            <a:spLocks noGrp="1"/>
          </p:cNvSpPr>
          <p:nvPr>
            <p:ph type="title"/>
          </p:nvPr>
        </p:nvSpPr>
        <p:spPr>
          <a:xfrm>
            <a:off x="677334" y="609600"/>
            <a:ext cx="9194030" cy="1156855"/>
          </a:xfrm>
        </p:spPr>
        <p:txBody>
          <a:bodyPr>
            <a:normAutofit fontScale="90000"/>
          </a:bodyPr>
          <a:lstStyle/>
          <a:p>
            <a:pPr algn="ctr"/>
            <a:r>
              <a:rPr lang="en-US" u="sng" dirty="0">
                <a:solidFill>
                  <a:schemeClr val="tx1"/>
                </a:solidFill>
                <a:latin typeface="Algerian" panose="04020705040A02060702" pitchFamily="82" charset="0"/>
              </a:rPr>
              <a:t>The Modern Use of Gypsum in</a:t>
            </a:r>
            <a:br>
              <a:rPr lang="en-US" u="sng" dirty="0">
                <a:solidFill>
                  <a:schemeClr val="tx1"/>
                </a:solidFill>
                <a:latin typeface="Algerian" panose="04020705040A02060702" pitchFamily="82" charset="0"/>
              </a:rPr>
            </a:br>
            <a:r>
              <a:rPr lang="en-US" u="sng" dirty="0">
                <a:solidFill>
                  <a:schemeClr val="tx1"/>
                </a:solidFill>
                <a:latin typeface="Algerian" panose="04020705040A02060702" pitchFamily="82" charset="0"/>
              </a:rPr>
              <a:t>Construction: Plasterboard</a:t>
            </a:r>
          </a:p>
        </p:txBody>
      </p:sp>
      <p:pic>
        <p:nvPicPr>
          <p:cNvPr id="3" name="Picture 2">
            <a:extLst>
              <a:ext uri="{FF2B5EF4-FFF2-40B4-BE49-F238E27FC236}">
                <a16:creationId xmlns:a16="http://schemas.microsoft.com/office/drawing/2014/main" id="{7AB9C69B-5C82-4C6C-B3DC-6A5B219FD817}"/>
              </a:ext>
            </a:extLst>
          </p:cNvPr>
          <p:cNvPicPr>
            <a:picLocks noChangeAspect="1"/>
          </p:cNvPicPr>
          <p:nvPr/>
        </p:nvPicPr>
        <p:blipFill>
          <a:blip r:embed="rId2"/>
          <a:stretch>
            <a:fillRect/>
          </a:stretch>
        </p:blipFill>
        <p:spPr>
          <a:xfrm>
            <a:off x="262715" y="1766455"/>
            <a:ext cx="7468642" cy="1324160"/>
          </a:xfrm>
          <a:prstGeom prst="rect">
            <a:avLst/>
          </a:prstGeom>
        </p:spPr>
      </p:pic>
      <p:pic>
        <p:nvPicPr>
          <p:cNvPr id="5" name="Picture 4">
            <a:extLst>
              <a:ext uri="{FF2B5EF4-FFF2-40B4-BE49-F238E27FC236}">
                <a16:creationId xmlns:a16="http://schemas.microsoft.com/office/drawing/2014/main" id="{3431D4AD-F969-4231-BB3C-0AF4E9A1E604}"/>
              </a:ext>
            </a:extLst>
          </p:cNvPr>
          <p:cNvPicPr>
            <a:picLocks noChangeAspect="1"/>
          </p:cNvPicPr>
          <p:nvPr/>
        </p:nvPicPr>
        <p:blipFill>
          <a:blip r:embed="rId3"/>
          <a:stretch>
            <a:fillRect/>
          </a:stretch>
        </p:blipFill>
        <p:spPr>
          <a:xfrm>
            <a:off x="262715" y="3090615"/>
            <a:ext cx="3172268" cy="2676899"/>
          </a:xfrm>
          <a:prstGeom prst="rect">
            <a:avLst/>
          </a:prstGeom>
        </p:spPr>
      </p:pic>
      <p:pic>
        <p:nvPicPr>
          <p:cNvPr id="6" name="Picture 5">
            <a:extLst>
              <a:ext uri="{FF2B5EF4-FFF2-40B4-BE49-F238E27FC236}">
                <a16:creationId xmlns:a16="http://schemas.microsoft.com/office/drawing/2014/main" id="{62084B4E-46F0-4182-B23E-BD2E8A373EE6}"/>
              </a:ext>
            </a:extLst>
          </p:cNvPr>
          <p:cNvPicPr>
            <a:picLocks noChangeAspect="1"/>
          </p:cNvPicPr>
          <p:nvPr/>
        </p:nvPicPr>
        <p:blipFill>
          <a:blip r:embed="rId4"/>
          <a:stretch>
            <a:fillRect/>
          </a:stretch>
        </p:blipFill>
        <p:spPr>
          <a:xfrm>
            <a:off x="4197927" y="3372531"/>
            <a:ext cx="5964382" cy="3200400"/>
          </a:xfrm>
          <a:prstGeom prst="rect">
            <a:avLst/>
          </a:prstGeom>
        </p:spPr>
      </p:pic>
    </p:spTree>
    <p:extLst>
      <p:ext uri="{BB962C8B-B14F-4D97-AF65-F5344CB8AC3E}">
        <p14:creationId xmlns:p14="http://schemas.microsoft.com/office/powerpoint/2010/main" val="383193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A771-D2E8-4B23-8A8A-A231CF72C771}"/>
              </a:ext>
            </a:extLst>
          </p:cNvPr>
          <p:cNvSpPr>
            <a:spLocks noGrp="1"/>
          </p:cNvSpPr>
          <p:nvPr>
            <p:ph type="ctrTitle"/>
          </p:nvPr>
        </p:nvSpPr>
        <p:spPr>
          <a:xfrm>
            <a:off x="-831273" y="311728"/>
            <a:ext cx="12469091" cy="1558636"/>
          </a:xfrm>
        </p:spPr>
        <p:txBody>
          <a:bodyPr/>
          <a:lstStyle/>
          <a:p>
            <a:pPr algn="ctr"/>
            <a:r>
              <a:rPr lang="en-US" sz="4000" u="sng" dirty="0">
                <a:solidFill>
                  <a:schemeClr val="tx1"/>
                </a:solidFill>
                <a:latin typeface="Algerian" panose="04020705040A02060702" pitchFamily="82" charset="0"/>
              </a:rPr>
              <a:t>Uses of Gypsum Products in</a:t>
            </a:r>
            <a:br>
              <a:rPr lang="en-US" sz="4000" u="sng" dirty="0">
                <a:solidFill>
                  <a:schemeClr val="tx1"/>
                </a:solidFill>
                <a:latin typeface="Algerian" panose="04020705040A02060702" pitchFamily="82" charset="0"/>
              </a:rPr>
            </a:br>
            <a:r>
              <a:rPr lang="en-US" sz="4000" u="sng" dirty="0">
                <a:solidFill>
                  <a:schemeClr val="tx1"/>
                </a:solidFill>
                <a:latin typeface="Algerian" panose="04020705040A02060702" pitchFamily="82" charset="0"/>
              </a:rPr>
              <a:t>Home Interiors</a:t>
            </a:r>
          </a:p>
        </p:txBody>
      </p:sp>
      <p:sp>
        <p:nvSpPr>
          <p:cNvPr id="3" name="Subtitle 2">
            <a:extLst>
              <a:ext uri="{FF2B5EF4-FFF2-40B4-BE49-F238E27FC236}">
                <a16:creationId xmlns:a16="http://schemas.microsoft.com/office/drawing/2014/main" id="{0ADB0C22-CFCB-4AB2-AA7C-D7D9DE64870D}"/>
              </a:ext>
            </a:extLst>
          </p:cNvPr>
          <p:cNvSpPr>
            <a:spLocks noGrp="1"/>
          </p:cNvSpPr>
          <p:nvPr>
            <p:ph type="subTitle" idx="1"/>
          </p:nvPr>
        </p:nvSpPr>
        <p:spPr>
          <a:xfrm>
            <a:off x="381000" y="1870364"/>
            <a:ext cx="9277350" cy="5349586"/>
          </a:xfrm>
        </p:spPr>
        <p:txBody>
          <a:bodyPr>
            <a:noAutofit/>
          </a:bodyPr>
          <a:lstStyle/>
          <a:p>
            <a:pPr algn="l"/>
            <a:r>
              <a:rPr lang="en-US" sz="1600" dirty="0">
                <a:solidFill>
                  <a:schemeClr val="tx1"/>
                </a:solidFill>
              </a:rPr>
              <a:t> Plasterboards</a:t>
            </a:r>
          </a:p>
          <a:p>
            <a:pPr algn="l"/>
            <a:r>
              <a:rPr lang="en-US" sz="1600" dirty="0">
                <a:solidFill>
                  <a:schemeClr val="tx1"/>
                </a:solidFill>
              </a:rPr>
              <a:t>•Plasterboard is used for partitions and the lining of walls, ceilings, roofs and floors. The properties</a:t>
            </a:r>
          </a:p>
          <a:p>
            <a:pPr algn="l"/>
            <a:r>
              <a:rPr lang="en-US" sz="1600" dirty="0">
                <a:solidFill>
                  <a:schemeClr val="tx1"/>
                </a:solidFill>
              </a:rPr>
              <a:t>of plasterboard can be modified to meet specific requirements, such as fire resistance, humidity</a:t>
            </a:r>
          </a:p>
          <a:p>
            <a:pPr algn="l"/>
            <a:r>
              <a:rPr lang="en-US" sz="1600" dirty="0">
                <a:solidFill>
                  <a:schemeClr val="tx1"/>
                </a:solidFill>
              </a:rPr>
              <a:t>resistance, impact </a:t>
            </a:r>
            <a:r>
              <a:rPr lang="en-US" sz="1600" dirty="0" err="1">
                <a:solidFill>
                  <a:schemeClr val="tx1"/>
                </a:solidFill>
              </a:rPr>
              <a:t>resistanc</a:t>
            </a:r>
            <a:r>
              <a:rPr lang="en-US" sz="1600" dirty="0">
                <a:solidFill>
                  <a:schemeClr val="tx1"/>
                </a:solidFill>
              </a:rPr>
              <a:t> etc.</a:t>
            </a:r>
          </a:p>
          <a:p>
            <a:pPr algn="l"/>
            <a:endParaRPr lang="en-US" sz="1600" dirty="0">
              <a:solidFill>
                <a:schemeClr val="tx1"/>
              </a:solidFill>
            </a:endParaRPr>
          </a:p>
          <a:p>
            <a:pPr algn="l"/>
            <a:r>
              <a:rPr lang="en-US" sz="1600" dirty="0">
                <a:solidFill>
                  <a:schemeClr val="tx1"/>
                </a:solidFill>
              </a:rPr>
              <a:t> Decorative Plaster</a:t>
            </a:r>
          </a:p>
          <a:p>
            <a:pPr algn="l"/>
            <a:r>
              <a:rPr lang="en-US" sz="1600" dirty="0">
                <a:solidFill>
                  <a:schemeClr val="tx1"/>
                </a:solidFill>
              </a:rPr>
              <a:t>•Plaster powder, mixed with water, manually or through the use of silo-supplied spray systems, is</a:t>
            </a:r>
          </a:p>
          <a:p>
            <a:pPr algn="l"/>
            <a:r>
              <a:rPr lang="en-US" sz="1600" dirty="0">
                <a:solidFill>
                  <a:schemeClr val="tx1"/>
                </a:solidFill>
              </a:rPr>
              <a:t>used to create an effective and aesthetically-pleasing lining for brick and block walls, and for ceilings.</a:t>
            </a:r>
          </a:p>
          <a:p>
            <a:pPr algn="l"/>
            <a:r>
              <a:rPr lang="en-US" sz="1600" dirty="0">
                <a:solidFill>
                  <a:schemeClr val="tx1"/>
                </a:solidFill>
              </a:rPr>
              <a:t>•Gypsum’s adaptability in application lends itself to </a:t>
            </a:r>
            <a:r>
              <a:rPr lang="en-US" sz="1600" dirty="0" err="1">
                <a:solidFill>
                  <a:schemeClr val="tx1"/>
                </a:solidFill>
              </a:rPr>
              <a:t>moulding</a:t>
            </a:r>
            <a:r>
              <a:rPr lang="en-US" sz="1600" dirty="0">
                <a:solidFill>
                  <a:schemeClr val="tx1"/>
                </a:solidFill>
              </a:rPr>
              <a:t> and shaping. Since time immemorial ,  Gypsum has been used by skilled craftsmen to create decorative</a:t>
            </a:r>
          </a:p>
          <a:p>
            <a:pPr algn="l"/>
            <a:r>
              <a:rPr lang="en-US" sz="1600" dirty="0">
                <a:solidFill>
                  <a:schemeClr val="tx1"/>
                </a:solidFill>
              </a:rPr>
              <a:t>plaster </a:t>
            </a:r>
            <a:r>
              <a:rPr lang="en-US" sz="1600" dirty="0" err="1">
                <a:solidFill>
                  <a:schemeClr val="tx1"/>
                </a:solidFill>
              </a:rPr>
              <a:t>mouldings</a:t>
            </a:r>
            <a:r>
              <a:rPr lang="en-US" sz="1600" dirty="0">
                <a:solidFill>
                  <a:schemeClr val="tx1"/>
                </a:solidFill>
              </a:rPr>
              <a:t>.</a:t>
            </a:r>
          </a:p>
        </p:txBody>
      </p:sp>
      <p:pic>
        <p:nvPicPr>
          <p:cNvPr id="6" name="Picture 5">
            <a:extLst>
              <a:ext uri="{FF2B5EF4-FFF2-40B4-BE49-F238E27FC236}">
                <a16:creationId xmlns:a16="http://schemas.microsoft.com/office/drawing/2014/main" id="{A819D478-1E80-4A2C-8D8F-07A1EA0927B7}"/>
              </a:ext>
            </a:extLst>
          </p:cNvPr>
          <p:cNvPicPr>
            <a:picLocks noChangeAspect="1"/>
          </p:cNvPicPr>
          <p:nvPr/>
        </p:nvPicPr>
        <p:blipFill>
          <a:blip r:embed="rId2"/>
          <a:stretch>
            <a:fillRect/>
          </a:stretch>
        </p:blipFill>
        <p:spPr>
          <a:xfrm>
            <a:off x="9658350" y="1500057"/>
            <a:ext cx="2357733" cy="1558636"/>
          </a:xfrm>
          <a:prstGeom prst="rect">
            <a:avLst/>
          </a:prstGeom>
        </p:spPr>
      </p:pic>
      <p:pic>
        <p:nvPicPr>
          <p:cNvPr id="7" name="Picture 6">
            <a:extLst>
              <a:ext uri="{FF2B5EF4-FFF2-40B4-BE49-F238E27FC236}">
                <a16:creationId xmlns:a16="http://schemas.microsoft.com/office/drawing/2014/main" id="{B303B706-C343-4722-85FA-7A6CECE94F37}"/>
              </a:ext>
            </a:extLst>
          </p:cNvPr>
          <p:cNvPicPr>
            <a:picLocks noChangeAspect="1"/>
          </p:cNvPicPr>
          <p:nvPr/>
        </p:nvPicPr>
        <p:blipFill>
          <a:blip r:embed="rId3"/>
          <a:stretch>
            <a:fillRect/>
          </a:stretch>
        </p:blipFill>
        <p:spPr>
          <a:xfrm>
            <a:off x="9739290" y="4186688"/>
            <a:ext cx="2276793" cy="1905266"/>
          </a:xfrm>
          <a:prstGeom prst="rect">
            <a:avLst/>
          </a:prstGeom>
        </p:spPr>
      </p:pic>
    </p:spTree>
    <p:extLst>
      <p:ext uri="{BB962C8B-B14F-4D97-AF65-F5344CB8AC3E}">
        <p14:creationId xmlns:p14="http://schemas.microsoft.com/office/powerpoint/2010/main" val="368996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C001-9088-4FF4-BB02-642343A267CE}"/>
              </a:ext>
            </a:extLst>
          </p:cNvPr>
          <p:cNvSpPr>
            <a:spLocks noGrp="1"/>
          </p:cNvSpPr>
          <p:nvPr>
            <p:ph type="title"/>
          </p:nvPr>
        </p:nvSpPr>
        <p:spPr>
          <a:xfrm>
            <a:off x="335280" y="0"/>
            <a:ext cx="8893067" cy="7101839"/>
          </a:xfrm>
        </p:spPr>
        <p:txBody>
          <a:bodyPr>
            <a:noAutofit/>
          </a:bodyPr>
          <a:lstStyle/>
          <a:p>
            <a:r>
              <a:rPr lang="en-US" sz="2400" dirty="0">
                <a:solidFill>
                  <a:schemeClr val="tx1"/>
                </a:solidFill>
              </a:rPr>
              <a:t>Building plaster</a:t>
            </a:r>
            <a:br>
              <a:rPr lang="en-US" sz="2400" dirty="0">
                <a:solidFill>
                  <a:schemeClr val="tx1"/>
                </a:solidFill>
              </a:rPr>
            </a:br>
            <a:r>
              <a:rPr lang="en-US" sz="2400" dirty="0">
                <a:solidFill>
                  <a:schemeClr val="tx1"/>
                </a:solidFill>
              </a:rPr>
              <a:t>• Gypsum plaster is used for wall sand ceilings.</a:t>
            </a:r>
            <a:br>
              <a:rPr lang="en-US" sz="2400" dirty="0">
                <a:solidFill>
                  <a:schemeClr val="tx1"/>
                </a:solidFill>
              </a:rPr>
            </a:br>
            <a:br>
              <a:rPr lang="en-US" sz="2400" dirty="0">
                <a:solidFill>
                  <a:schemeClr val="tx1"/>
                </a:solidFill>
              </a:rPr>
            </a:br>
            <a:r>
              <a:rPr lang="en-US" sz="2400" dirty="0">
                <a:solidFill>
                  <a:schemeClr val="tx1"/>
                </a:solidFill>
              </a:rPr>
              <a:t> Plaster blocks</a:t>
            </a:r>
            <a:br>
              <a:rPr lang="en-US" sz="2400" dirty="0">
                <a:solidFill>
                  <a:schemeClr val="tx1"/>
                </a:solidFill>
              </a:rPr>
            </a:br>
            <a:r>
              <a:rPr lang="en-US" sz="2400" dirty="0">
                <a:solidFill>
                  <a:schemeClr val="tx1"/>
                </a:solidFill>
              </a:rPr>
              <a:t>•Gypsum blocks are used for partitions and Gypsum tiles for</a:t>
            </a:r>
            <a:br>
              <a:rPr lang="en-US" sz="2400" dirty="0">
                <a:solidFill>
                  <a:schemeClr val="tx1"/>
                </a:solidFill>
              </a:rPr>
            </a:br>
            <a:r>
              <a:rPr lang="en-US" sz="2400" dirty="0">
                <a:solidFill>
                  <a:schemeClr val="tx1"/>
                </a:solidFill>
              </a:rPr>
              <a:t>ceilings.</a:t>
            </a:r>
            <a:br>
              <a:rPr lang="en-US" sz="2400" dirty="0">
                <a:solidFill>
                  <a:schemeClr val="tx1"/>
                </a:solidFill>
              </a:rPr>
            </a:br>
            <a:br>
              <a:rPr lang="en-US" sz="2400" dirty="0">
                <a:solidFill>
                  <a:schemeClr val="tx1"/>
                </a:solidFill>
              </a:rPr>
            </a:br>
            <a:r>
              <a:rPr lang="en-US" sz="2400" dirty="0">
                <a:solidFill>
                  <a:schemeClr val="tx1"/>
                </a:solidFill>
              </a:rPr>
              <a:t> Gypsum based self levelling screeds</a:t>
            </a:r>
            <a:br>
              <a:rPr lang="en-US" sz="2400" dirty="0">
                <a:solidFill>
                  <a:schemeClr val="tx1"/>
                </a:solidFill>
              </a:rPr>
            </a:br>
            <a:r>
              <a:rPr lang="en-US" sz="2400" dirty="0">
                <a:solidFill>
                  <a:schemeClr val="tx1"/>
                </a:solidFill>
              </a:rPr>
              <a:t>•Anhydrite or Alpha- Hemihydrates are used in the production</a:t>
            </a:r>
            <a:br>
              <a:rPr lang="en-US" sz="2400" dirty="0">
                <a:solidFill>
                  <a:schemeClr val="tx1"/>
                </a:solidFill>
              </a:rPr>
            </a:br>
            <a:r>
              <a:rPr lang="en-US" sz="2400" dirty="0">
                <a:solidFill>
                  <a:schemeClr val="tx1"/>
                </a:solidFill>
              </a:rPr>
              <a:t>of self levelling floor screeds.</a:t>
            </a:r>
            <a:br>
              <a:rPr lang="en-US" sz="2400" dirty="0">
                <a:solidFill>
                  <a:schemeClr val="tx1"/>
                </a:solidFill>
              </a:rPr>
            </a:br>
            <a:br>
              <a:rPr lang="en-US" sz="2400" dirty="0">
                <a:solidFill>
                  <a:schemeClr val="tx1"/>
                </a:solidFill>
              </a:rPr>
            </a:br>
            <a:r>
              <a:rPr lang="en-US" sz="2400" dirty="0">
                <a:solidFill>
                  <a:schemeClr val="tx1"/>
                </a:solidFill>
              </a:rPr>
              <a:t>Gypsum </a:t>
            </a:r>
            <a:r>
              <a:rPr lang="en-US" sz="2400" dirty="0" err="1">
                <a:solidFill>
                  <a:schemeClr val="tx1"/>
                </a:solidFill>
              </a:rPr>
              <a:t>Fibre</a:t>
            </a:r>
            <a:r>
              <a:rPr lang="en-US" sz="2400" dirty="0">
                <a:solidFill>
                  <a:schemeClr val="tx1"/>
                </a:solidFill>
              </a:rPr>
              <a:t> boards</a:t>
            </a:r>
            <a:br>
              <a:rPr lang="en-US" sz="2400" dirty="0">
                <a:solidFill>
                  <a:schemeClr val="tx1"/>
                </a:solidFill>
              </a:rPr>
            </a:br>
            <a:r>
              <a:rPr lang="en-US" sz="2400" dirty="0">
                <a:solidFill>
                  <a:schemeClr val="tx1"/>
                </a:solidFill>
              </a:rPr>
              <a:t>•Gypsum </a:t>
            </a:r>
            <a:r>
              <a:rPr lang="en-US" sz="2400" dirty="0" err="1">
                <a:solidFill>
                  <a:schemeClr val="tx1"/>
                </a:solidFill>
              </a:rPr>
              <a:t>fibr</a:t>
            </a:r>
            <a:r>
              <a:rPr lang="en-US" sz="2400" dirty="0">
                <a:solidFill>
                  <a:schemeClr val="tx1"/>
                </a:solidFill>
              </a:rPr>
              <a:t> board is used for partitions and lining of walls,</a:t>
            </a:r>
            <a:br>
              <a:rPr lang="en-US" sz="2400" dirty="0">
                <a:solidFill>
                  <a:schemeClr val="tx1"/>
                </a:solidFill>
              </a:rPr>
            </a:br>
            <a:r>
              <a:rPr lang="en-US" sz="2400" dirty="0">
                <a:solidFill>
                  <a:schemeClr val="tx1"/>
                </a:solidFill>
              </a:rPr>
              <a:t>ceilings, roofs and floors. Gypsum </a:t>
            </a:r>
            <a:r>
              <a:rPr lang="en-US" sz="2400" dirty="0" err="1">
                <a:solidFill>
                  <a:schemeClr val="tx1"/>
                </a:solidFill>
              </a:rPr>
              <a:t>Fibre</a:t>
            </a:r>
            <a:r>
              <a:rPr lang="en-US" sz="2400" dirty="0">
                <a:solidFill>
                  <a:schemeClr val="tx1"/>
                </a:solidFill>
              </a:rPr>
              <a:t> board offers good</a:t>
            </a:r>
            <a:br>
              <a:rPr lang="en-US" sz="2400" dirty="0">
                <a:solidFill>
                  <a:schemeClr val="tx1"/>
                </a:solidFill>
              </a:rPr>
            </a:br>
            <a:r>
              <a:rPr lang="en-US" sz="2400" dirty="0">
                <a:solidFill>
                  <a:schemeClr val="tx1"/>
                </a:solidFill>
              </a:rPr>
              <a:t>performance when it comes to impact resistance, sound</a:t>
            </a:r>
            <a:br>
              <a:rPr lang="en-US" sz="2400" dirty="0">
                <a:solidFill>
                  <a:schemeClr val="tx1"/>
                </a:solidFill>
              </a:rPr>
            </a:br>
            <a:r>
              <a:rPr lang="en-US" sz="2400" dirty="0">
                <a:solidFill>
                  <a:schemeClr val="tx1"/>
                </a:solidFill>
              </a:rPr>
              <a:t>insulation and humidity resistance.</a:t>
            </a:r>
            <a:br>
              <a:rPr lang="en-US" sz="2400" dirty="0">
                <a:solidFill>
                  <a:schemeClr val="tx1"/>
                </a:solidFill>
              </a:rPr>
            </a:br>
            <a:br>
              <a:rPr lang="en-US" sz="2400" dirty="0">
                <a:solidFill>
                  <a:schemeClr val="tx1"/>
                </a:solidFill>
              </a:rPr>
            </a:br>
            <a:r>
              <a:rPr lang="en-US" sz="2400" dirty="0">
                <a:solidFill>
                  <a:schemeClr val="tx1"/>
                </a:solidFill>
              </a:rPr>
              <a:t>Gypsum Products</a:t>
            </a:r>
          </a:p>
        </p:txBody>
      </p:sp>
      <p:pic>
        <p:nvPicPr>
          <p:cNvPr id="3" name="Picture 2">
            <a:extLst>
              <a:ext uri="{FF2B5EF4-FFF2-40B4-BE49-F238E27FC236}">
                <a16:creationId xmlns:a16="http://schemas.microsoft.com/office/drawing/2014/main" id="{39412D96-01CF-4B32-8C17-C81AD2AAB71F}"/>
              </a:ext>
            </a:extLst>
          </p:cNvPr>
          <p:cNvPicPr>
            <a:picLocks noChangeAspect="1"/>
          </p:cNvPicPr>
          <p:nvPr/>
        </p:nvPicPr>
        <p:blipFill>
          <a:blip r:embed="rId2"/>
          <a:stretch>
            <a:fillRect/>
          </a:stretch>
        </p:blipFill>
        <p:spPr>
          <a:xfrm>
            <a:off x="9228347" y="609599"/>
            <a:ext cx="2286319" cy="5468113"/>
          </a:xfrm>
          <a:prstGeom prst="rect">
            <a:avLst/>
          </a:prstGeom>
        </p:spPr>
      </p:pic>
    </p:spTree>
    <p:extLst>
      <p:ext uri="{BB962C8B-B14F-4D97-AF65-F5344CB8AC3E}">
        <p14:creationId xmlns:p14="http://schemas.microsoft.com/office/powerpoint/2010/main" val="166953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064B-0EAF-4A85-BCCD-1BAFF2116B0B}"/>
              </a:ext>
            </a:extLst>
          </p:cNvPr>
          <p:cNvSpPr>
            <a:spLocks noGrp="1"/>
          </p:cNvSpPr>
          <p:nvPr>
            <p:ph type="ctrTitle"/>
          </p:nvPr>
        </p:nvSpPr>
        <p:spPr>
          <a:xfrm>
            <a:off x="-5029200" y="426720"/>
            <a:ext cx="21640799" cy="1283548"/>
          </a:xfrm>
        </p:spPr>
        <p:txBody>
          <a:bodyPr/>
          <a:lstStyle/>
          <a:p>
            <a:pPr algn="ctr"/>
            <a:r>
              <a:rPr lang="en-US" sz="4000" u="sng" dirty="0">
                <a:solidFill>
                  <a:schemeClr val="tx1"/>
                </a:solidFill>
                <a:latin typeface="Algerian" panose="04020705040A02060702" pitchFamily="82" charset="0"/>
                <a:cs typeface="AngsanaUPC" panose="020B0502040204020203" pitchFamily="18" charset="-34"/>
              </a:rPr>
              <a:t>Gypsum Products Unique</a:t>
            </a:r>
            <a:br>
              <a:rPr lang="en-US" sz="4000" u="sng" dirty="0">
                <a:solidFill>
                  <a:schemeClr val="tx1"/>
                </a:solidFill>
                <a:latin typeface="Algerian" panose="04020705040A02060702" pitchFamily="82" charset="0"/>
                <a:cs typeface="AngsanaUPC" panose="020B0502040204020203" pitchFamily="18" charset="-34"/>
              </a:rPr>
            </a:br>
            <a:r>
              <a:rPr lang="en-US" sz="4000" u="sng" dirty="0">
                <a:solidFill>
                  <a:schemeClr val="tx1"/>
                </a:solidFill>
                <a:latin typeface="Algerian" panose="04020705040A02060702" pitchFamily="82" charset="0"/>
                <a:cs typeface="AngsanaUPC" panose="020B0502040204020203" pitchFamily="18" charset="-34"/>
              </a:rPr>
              <a:t>Properties</a:t>
            </a:r>
          </a:p>
        </p:txBody>
      </p:sp>
      <p:sp>
        <p:nvSpPr>
          <p:cNvPr id="3" name="Subtitle 2">
            <a:extLst>
              <a:ext uri="{FF2B5EF4-FFF2-40B4-BE49-F238E27FC236}">
                <a16:creationId xmlns:a16="http://schemas.microsoft.com/office/drawing/2014/main" id="{887FE60A-9C7C-4C8D-807D-A887F619ECD0}"/>
              </a:ext>
            </a:extLst>
          </p:cNvPr>
          <p:cNvSpPr>
            <a:spLocks noGrp="1"/>
          </p:cNvSpPr>
          <p:nvPr>
            <p:ph type="subTitle" idx="1"/>
          </p:nvPr>
        </p:nvSpPr>
        <p:spPr>
          <a:xfrm>
            <a:off x="304800" y="1710268"/>
            <a:ext cx="8969203" cy="4721011"/>
          </a:xfrm>
        </p:spPr>
        <p:txBody>
          <a:bodyPr>
            <a:noAutofit/>
          </a:bodyPr>
          <a:lstStyle/>
          <a:p>
            <a:pPr algn="l"/>
            <a:r>
              <a:rPr lang="en-US" sz="1600" dirty="0"/>
              <a:t>1) FIREPROPERTIES</a:t>
            </a:r>
          </a:p>
          <a:p>
            <a:pPr algn="l"/>
            <a:r>
              <a:rPr lang="en-US" sz="1600" dirty="0"/>
              <a:t>•Due to the natural composition of Gypsum, gypsum plasterboards are inherently fire resistant.</a:t>
            </a:r>
          </a:p>
          <a:p>
            <a:pPr algn="l"/>
            <a:r>
              <a:rPr lang="en-US" sz="1600" dirty="0"/>
              <a:t>•The chemical formulation of Gypsum is CaSO4.2H2O – Calcium Sulphate Dihydrate.</a:t>
            </a:r>
          </a:p>
          <a:p>
            <a:pPr algn="l"/>
            <a:r>
              <a:rPr lang="en-US" sz="1600" dirty="0"/>
              <a:t>•In nature, Gypsum occurs in the form of crystals.</a:t>
            </a:r>
          </a:p>
          <a:p>
            <a:pPr algn="l"/>
            <a:r>
              <a:rPr lang="en-US" sz="1600" dirty="0"/>
              <a:t>•The presence of water in Gypsum (H2O), one square meter of plasterboard of 15mm</a:t>
            </a:r>
          </a:p>
          <a:p>
            <a:pPr algn="l"/>
            <a:r>
              <a:rPr lang="en-US" sz="1600" dirty="0"/>
              <a:t>thickness contains around 3 </a:t>
            </a:r>
            <a:r>
              <a:rPr lang="en-US" sz="1600" dirty="0" err="1"/>
              <a:t>litre</a:t>
            </a:r>
            <a:r>
              <a:rPr lang="en-US" sz="1600" dirty="0"/>
              <a:t> crystal water.</a:t>
            </a:r>
          </a:p>
          <a:p>
            <a:pPr algn="l"/>
            <a:r>
              <a:rPr lang="en-US" sz="1600" dirty="0"/>
              <a:t>•Through the action of fire, the crystal water </a:t>
            </a:r>
            <a:r>
              <a:rPr lang="en-US" sz="1600" dirty="0" err="1"/>
              <a:t>evaporatesand</a:t>
            </a:r>
            <a:r>
              <a:rPr lang="en-US" sz="1600" dirty="0"/>
              <a:t> a protective layer</a:t>
            </a:r>
          </a:p>
          <a:p>
            <a:pPr algn="l"/>
            <a:r>
              <a:rPr lang="en-US" sz="1600" dirty="0"/>
              <a:t>of Gypsum is formed.</a:t>
            </a:r>
          </a:p>
          <a:p>
            <a:pPr algn="l"/>
            <a:r>
              <a:rPr lang="en-US" sz="1600" dirty="0"/>
              <a:t>•Behind this layer, the material under fire attack, remains at constant temperature</a:t>
            </a:r>
          </a:p>
          <a:p>
            <a:pPr algn="l"/>
            <a:r>
              <a:rPr lang="en-US" sz="1600" dirty="0"/>
              <a:t>around 100oC as long as water is released from the Gypsum.</a:t>
            </a:r>
          </a:p>
        </p:txBody>
      </p:sp>
      <p:pic>
        <p:nvPicPr>
          <p:cNvPr id="4" name="Picture 3">
            <a:extLst>
              <a:ext uri="{FF2B5EF4-FFF2-40B4-BE49-F238E27FC236}">
                <a16:creationId xmlns:a16="http://schemas.microsoft.com/office/drawing/2014/main" id="{36F163A4-5196-464B-8AB2-44A372D69A7C}"/>
              </a:ext>
            </a:extLst>
          </p:cNvPr>
          <p:cNvPicPr>
            <a:picLocks noChangeAspect="1"/>
          </p:cNvPicPr>
          <p:nvPr/>
        </p:nvPicPr>
        <p:blipFill>
          <a:blip r:embed="rId2"/>
          <a:stretch>
            <a:fillRect/>
          </a:stretch>
        </p:blipFill>
        <p:spPr>
          <a:xfrm>
            <a:off x="8516162" y="3148349"/>
            <a:ext cx="3524742" cy="2762636"/>
          </a:xfrm>
          <a:prstGeom prst="rect">
            <a:avLst/>
          </a:prstGeom>
        </p:spPr>
      </p:pic>
    </p:spTree>
    <p:extLst>
      <p:ext uri="{BB962C8B-B14F-4D97-AF65-F5344CB8AC3E}">
        <p14:creationId xmlns:p14="http://schemas.microsoft.com/office/powerpoint/2010/main" val="162925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056D-C83E-4B3C-901A-49DF9754ACB7}"/>
              </a:ext>
            </a:extLst>
          </p:cNvPr>
          <p:cNvSpPr>
            <a:spLocks noGrp="1"/>
          </p:cNvSpPr>
          <p:nvPr>
            <p:ph type="title"/>
          </p:nvPr>
        </p:nvSpPr>
        <p:spPr>
          <a:xfrm>
            <a:off x="287867" y="203200"/>
            <a:ext cx="11904133" cy="2252133"/>
          </a:xfrm>
        </p:spPr>
        <p:txBody>
          <a:bodyPr>
            <a:normAutofit/>
          </a:bodyPr>
          <a:lstStyle/>
          <a:p>
            <a:r>
              <a:rPr lang="en-US" sz="2000" dirty="0">
                <a:solidFill>
                  <a:schemeClr val="tx1"/>
                </a:solidFill>
              </a:rPr>
              <a:t>•The inclusion of glass </a:t>
            </a:r>
            <a:r>
              <a:rPr lang="en-US" sz="2000" dirty="0" err="1">
                <a:solidFill>
                  <a:schemeClr val="tx1"/>
                </a:solidFill>
              </a:rPr>
              <a:t>fibres</a:t>
            </a:r>
            <a:r>
              <a:rPr lang="en-US" sz="2000" dirty="0">
                <a:solidFill>
                  <a:schemeClr val="tx1"/>
                </a:solidFill>
              </a:rPr>
              <a:t> in Gypsum boards enhances their fire protection</a:t>
            </a:r>
            <a:br>
              <a:rPr lang="en-US" sz="2000" dirty="0">
                <a:solidFill>
                  <a:schemeClr val="tx1"/>
                </a:solidFill>
              </a:rPr>
            </a:br>
            <a:r>
              <a:rPr lang="en-US" sz="2000" dirty="0">
                <a:solidFill>
                  <a:schemeClr val="tx1"/>
                </a:solidFill>
              </a:rPr>
              <a:t>performance by maintaining the integrity of the board in a fire.</a:t>
            </a:r>
            <a:br>
              <a:rPr lang="en-US" sz="2000" dirty="0">
                <a:solidFill>
                  <a:schemeClr val="tx1"/>
                </a:solidFill>
              </a:rPr>
            </a:br>
            <a:r>
              <a:rPr lang="en-US" sz="2000" dirty="0">
                <a:solidFill>
                  <a:schemeClr val="tx1"/>
                </a:solidFill>
              </a:rPr>
              <a:t>•Gypsum is a powerful firer </a:t>
            </a:r>
            <a:r>
              <a:rPr lang="en-US" sz="2000" dirty="0" err="1">
                <a:solidFill>
                  <a:schemeClr val="tx1"/>
                </a:solidFill>
              </a:rPr>
              <a:t>etardant</a:t>
            </a:r>
            <a:r>
              <a:rPr lang="en-US" sz="2000" dirty="0">
                <a:solidFill>
                  <a:schemeClr val="tx1"/>
                </a:solidFill>
              </a:rPr>
              <a:t> element in the construction sector due to its</a:t>
            </a:r>
            <a:br>
              <a:rPr lang="en-US" sz="2000" dirty="0">
                <a:solidFill>
                  <a:schemeClr val="tx1"/>
                </a:solidFill>
              </a:rPr>
            </a:br>
            <a:r>
              <a:rPr lang="en-US" sz="2000" dirty="0">
                <a:solidFill>
                  <a:schemeClr val="tx1"/>
                </a:solidFill>
              </a:rPr>
              <a:t>non-combustibility and ability to delay for up to 4 hours - according to the</a:t>
            </a:r>
            <a:br>
              <a:rPr lang="en-US" sz="2000" dirty="0">
                <a:solidFill>
                  <a:schemeClr val="tx1"/>
                </a:solidFill>
              </a:rPr>
            </a:br>
            <a:r>
              <a:rPr lang="en-US" sz="2000" dirty="0">
                <a:solidFill>
                  <a:schemeClr val="tx1"/>
                </a:solidFill>
              </a:rPr>
              <a:t>number of plasterboards in the corresponding system - the progression of fire.</a:t>
            </a:r>
          </a:p>
        </p:txBody>
      </p:sp>
      <p:pic>
        <p:nvPicPr>
          <p:cNvPr id="3" name="Picture 2">
            <a:extLst>
              <a:ext uri="{FF2B5EF4-FFF2-40B4-BE49-F238E27FC236}">
                <a16:creationId xmlns:a16="http://schemas.microsoft.com/office/drawing/2014/main" id="{B40874E9-D764-43C3-93AB-BB144195F2F9}"/>
              </a:ext>
            </a:extLst>
          </p:cNvPr>
          <p:cNvPicPr>
            <a:picLocks noChangeAspect="1"/>
          </p:cNvPicPr>
          <p:nvPr/>
        </p:nvPicPr>
        <p:blipFill>
          <a:blip r:embed="rId2"/>
          <a:stretch>
            <a:fillRect/>
          </a:stretch>
        </p:blipFill>
        <p:spPr>
          <a:xfrm>
            <a:off x="1962310" y="2260601"/>
            <a:ext cx="6182624" cy="4284133"/>
          </a:xfrm>
          <a:prstGeom prst="rect">
            <a:avLst/>
          </a:prstGeom>
        </p:spPr>
      </p:pic>
    </p:spTree>
    <p:extLst>
      <p:ext uri="{BB962C8B-B14F-4D97-AF65-F5344CB8AC3E}">
        <p14:creationId xmlns:p14="http://schemas.microsoft.com/office/powerpoint/2010/main" val="71200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269-BA50-4423-A34E-FE53DD5013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F207EA-E3E9-4801-A532-EDEBC741D7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23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0521-77E8-4B6A-8812-872B7085C2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69213B-7708-4E03-806A-4976367734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392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045D-1C46-4E06-B3BB-69152C6A9CB0}"/>
              </a:ext>
            </a:extLst>
          </p:cNvPr>
          <p:cNvSpPr>
            <a:spLocks noGrp="1"/>
          </p:cNvSpPr>
          <p:nvPr>
            <p:ph type="title"/>
          </p:nvPr>
        </p:nvSpPr>
        <p:spPr>
          <a:xfrm>
            <a:off x="228601" y="2729753"/>
            <a:ext cx="6656294" cy="1667435"/>
          </a:xfrm>
        </p:spPr>
        <p:txBody>
          <a:bodyPr>
            <a:normAutofit/>
          </a:bodyPr>
          <a:lstStyle/>
          <a:p>
            <a:pPr marL="342900" indent="-342900">
              <a:buFont typeface="Arial" panose="020B0604020202020204" pitchFamily="34" charset="0"/>
              <a:buChar char="•"/>
            </a:pPr>
            <a:r>
              <a:rPr lang="en-US" sz="2400" dirty="0" err="1">
                <a:solidFill>
                  <a:schemeClr val="tx1"/>
                </a:solidFill>
                <a:latin typeface="Arial Black" panose="020B0A04020102020204" pitchFamily="34" charset="0"/>
              </a:rPr>
              <a:t>Colour</a:t>
            </a:r>
            <a:r>
              <a:rPr lang="en-US" sz="2400" dirty="0">
                <a:solidFill>
                  <a:schemeClr val="tx1"/>
                </a:solidFill>
                <a:latin typeface="Arial Black" panose="020B0A04020102020204" pitchFamily="34" charset="0"/>
              </a:rPr>
              <a:t>- transparent </a:t>
            </a:r>
            <a:r>
              <a:rPr lang="en-US" sz="2400" dirty="0" err="1">
                <a:solidFill>
                  <a:schemeClr val="tx1"/>
                </a:solidFill>
                <a:latin typeface="Arial Black" panose="020B0A04020102020204" pitchFamily="34" charset="0"/>
              </a:rPr>
              <a:t>towhite</a:t>
            </a:r>
            <a:br>
              <a:rPr lang="en-US" sz="2400" dirty="0">
                <a:solidFill>
                  <a:schemeClr val="tx1"/>
                </a:solidFill>
                <a:latin typeface="Arial Black" panose="020B0A04020102020204" pitchFamily="34" charset="0"/>
              </a:rPr>
            </a:br>
            <a:r>
              <a:rPr lang="en-US" sz="2400" dirty="0">
                <a:solidFill>
                  <a:schemeClr val="tx1"/>
                </a:solidFill>
                <a:latin typeface="Arial Black" panose="020B0A04020102020204" pitchFamily="34" charset="0"/>
              </a:rPr>
              <a:t>and can be of grey, green ,</a:t>
            </a:r>
            <a:r>
              <a:rPr lang="en-US" sz="2400" dirty="0" err="1">
                <a:solidFill>
                  <a:schemeClr val="tx1"/>
                </a:solidFill>
                <a:latin typeface="Arial Black" panose="020B0A04020102020204" pitchFamily="34" charset="0"/>
              </a:rPr>
              <a:t>pink,blueand</a:t>
            </a:r>
            <a:br>
              <a:rPr lang="en-US" sz="2400" dirty="0">
                <a:solidFill>
                  <a:schemeClr val="tx1"/>
                </a:solidFill>
                <a:latin typeface="Arial Black" panose="020B0A04020102020204" pitchFamily="34" charset="0"/>
              </a:rPr>
            </a:br>
            <a:r>
              <a:rPr lang="en-US" sz="2400" dirty="0">
                <a:solidFill>
                  <a:schemeClr val="tx1"/>
                </a:solidFill>
                <a:latin typeface="Arial Black" panose="020B0A04020102020204" pitchFamily="34" charset="0"/>
              </a:rPr>
              <a:t>red because of impurities</a:t>
            </a:r>
          </a:p>
        </p:txBody>
      </p:sp>
      <p:pic>
        <p:nvPicPr>
          <p:cNvPr id="3" name="Picture 2">
            <a:extLst>
              <a:ext uri="{FF2B5EF4-FFF2-40B4-BE49-F238E27FC236}">
                <a16:creationId xmlns:a16="http://schemas.microsoft.com/office/drawing/2014/main" id="{7B124A58-AC87-42F3-AAAB-A6C1C457AF10}"/>
              </a:ext>
            </a:extLst>
          </p:cNvPr>
          <p:cNvPicPr>
            <a:picLocks noChangeAspect="1"/>
          </p:cNvPicPr>
          <p:nvPr/>
        </p:nvPicPr>
        <p:blipFill>
          <a:blip r:embed="rId2"/>
          <a:stretch>
            <a:fillRect/>
          </a:stretch>
        </p:blipFill>
        <p:spPr>
          <a:xfrm>
            <a:off x="8990231" y="2438262"/>
            <a:ext cx="2457793" cy="2000529"/>
          </a:xfrm>
          <a:prstGeom prst="rect">
            <a:avLst/>
          </a:prstGeom>
        </p:spPr>
      </p:pic>
      <p:pic>
        <p:nvPicPr>
          <p:cNvPr id="4" name="Picture 3">
            <a:extLst>
              <a:ext uri="{FF2B5EF4-FFF2-40B4-BE49-F238E27FC236}">
                <a16:creationId xmlns:a16="http://schemas.microsoft.com/office/drawing/2014/main" id="{6740A9D4-79BA-47E4-AC99-959F48D07F82}"/>
              </a:ext>
            </a:extLst>
          </p:cNvPr>
          <p:cNvPicPr>
            <a:picLocks noChangeAspect="1"/>
          </p:cNvPicPr>
          <p:nvPr/>
        </p:nvPicPr>
        <p:blipFill>
          <a:blip r:embed="rId3"/>
          <a:stretch>
            <a:fillRect/>
          </a:stretch>
        </p:blipFill>
        <p:spPr>
          <a:xfrm>
            <a:off x="5419342" y="242046"/>
            <a:ext cx="2734057" cy="1867161"/>
          </a:xfrm>
          <a:prstGeom prst="rect">
            <a:avLst/>
          </a:prstGeom>
        </p:spPr>
      </p:pic>
      <p:pic>
        <p:nvPicPr>
          <p:cNvPr id="6" name="Picture 5">
            <a:extLst>
              <a:ext uri="{FF2B5EF4-FFF2-40B4-BE49-F238E27FC236}">
                <a16:creationId xmlns:a16="http://schemas.microsoft.com/office/drawing/2014/main" id="{370B511C-7C81-4884-8BE3-E3A0D2A26425}"/>
              </a:ext>
            </a:extLst>
          </p:cNvPr>
          <p:cNvPicPr>
            <a:picLocks noChangeAspect="1"/>
          </p:cNvPicPr>
          <p:nvPr/>
        </p:nvPicPr>
        <p:blipFill>
          <a:blip r:embed="rId4"/>
          <a:stretch>
            <a:fillRect/>
          </a:stretch>
        </p:blipFill>
        <p:spPr>
          <a:xfrm>
            <a:off x="9171231" y="242046"/>
            <a:ext cx="2095792" cy="1867161"/>
          </a:xfrm>
          <a:prstGeom prst="rect">
            <a:avLst/>
          </a:prstGeom>
        </p:spPr>
      </p:pic>
      <p:pic>
        <p:nvPicPr>
          <p:cNvPr id="7" name="Picture 6">
            <a:extLst>
              <a:ext uri="{FF2B5EF4-FFF2-40B4-BE49-F238E27FC236}">
                <a16:creationId xmlns:a16="http://schemas.microsoft.com/office/drawing/2014/main" id="{2EF845B8-2D10-4BAE-AB10-81A4C303A01F}"/>
              </a:ext>
            </a:extLst>
          </p:cNvPr>
          <p:cNvPicPr>
            <a:picLocks noChangeAspect="1"/>
          </p:cNvPicPr>
          <p:nvPr/>
        </p:nvPicPr>
        <p:blipFill>
          <a:blip r:embed="rId5"/>
          <a:stretch>
            <a:fillRect/>
          </a:stretch>
        </p:blipFill>
        <p:spPr>
          <a:xfrm>
            <a:off x="5776108" y="2419209"/>
            <a:ext cx="1971950" cy="2019582"/>
          </a:xfrm>
          <a:prstGeom prst="rect">
            <a:avLst/>
          </a:prstGeom>
        </p:spPr>
      </p:pic>
      <p:pic>
        <p:nvPicPr>
          <p:cNvPr id="9" name="Picture 8">
            <a:extLst>
              <a:ext uri="{FF2B5EF4-FFF2-40B4-BE49-F238E27FC236}">
                <a16:creationId xmlns:a16="http://schemas.microsoft.com/office/drawing/2014/main" id="{10D31D5C-D895-44FB-8DF0-F79FCC0FC2CE}"/>
              </a:ext>
            </a:extLst>
          </p:cNvPr>
          <p:cNvPicPr>
            <a:picLocks noChangeAspect="1"/>
          </p:cNvPicPr>
          <p:nvPr/>
        </p:nvPicPr>
        <p:blipFill>
          <a:blip r:embed="rId6"/>
          <a:stretch>
            <a:fillRect/>
          </a:stretch>
        </p:blipFill>
        <p:spPr>
          <a:xfrm>
            <a:off x="7032048" y="4862361"/>
            <a:ext cx="2915057" cy="1753593"/>
          </a:xfrm>
          <a:prstGeom prst="rect">
            <a:avLst/>
          </a:prstGeom>
        </p:spPr>
      </p:pic>
    </p:spTree>
    <p:extLst>
      <p:ext uri="{BB962C8B-B14F-4D97-AF65-F5344CB8AC3E}">
        <p14:creationId xmlns:p14="http://schemas.microsoft.com/office/powerpoint/2010/main" val="373406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BE5E-4A15-4015-8924-937ED8A88A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78A75-7FD6-4707-983C-646F4FD760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84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3A7E-4369-4BC0-B584-ACE04E32C1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F1A18-0D03-4339-B149-464197D681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628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69CD-E410-45DF-A29B-3F91F469D6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A392B0-FD05-484C-999B-C59ADF916B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56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183C-0677-4BAD-ADDC-F96E221AD4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F2E2E-CE46-48E4-AF54-FE921FF60F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676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DEAC-0983-4405-A150-0E92169E296A}"/>
              </a:ext>
            </a:extLst>
          </p:cNvPr>
          <p:cNvSpPr>
            <a:spLocks noGrp="1"/>
          </p:cNvSpPr>
          <p:nvPr>
            <p:ph type="ctrTitle"/>
          </p:nvPr>
        </p:nvSpPr>
        <p:spPr>
          <a:xfrm>
            <a:off x="1016001" y="635000"/>
            <a:ext cx="8839200" cy="1193800"/>
          </a:xfrm>
        </p:spPr>
        <p:txBody>
          <a:bodyPr>
            <a:normAutofit fontScale="90000"/>
          </a:bodyPr>
          <a:lstStyle/>
          <a:p>
            <a:pPr algn="ctr"/>
            <a:r>
              <a:rPr lang="en-US" dirty="0">
                <a:solidFill>
                  <a:schemeClr val="tx1"/>
                </a:solidFill>
                <a:latin typeface="Algerian" panose="04020705040A02060702" pitchFamily="82" charset="0"/>
              </a:rPr>
              <a:t>OCCURRENCE OF GYPSUM</a:t>
            </a:r>
          </a:p>
        </p:txBody>
      </p:sp>
      <p:sp>
        <p:nvSpPr>
          <p:cNvPr id="3" name="Subtitle 2">
            <a:extLst>
              <a:ext uri="{FF2B5EF4-FFF2-40B4-BE49-F238E27FC236}">
                <a16:creationId xmlns:a16="http://schemas.microsoft.com/office/drawing/2014/main" id="{6ADB43EC-38FA-424A-95A8-7362F210AD9F}"/>
              </a:ext>
            </a:extLst>
          </p:cNvPr>
          <p:cNvSpPr>
            <a:spLocks noGrp="1"/>
          </p:cNvSpPr>
          <p:nvPr>
            <p:ph type="subTitle" idx="1"/>
          </p:nvPr>
        </p:nvSpPr>
        <p:spPr>
          <a:xfrm>
            <a:off x="172279" y="1828800"/>
            <a:ext cx="8653669" cy="4182902"/>
          </a:xfrm>
        </p:spPr>
        <p:txBody>
          <a:bodyPr>
            <a:noAutofit/>
          </a:bodyPr>
          <a:lstStyle/>
          <a:p>
            <a:pPr marL="342900" indent="-342900" algn="l">
              <a:buFont typeface="Arial" panose="020B0604020202020204" pitchFamily="34" charset="0"/>
              <a:buChar char="•"/>
            </a:pPr>
            <a:r>
              <a:rPr lang="en-US" sz="2000" dirty="0"/>
              <a:t>A common mineral, with thick and extensive evaporite beds in association with sedimentary rocks.</a:t>
            </a:r>
          </a:p>
          <a:p>
            <a:pPr marL="285750" indent="-285750" algn="l">
              <a:buFont typeface="Arial" panose="020B0604020202020204" pitchFamily="34" charset="0"/>
              <a:buChar char="•"/>
            </a:pPr>
            <a:r>
              <a:rPr lang="en-US" sz="2000" dirty="0"/>
              <a:t>Gypsum is deposited in lake and sea water.</a:t>
            </a:r>
          </a:p>
          <a:p>
            <a:pPr marL="285750" indent="-285750" algn="l">
              <a:buFont typeface="Arial" panose="020B0604020202020204" pitchFamily="34" charset="0"/>
              <a:buChar char="•"/>
            </a:pPr>
            <a:r>
              <a:rPr lang="en-US" sz="2000" dirty="0"/>
              <a:t>Hydrothermal anhydrite in veins is commonly hydrated to gypsum by groundwater</a:t>
            </a:r>
          </a:p>
          <a:p>
            <a:pPr algn="l"/>
            <a:r>
              <a:rPr lang="en-US" sz="2000" dirty="0"/>
              <a:t>     in near surface exposures.</a:t>
            </a:r>
          </a:p>
          <a:p>
            <a:pPr marL="285750" indent="-285750" algn="l">
              <a:buFont typeface="Arial" panose="020B0604020202020204" pitchFamily="34" charset="0"/>
              <a:buChar char="•"/>
            </a:pPr>
            <a:r>
              <a:rPr lang="en-US" sz="2000" dirty="0"/>
              <a:t>Often associated with the minerals halite and sulfur.</a:t>
            </a:r>
          </a:p>
        </p:txBody>
      </p:sp>
      <p:pic>
        <p:nvPicPr>
          <p:cNvPr id="4" name="Picture 3">
            <a:extLst>
              <a:ext uri="{FF2B5EF4-FFF2-40B4-BE49-F238E27FC236}">
                <a16:creationId xmlns:a16="http://schemas.microsoft.com/office/drawing/2014/main" id="{8B08828A-4D8D-4D4D-B8C7-E634C8545524}"/>
              </a:ext>
            </a:extLst>
          </p:cNvPr>
          <p:cNvPicPr>
            <a:picLocks noChangeAspect="1"/>
          </p:cNvPicPr>
          <p:nvPr/>
        </p:nvPicPr>
        <p:blipFill>
          <a:blip r:embed="rId2"/>
          <a:stretch>
            <a:fillRect/>
          </a:stretch>
        </p:blipFill>
        <p:spPr>
          <a:xfrm>
            <a:off x="8984974" y="2420304"/>
            <a:ext cx="2756452" cy="2999894"/>
          </a:xfrm>
          <a:prstGeom prst="rect">
            <a:avLst/>
          </a:prstGeom>
        </p:spPr>
      </p:pic>
    </p:spTree>
    <p:extLst>
      <p:ext uri="{BB962C8B-B14F-4D97-AF65-F5344CB8AC3E}">
        <p14:creationId xmlns:p14="http://schemas.microsoft.com/office/powerpoint/2010/main" val="17410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4D5-7DEA-44E2-A04D-77B89FBF8ED1}"/>
              </a:ext>
            </a:extLst>
          </p:cNvPr>
          <p:cNvSpPr>
            <a:spLocks noGrp="1"/>
          </p:cNvSpPr>
          <p:nvPr>
            <p:ph type="ctrTitle"/>
          </p:nvPr>
        </p:nvSpPr>
        <p:spPr>
          <a:xfrm>
            <a:off x="1186250" y="518985"/>
            <a:ext cx="6573794" cy="1096900"/>
          </a:xfrm>
        </p:spPr>
        <p:txBody>
          <a:bodyPr>
            <a:normAutofit fontScale="90000"/>
          </a:bodyPr>
          <a:lstStyle/>
          <a:p>
            <a:r>
              <a:rPr lang="en-US" u="sng" dirty="0">
                <a:solidFill>
                  <a:schemeClr val="tx1"/>
                </a:solidFill>
                <a:latin typeface="Algerian" panose="04020705040A02060702" pitchFamily="82" charset="0"/>
              </a:rPr>
              <a:t>PRODUCTION STEPS</a:t>
            </a:r>
          </a:p>
        </p:txBody>
      </p:sp>
      <p:sp>
        <p:nvSpPr>
          <p:cNvPr id="3" name="Subtitle 2">
            <a:extLst>
              <a:ext uri="{FF2B5EF4-FFF2-40B4-BE49-F238E27FC236}">
                <a16:creationId xmlns:a16="http://schemas.microsoft.com/office/drawing/2014/main" id="{1DD289CE-4C59-461C-A5A4-8CA3947681A7}"/>
              </a:ext>
            </a:extLst>
          </p:cNvPr>
          <p:cNvSpPr>
            <a:spLocks noGrp="1"/>
          </p:cNvSpPr>
          <p:nvPr>
            <p:ph type="subTitle" idx="1"/>
          </p:nvPr>
        </p:nvSpPr>
        <p:spPr>
          <a:xfrm>
            <a:off x="914401" y="2001795"/>
            <a:ext cx="2793999" cy="3776705"/>
          </a:xfrm>
        </p:spPr>
        <p:txBody>
          <a:bodyPr>
            <a:normAutofit fontScale="92500"/>
          </a:bodyPr>
          <a:lstStyle/>
          <a:p>
            <a:pPr marL="342900" indent="-342900" algn="l">
              <a:buFont typeface="+mj-lt"/>
              <a:buAutoNum type="arabicPeriod"/>
            </a:pPr>
            <a:r>
              <a:rPr lang="en-US" dirty="0"/>
              <a:t>Excavating</a:t>
            </a:r>
          </a:p>
          <a:p>
            <a:pPr marL="342900" indent="-342900" algn="l">
              <a:buFont typeface="+mj-lt"/>
              <a:buAutoNum type="arabicPeriod"/>
            </a:pPr>
            <a:r>
              <a:rPr lang="en-US" dirty="0"/>
              <a:t>Crushing (~25 mm</a:t>
            </a:r>
          </a:p>
          <a:p>
            <a:pPr marL="342900" indent="-342900" algn="l">
              <a:buFont typeface="+mj-lt"/>
              <a:buAutoNum type="arabicPeriod"/>
            </a:pPr>
            <a:r>
              <a:rPr lang="en-US" dirty="0"/>
              <a:t>diameter)</a:t>
            </a:r>
          </a:p>
          <a:p>
            <a:pPr marL="342900" indent="-342900" algn="l">
              <a:buFont typeface="+mj-lt"/>
              <a:buAutoNum type="arabicPeriod"/>
            </a:pPr>
            <a:r>
              <a:rPr lang="en-US" dirty="0"/>
              <a:t>Grinding</a:t>
            </a:r>
          </a:p>
          <a:p>
            <a:pPr marL="342900" indent="-342900" algn="l">
              <a:buFont typeface="+mj-lt"/>
              <a:buAutoNum type="arabicPeriod"/>
            </a:pPr>
            <a:r>
              <a:rPr lang="en-US" dirty="0"/>
              <a:t>Heating (calcining)</a:t>
            </a:r>
          </a:p>
          <a:p>
            <a:pPr marL="342900" indent="-342900" algn="l">
              <a:buFont typeface="+mj-lt"/>
              <a:buAutoNum type="arabicPeriod"/>
            </a:pPr>
            <a:r>
              <a:rPr lang="en-US" dirty="0"/>
              <a:t>Cooling and Pulverizing</a:t>
            </a:r>
          </a:p>
          <a:p>
            <a:pPr marL="342900" indent="-342900" algn="l">
              <a:buFont typeface="+mj-lt"/>
              <a:buAutoNum type="arabicPeriod"/>
            </a:pPr>
            <a:r>
              <a:rPr lang="en-US" dirty="0"/>
              <a:t>Marketing in Bags</a:t>
            </a:r>
          </a:p>
        </p:txBody>
      </p:sp>
    </p:spTree>
    <p:extLst>
      <p:ext uri="{BB962C8B-B14F-4D97-AF65-F5344CB8AC3E}">
        <p14:creationId xmlns:p14="http://schemas.microsoft.com/office/powerpoint/2010/main" val="303128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F0A0-28A8-49B2-B506-60843A3EF6B3}"/>
              </a:ext>
            </a:extLst>
          </p:cNvPr>
          <p:cNvSpPr>
            <a:spLocks noGrp="1"/>
          </p:cNvSpPr>
          <p:nvPr>
            <p:ph type="title"/>
          </p:nvPr>
        </p:nvSpPr>
        <p:spPr>
          <a:xfrm>
            <a:off x="677334" y="312822"/>
            <a:ext cx="8596668" cy="649704"/>
          </a:xfrm>
        </p:spPr>
        <p:txBody>
          <a:bodyPr>
            <a:normAutofit fontScale="90000"/>
          </a:bodyPr>
          <a:lstStyle/>
          <a:p>
            <a:pPr algn="ctr"/>
            <a:r>
              <a:rPr lang="en-US" u="sng" dirty="0">
                <a:solidFill>
                  <a:schemeClr val="tx1"/>
                </a:solidFill>
                <a:latin typeface="Algerian" panose="04020705040A02060702" pitchFamily="82" charset="0"/>
              </a:rPr>
              <a:t>CALCINATION</a:t>
            </a:r>
          </a:p>
        </p:txBody>
      </p:sp>
      <p:sp>
        <p:nvSpPr>
          <p:cNvPr id="3" name="Content Placeholder 2">
            <a:extLst>
              <a:ext uri="{FF2B5EF4-FFF2-40B4-BE49-F238E27FC236}">
                <a16:creationId xmlns:a16="http://schemas.microsoft.com/office/drawing/2014/main" id="{A4906B2B-31BC-4825-903E-63A89377FF72}"/>
              </a:ext>
            </a:extLst>
          </p:cNvPr>
          <p:cNvSpPr>
            <a:spLocks noGrp="1"/>
          </p:cNvSpPr>
          <p:nvPr>
            <p:ph idx="1"/>
          </p:nvPr>
        </p:nvSpPr>
        <p:spPr>
          <a:xfrm>
            <a:off x="677334" y="1930400"/>
            <a:ext cx="8596668" cy="3568700"/>
          </a:xfrm>
        </p:spPr>
        <p:txBody>
          <a:bodyPr>
            <a:normAutofit fontScale="77500" lnSpcReduction="20000"/>
          </a:bodyPr>
          <a:lstStyle/>
          <a:p>
            <a:r>
              <a:rPr lang="en-US" dirty="0"/>
              <a:t> Gypsum rock when heated to 100-190°C looses 3⁄4 of its </a:t>
            </a:r>
            <a:r>
              <a:rPr lang="en-US" dirty="0" err="1"/>
              <a:t>watert</a:t>
            </a:r>
            <a:r>
              <a:rPr lang="en-US" dirty="0"/>
              <a:t> CaSO4.2H2O → CaSO4.1⁄2H2O + 3/2 H2O Plaster of Paris</a:t>
            </a:r>
          </a:p>
          <a:p>
            <a:pPr marL="0" indent="0">
              <a:buNone/>
            </a:pPr>
            <a:r>
              <a:rPr lang="en-US" dirty="0"/>
              <a:t>     This is low burning process and named as INCOMPLETECALCINATION</a:t>
            </a:r>
          </a:p>
          <a:p>
            <a:r>
              <a:rPr lang="en-US" dirty="0"/>
              <a:t>When calcination is carried out at temperatures above190°C all water isremoved.CaSO4.2H2O → CaSO4 + 2H2Ogypsum anhydrite</a:t>
            </a:r>
          </a:p>
          <a:p>
            <a:pPr marL="0" indent="0">
              <a:buNone/>
            </a:pPr>
            <a:r>
              <a:rPr lang="en-US" dirty="0"/>
              <a:t>     This is high-burning process &amp; COMPLETE CALCINATION.</a:t>
            </a:r>
          </a:p>
          <a:p>
            <a:r>
              <a:rPr lang="en-US" dirty="0"/>
              <a:t> Both of these products form gypsum rock by recombining with water.CaSO4.1⁄2H2O + 3/2H2O → CaSO4.2H2O CaSO4 + 2H2O →CaSO4.2H2O</a:t>
            </a:r>
          </a:p>
          <a:p>
            <a:r>
              <a:rPr lang="en-US" dirty="0"/>
              <a:t>Calcination process is carried out in two types of </a:t>
            </a:r>
            <a:r>
              <a:rPr lang="en-US" dirty="0" err="1"/>
              <a:t>kilns.Kettle</a:t>
            </a:r>
            <a:r>
              <a:rPr lang="en-US" dirty="0"/>
              <a:t> Kilns Rotary Kilns</a:t>
            </a:r>
          </a:p>
        </p:txBody>
      </p:sp>
    </p:spTree>
    <p:extLst>
      <p:ext uri="{BB962C8B-B14F-4D97-AF65-F5344CB8AC3E}">
        <p14:creationId xmlns:p14="http://schemas.microsoft.com/office/powerpoint/2010/main" val="156967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D70F-164E-453B-A22E-6A528840DA89}"/>
              </a:ext>
            </a:extLst>
          </p:cNvPr>
          <p:cNvSpPr>
            <a:spLocks noGrp="1"/>
          </p:cNvSpPr>
          <p:nvPr>
            <p:ph type="title"/>
          </p:nvPr>
        </p:nvSpPr>
        <p:spPr>
          <a:xfrm>
            <a:off x="3140764" y="609600"/>
            <a:ext cx="4810539" cy="1033670"/>
          </a:xfrm>
        </p:spPr>
        <p:txBody>
          <a:bodyPr>
            <a:normAutofit/>
          </a:bodyPr>
          <a:lstStyle/>
          <a:p>
            <a:r>
              <a:rPr lang="en-US" sz="4800" u="sng" dirty="0">
                <a:solidFill>
                  <a:schemeClr val="tx1"/>
                </a:solidFill>
                <a:latin typeface="Algerian" panose="04020705040A02060702" pitchFamily="82" charset="0"/>
              </a:rPr>
              <a:t>KETTLE KILN</a:t>
            </a:r>
          </a:p>
        </p:txBody>
      </p:sp>
      <p:pic>
        <p:nvPicPr>
          <p:cNvPr id="3" name="Picture 2">
            <a:extLst>
              <a:ext uri="{FF2B5EF4-FFF2-40B4-BE49-F238E27FC236}">
                <a16:creationId xmlns:a16="http://schemas.microsoft.com/office/drawing/2014/main" id="{DA5E10CC-D46C-44BE-B989-0C736074904F}"/>
              </a:ext>
            </a:extLst>
          </p:cNvPr>
          <p:cNvPicPr>
            <a:picLocks noChangeAspect="1"/>
          </p:cNvPicPr>
          <p:nvPr/>
        </p:nvPicPr>
        <p:blipFill>
          <a:blip r:embed="rId2"/>
          <a:stretch>
            <a:fillRect/>
          </a:stretch>
        </p:blipFill>
        <p:spPr>
          <a:xfrm>
            <a:off x="1948070" y="1889566"/>
            <a:ext cx="6758609" cy="4563112"/>
          </a:xfrm>
          <a:prstGeom prst="rect">
            <a:avLst/>
          </a:prstGeom>
        </p:spPr>
      </p:pic>
    </p:spTree>
    <p:extLst>
      <p:ext uri="{BB962C8B-B14F-4D97-AF65-F5344CB8AC3E}">
        <p14:creationId xmlns:p14="http://schemas.microsoft.com/office/powerpoint/2010/main" val="203479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D5B0-DE3C-4350-8F92-1A577EA1C6DF}"/>
              </a:ext>
            </a:extLst>
          </p:cNvPr>
          <p:cNvSpPr>
            <a:spLocks noGrp="1"/>
          </p:cNvSpPr>
          <p:nvPr>
            <p:ph type="title"/>
          </p:nvPr>
        </p:nvSpPr>
        <p:spPr>
          <a:xfrm>
            <a:off x="677334" y="609600"/>
            <a:ext cx="8596668" cy="940904"/>
          </a:xfrm>
        </p:spPr>
        <p:txBody>
          <a:bodyPr>
            <a:normAutofit/>
          </a:bodyPr>
          <a:lstStyle/>
          <a:p>
            <a:pPr algn="ctr"/>
            <a:r>
              <a:rPr lang="en-US" sz="4000" u="sng" dirty="0">
                <a:solidFill>
                  <a:schemeClr val="tx1"/>
                </a:solidFill>
                <a:latin typeface="Algerian" panose="04020705040A02060702" pitchFamily="82" charset="0"/>
              </a:rPr>
              <a:t>GYPSUM PLASTERS</a:t>
            </a:r>
          </a:p>
        </p:txBody>
      </p:sp>
      <p:pic>
        <p:nvPicPr>
          <p:cNvPr id="3" name="Picture 2">
            <a:extLst>
              <a:ext uri="{FF2B5EF4-FFF2-40B4-BE49-F238E27FC236}">
                <a16:creationId xmlns:a16="http://schemas.microsoft.com/office/drawing/2014/main" id="{2F2D10C7-844A-4A87-A7DF-83D6005EDA58}"/>
              </a:ext>
            </a:extLst>
          </p:cNvPr>
          <p:cNvPicPr>
            <a:picLocks noChangeAspect="1"/>
          </p:cNvPicPr>
          <p:nvPr/>
        </p:nvPicPr>
        <p:blipFill>
          <a:blip r:embed="rId2"/>
          <a:stretch>
            <a:fillRect/>
          </a:stretch>
        </p:blipFill>
        <p:spPr>
          <a:xfrm>
            <a:off x="771418" y="1550504"/>
            <a:ext cx="7322247" cy="4604423"/>
          </a:xfrm>
          <a:prstGeom prst="rect">
            <a:avLst/>
          </a:prstGeom>
        </p:spPr>
      </p:pic>
    </p:spTree>
    <p:extLst>
      <p:ext uri="{BB962C8B-B14F-4D97-AF65-F5344CB8AC3E}">
        <p14:creationId xmlns:p14="http://schemas.microsoft.com/office/powerpoint/2010/main" val="374842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171432-71F3-420D-ABE9-A841B5F8C8EF}"/>
              </a:ext>
            </a:extLst>
          </p:cNvPr>
          <p:cNvPicPr>
            <a:picLocks noChangeAspect="1"/>
          </p:cNvPicPr>
          <p:nvPr/>
        </p:nvPicPr>
        <p:blipFill>
          <a:blip r:embed="rId2"/>
          <a:stretch>
            <a:fillRect/>
          </a:stretch>
        </p:blipFill>
        <p:spPr>
          <a:xfrm>
            <a:off x="556591" y="1524000"/>
            <a:ext cx="8717411" cy="4724400"/>
          </a:xfrm>
          <a:prstGeom prst="rect">
            <a:avLst/>
          </a:prstGeom>
        </p:spPr>
      </p:pic>
      <p:sp>
        <p:nvSpPr>
          <p:cNvPr id="2" name="Title 1">
            <a:extLst>
              <a:ext uri="{FF2B5EF4-FFF2-40B4-BE49-F238E27FC236}">
                <a16:creationId xmlns:a16="http://schemas.microsoft.com/office/drawing/2014/main" id="{57D10B36-84A4-4540-8A2F-4D96318C1747}"/>
              </a:ext>
            </a:extLst>
          </p:cNvPr>
          <p:cNvSpPr>
            <a:spLocks noGrp="1"/>
          </p:cNvSpPr>
          <p:nvPr>
            <p:ph type="title"/>
          </p:nvPr>
        </p:nvSpPr>
        <p:spPr>
          <a:xfrm>
            <a:off x="677334" y="609600"/>
            <a:ext cx="8596668" cy="914400"/>
          </a:xfrm>
        </p:spPr>
        <p:txBody>
          <a:bodyPr/>
          <a:lstStyle/>
          <a:p>
            <a:pPr algn="ctr"/>
            <a:r>
              <a:rPr lang="en-US" u="sng" dirty="0">
                <a:solidFill>
                  <a:schemeClr val="tx1"/>
                </a:solidFill>
                <a:latin typeface="Algerian" panose="04020705040A02060702" pitchFamily="82" charset="0"/>
              </a:rPr>
              <a:t>What is Gypsum Board?</a:t>
            </a:r>
          </a:p>
        </p:txBody>
      </p:sp>
    </p:spTree>
    <p:extLst>
      <p:ext uri="{BB962C8B-B14F-4D97-AF65-F5344CB8AC3E}">
        <p14:creationId xmlns:p14="http://schemas.microsoft.com/office/powerpoint/2010/main" val="154380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4866-9A6C-4369-9140-6F74D44CAAE0}"/>
              </a:ext>
            </a:extLst>
          </p:cNvPr>
          <p:cNvSpPr>
            <a:spLocks noGrp="1"/>
          </p:cNvSpPr>
          <p:nvPr>
            <p:ph type="title"/>
          </p:nvPr>
        </p:nvSpPr>
        <p:spPr>
          <a:xfrm>
            <a:off x="677334" y="609600"/>
            <a:ext cx="8596668" cy="907473"/>
          </a:xfrm>
        </p:spPr>
        <p:txBody>
          <a:bodyPr/>
          <a:lstStyle/>
          <a:p>
            <a:pPr algn="ctr"/>
            <a:r>
              <a:rPr lang="en-US" u="sng" dirty="0">
                <a:solidFill>
                  <a:schemeClr val="tx1"/>
                </a:solidFill>
                <a:latin typeface="Algerian" panose="04020705040A02060702" pitchFamily="82" charset="0"/>
              </a:rPr>
              <a:t>Making Gypsum Board</a:t>
            </a:r>
          </a:p>
        </p:txBody>
      </p:sp>
      <p:pic>
        <p:nvPicPr>
          <p:cNvPr id="5" name="Picture 4">
            <a:extLst>
              <a:ext uri="{FF2B5EF4-FFF2-40B4-BE49-F238E27FC236}">
                <a16:creationId xmlns:a16="http://schemas.microsoft.com/office/drawing/2014/main" id="{71457DBB-16A3-4BCD-AA05-13BE1CA4263C}"/>
              </a:ext>
            </a:extLst>
          </p:cNvPr>
          <p:cNvPicPr>
            <a:picLocks noChangeAspect="1"/>
          </p:cNvPicPr>
          <p:nvPr/>
        </p:nvPicPr>
        <p:blipFill>
          <a:blip r:embed="rId2"/>
          <a:stretch>
            <a:fillRect/>
          </a:stretch>
        </p:blipFill>
        <p:spPr>
          <a:xfrm>
            <a:off x="677334" y="1517073"/>
            <a:ext cx="6868484" cy="1581371"/>
          </a:xfrm>
          <a:prstGeom prst="rect">
            <a:avLst/>
          </a:prstGeom>
        </p:spPr>
      </p:pic>
      <p:pic>
        <p:nvPicPr>
          <p:cNvPr id="6" name="Picture 5">
            <a:extLst>
              <a:ext uri="{FF2B5EF4-FFF2-40B4-BE49-F238E27FC236}">
                <a16:creationId xmlns:a16="http://schemas.microsoft.com/office/drawing/2014/main" id="{C8AA0956-5A8F-43F6-8ADA-59950B38082F}"/>
              </a:ext>
            </a:extLst>
          </p:cNvPr>
          <p:cNvPicPr>
            <a:picLocks noChangeAspect="1"/>
          </p:cNvPicPr>
          <p:nvPr/>
        </p:nvPicPr>
        <p:blipFill>
          <a:blip r:embed="rId3"/>
          <a:stretch>
            <a:fillRect/>
          </a:stretch>
        </p:blipFill>
        <p:spPr>
          <a:xfrm>
            <a:off x="677334" y="3180922"/>
            <a:ext cx="3753374" cy="3067478"/>
          </a:xfrm>
          <a:prstGeom prst="rect">
            <a:avLst/>
          </a:prstGeom>
        </p:spPr>
      </p:pic>
    </p:spTree>
    <p:extLst>
      <p:ext uri="{BB962C8B-B14F-4D97-AF65-F5344CB8AC3E}">
        <p14:creationId xmlns:p14="http://schemas.microsoft.com/office/powerpoint/2010/main" val="1211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553</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Arial Black</vt:lpstr>
      <vt:lpstr>Calibri</vt:lpstr>
      <vt:lpstr>Calibri Light</vt:lpstr>
      <vt:lpstr>Office Theme</vt:lpstr>
      <vt:lpstr>INTRODUCTION</vt:lpstr>
      <vt:lpstr>Colour- transparent towhite and can be of grey, green ,pink,blueand red because of impurities</vt:lpstr>
      <vt:lpstr>OCCURRENCE OF GYPSUM</vt:lpstr>
      <vt:lpstr>PRODUCTION STEPS</vt:lpstr>
      <vt:lpstr>CALCINATION</vt:lpstr>
      <vt:lpstr>KETTLE KILN</vt:lpstr>
      <vt:lpstr>GYPSUM PLASTERS</vt:lpstr>
      <vt:lpstr>What is Gypsum Board?</vt:lpstr>
      <vt:lpstr>Making Gypsum Board</vt:lpstr>
      <vt:lpstr>PROPERTIES AND USES OF GYPSUM PLASTERS</vt:lpstr>
      <vt:lpstr> Flooring, Hard Finish Plaster  •Setting time ~1-16  hrs •Compressive strength &gt; 7 MPa •Can be used for producing prefabricated units , masonry bricks &amp; blocks &amp; flooring &amp; pavement bricks &amp;tiles.   Gypsum often serves as a fire proofing material even though its strength is destroyed by long continuous heat. It forms a powder covering the surface which acts as an effective insulator.   Gypsum products tend to disintegrate when exposed to moisture. Therefore, they should not be used for exterior work &amp; for moist interiors.  (NON-HYDRAULIC)</vt:lpstr>
      <vt:lpstr>OTHER USES OF GYPSUM</vt:lpstr>
      <vt:lpstr>The Modern Use of Gypsum in Construction: Plasterboard</vt:lpstr>
      <vt:lpstr>Uses of Gypsum Products in Home Interiors</vt:lpstr>
      <vt:lpstr>Building plaster • Gypsum plaster is used for wall sand ceilings.   Plaster blocks •Gypsum blocks are used for partitions and Gypsum tiles for ceilings.   Gypsum based self levelling screeds •Anhydrite or Alpha- Hemihydrates are used in the production of self levelling floor screeds.  Gypsum Fibre boards •Gypsum fibr board is used for partitions and lining of walls, ceilings, roofs and floors. Gypsum Fibre board offers good performance when it comes to impact resistance, sound insulation and humidity resistance.  Gypsum Products</vt:lpstr>
      <vt:lpstr>Gypsum Products Unique Properties</vt:lpstr>
      <vt:lpstr>•The inclusion of glass fibres in Gypsum boards enhances their fire protection performance by maintaining the integrity of the board in a fire. •Gypsum is a powerful firer etardant element in the construction sector due to its non-combustibility and ability to delay for up to 4 hours - according to the number of plasterboards in the corresponding system - the progression of fire.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KishanChandra Prajapati</dc:creator>
  <cp:lastModifiedBy>KishanChandra Prajapati</cp:lastModifiedBy>
  <cp:revision>19</cp:revision>
  <dcterms:created xsi:type="dcterms:W3CDTF">2020-09-13T06:18:03Z</dcterms:created>
  <dcterms:modified xsi:type="dcterms:W3CDTF">2020-09-13T08:59:41Z</dcterms:modified>
</cp:coreProperties>
</file>