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73" r:id="rId7"/>
    <p:sldId id="259" r:id="rId8"/>
    <p:sldId id="274" r:id="rId9"/>
    <p:sldId id="275" r:id="rId10"/>
    <p:sldId id="276" r:id="rId11"/>
    <p:sldId id="278" r:id="rId12"/>
    <p:sldId id="279" r:id="rId13"/>
    <p:sldId id="280" r:id="rId14"/>
    <p:sldId id="263" r:id="rId15"/>
    <p:sldId id="264" r:id="rId16"/>
    <p:sldId id="270" r:id="rId17"/>
    <p:sldId id="262" r:id="rId18"/>
    <p:sldId id="272" r:id="rId19"/>
    <p:sldId id="265" r:id="rId20"/>
    <p:sldId id="271"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chand" userId="d3271c1173f190dc" providerId="LiveId" clId="{4C27FD3C-C268-4206-8926-D1817A8F7F69}"/>
    <pc:docChg chg="delSld">
      <pc:chgData name="kishan chand" userId="d3271c1173f190dc" providerId="LiveId" clId="{4C27FD3C-C268-4206-8926-D1817A8F7F69}" dt="2023-05-25T15:06:22.889" v="1" actId="2696"/>
      <pc:docMkLst>
        <pc:docMk/>
      </pc:docMkLst>
      <pc:sldChg chg="del">
        <pc:chgData name="kishan chand" userId="d3271c1173f190dc" providerId="LiveId" clId="{4C27FD3C-C268-4206-8926-D1817A8F7F69}" dt="2023-05-25T15:06:22.889" v="1" actId="2696"/>
        <pc:sldMkLst>
          <pc:docMk/>
          <pc:sldMk cId="2666729557" sldId="260"/>
        </pc:sldMkLst>
      </pc:sldChg>
      <pc:sldChg chg="del">
        <pc:chgData name="kishan chand" userId="d3271c1173f190dc" providerId="LiveId" clId="{4C27FD3C-C268-4206-8926-D1817A8F7F69}" dt="2023-05-25T15:05:13.973" v="0" actId="2696"/>
        <pc:sldMkLst>
          <pc:docMk/>
          <pc:sldMk cId="2314944744"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25/05/2023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390866"/>
            <a:ext cx="12192000" cy="146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ctworks.org/how-can-sensor-technologies-and-precision-farming-improve-agriculture/"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21172/ijiet.124.05" TargetMode="External"/><Relationship Id="rId2" Type="http://schemas.openxmlformats.org/officeDocument/2006/relationships/hyperlink" Target="https://doi.org/10.1016/S1006-8104(12)60042-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VfjduG9JwY8_YBGvhQxGRWLJw94fhnfn__uscsG5aW8/edit?usp=shar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6636" y="1049450"/>
            <a:ext cx="9448800" cy="618308"/>
          </a:xfrm>
        </p:spPr>
        <p:txBody>
          <a:bodyPr/>
          <a:lstStyle/>
          <a:p>
            <a:r>
              <a:rPr lang="en-GB" sz="2400" i="1" dirty="0">
                <a:solidFill>
                  <a:srgbClr val="FF0000"/>
                </a:solidFill>
              </a:rPr>
              <a:t>PROJECT TITLE  :- </a:t>
            </a:r>
            <a:r>
              <a:rPr lang="en-IN" sz="2400" i="1">
                <a:solidFill>
                  <a:srgbClr val="FF0000"/>
                </a:solidFill>
              </a:rPr>
              <a:t>CROP RECOMMENDATION</a:t>
            </a:r>
            <a:endParaRPr lang="en-GB" sz="2400" i="1" dirty="0">
              <a:solidFill>
                <a:srgbClr val="FF0000"/>
              </a:solidFill>
            </a:endParaRPr>
          </a:p>
        </p:txBody>
      </p:sp>
      <p:sp>
        <p:nvSpPr>
          <p:cNvPr id="3" name="Subtitle 2"/>
          <p:cNvSpPr>
            <a:spLocks noGrp="1"/>
          </p:cNvSpPr>
          <p:nvPr>
            <p:ph type="subTitle" idx="1"/>
          </p:nvPr>
        </p:nvSpPr>
        <p:spPr>
          <a:xfrm>
            <a:off x="1123046" y="2226870"/>
            <a:ext cx="3970594" cy="552184"/>
          </a:xfrm>
        </p:spPr>
        <p:txBody>
          <a:bodyPr>
            <a:normAutofit/>
          </a:bodyPr>
          <a:lstStyle/>
          <a:p>
            <a:pPr algn="l"/>
            <a:r>
              <a:rPr lang="en-GB" sz="1800" i="1" dirty="0"/>
              <a:t>Batch Number: COM-G29</a:t>
            </a:r>
          </a:p>
          <a:p>
            <a:pPr algn="l"/>
            <a:endParaRPr lang="en-GB" sz="1800" i="1" dirty="0"/>
          </a:p>
        </p:txBody>
      </p:sp>
      <p:graphicFrame>
        <p:nvGraphicFramePr>
          <p:cNvPr id="4" name="Table 3"/>
          <p:cNvGraphicFramePr>
            <a:graphicFrameLocks noGrp="1"/>
          </p:cNvGraphicFramePr>
          <p:nvPr>
            <p:extLst>
              <p:ext uri="{D42A27DB-BD31-4B8C-83A1-F6EECF244321}">
                <p14:modId xmlns:p14="http://schemas.microsoft.com/office/powerpoint/2010/main" val="4292815164"/>
              </p:ext>
            </p:extLst>
          </p:nvPr>
        </p:nvGraphicFramePr>
        <p:xfrm>
          <a:off x="1123046" y="2608150"/>
          <a:ext cx="4537526" cy="3200400"/>
        </p:xfrm>
        <a:graphic>
          <a:graphicData uri="http://schemas.openxmlformats.org/drawingml/2006/table">
            <a:tbl>
              <a:tblPr firstRow="1" bandRow="1">
                <a:tableStyleId>{2D5ABB26-0587-4C30-8999-92F81FD0307C}</a:tableStyleId>
              </a:tblPr>
              <a:tblGrid>
                <a:gridCol w="1759491">
                  <a:extLst>
                    <a:ext uri="{9D8B030D-6E8A-4147-A177-3AD203B41FA5}">
                      <a16:colId xmlns:a16="http://schemas.microsoft.com/office/drawing/2014/main" val="3331634959"/>
                    </a:ext>
                  </a:extLst>
                </a:gridCol>
                <a:gridCol w="2778035">
                  <a:extLst>
                    <a:ext uri="{9D8B030D-6E8A-4147-A177-3AD203B41FA5}">
                      <a16:colId xmlns:a16="http://schemas.microsoft.com/office/drawing/2014/main" val="2054911721"/>
                    </a:ext>
                  </a:extLst>
                </a:gridCol>
              </a:tblGrid>
              <a:tr h="229038">
                <a:tc>
                  <a:txBody>
                    <a:bodyPr/>
                    <a:lstStyle/>
                    <a:p>
                      <a:pPr algn="just"/>
                      <a:br>
                        <a:rPr lang="en-GB" sz="1400" b="1" i="1" dirty="0">
                          <a:solidFill>
                            <a:schemeClr val="tx2">
                              <a:lumMod val="75000"/>
                            </a:schemeClr>
                          </a:solidFill>
                        </a:rPr>
                      </a:br>
                      <a:br>
                        <a:rPr lang="en-GB" sz="1400" b="1" i="1" dirty="0">
                          <a:solidFill>
                            <a:schemeClr val="tx2">
                              <a:lumMod val="75000"/>
                            </a:schemeClr>
                          </a:solidFill>
                        </a:rPr>
                      </a:br>
                      <a:r>
                        <a:rPr lang="en-GB" sz="1400" b="1" i="1" dirty="0">
                          <a:solidFill>
                            <a:schemeClr val="tx2">
                              <a:lumMod val="75000"/>
                            </a:schemeClr>
                          </a:solidFill>
                        </a:rPr>
                        <a:t>Roll Number</a:t>
                      </a:r>
                    </a:p>
                    <a:p>
                      <a:pPr algn="just"/>
                      <a:endParaRPr lang="en-GB" sz="1400" b="1" i="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br>
                        <a:rPr lang="en-GB" sz="1400" b="1" i="1" dirty="0">
                          <a:solidFill>
                            <a:schemeClr val="tx2">
                              <a:lumMod val="75000"/>
                            </a:schemeClr>
                          </a:solidFill>
                        </a:rPr>
                      </a:br>
                      <a:br>
                        <a:rPr lang="en-GB" sz="1400" b="1" i="1" dirty="0">
                          <a:solidFill>
                            <a:schemeClr val="tx2">
                              <a:lumMod val="75000"/>
                            </a:schemeClr>
                          </a:solidFill>
                        </a:rPr>
                      </a:br>
                      <a:r>
                        <a:rPr lang="en-GB" sz="1400" b="1" i="1" dirty="0">
                          <a:solidFill>
                            <a:schemeClr val="tx2">
                              <a:lumMod val="75000"/>
                            </a:schemeClr>
                          </a:solidFill>
                        </a:rPr>
                        <a:t>Student Name</a:t>
                      </a:r>
                    </a:p>
                    <a:p>
                      <a:pPr algn="just"/>
                      <a:endParaRPr lang="en-GB" sz="1400" b="1" i="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61495">
                <a:tc>
                  <a:txBody>
                    <a:bodyPr/>
                    <a:lstStyle/>
                    <a:p>
                      <a:pPr algn="just"/>
                      <a:endParaRPr lang="en-GB" sz="1200" b="1" i="1" dirty="0"/>
                    </a:p>
                    <a:p>
                      <a:pPr algn="just"/>
                      <a:r>
                        <a:rPr lang="en-GB" sz="1400" b="1" i="1" dirty="0"/>
                        <a:t>20191COM0211</a:t>
                      </a:r>
                      <a:r>
                        <a:rPr lang="en-GB" sz="1200" b="1" i="1" dirty="0"/>
                        <a:t>         </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sz="1400" b="1" i="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b="1" i="1" dirty="0"/>
                        <a:t>UDAY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16897">
                <a:tc>
                  <a:txBody>
                    <a:bodyPr/>
                    <a:lstStyle/>
                    <a:p>
                      <a:pPr algn="just"/>
                      <a:r>
                        <a:rPr lang="en-GB" sz="1400" b="1" i="1" dirty="0"/>
                        <a:t>20191COM0203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400" b="1" i="1" dirty="0"/>
                        <a:t>KISHAN CHAND.T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16897">
                <a:tc>
                  <a:txBody>
                    <a:bodyPr/>
                    <a:lstStyle/>
                    <a:p>
                      <a:pPr algn="just"/>
                      <a:r>
                        <a:rPr lang="en-GB" sz="1400" b="1" i="1" dirty="0"/>
                        <a:t>20191COM0189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IN" sz="1400" b="1" i="1" dirty="0"/>
                        <a:t>SIDDA REDDY GARI DILLI</a:t>
                      </a:r>
                      <a:endParaRPr lang="en-GB" sz="1400" b="1" i="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16897">
                <a:tc>
                  <a:txBody>
                    <a:bodyPr/>
                    <a:lstStyle/>
                    <a:p>
                      <a:pPr algn="just"/>
                      <a:r>
                        <a:rPr lang="en-GB" sz="1400" b="1" i="1" dirty="0"/>
                        <a:t>20191COM0220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1400" b="1" i="1" dirty="0"/>
                        <a:t>VELLAMPALLI VISHNU SAI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16897">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r h="216897">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00852873"/>
                  </a:ext>
                </a:extLst>
              </a:tr>
              <a:tr h="216897">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endParaRPr lang="en-GB" sz="1200" i="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1918288"/>
                  </a:ext>
                </a:extLst>
              </a:tr>
            </a:tbl>
          </a:graphicData>
        </a:graphic>
      </p:graphicFrame>
      <p:sp>
        <p:nvSpPr>
          <p:cNvPr id="5" name="Subtitle 2"/>
          <p:cNvSpPr txBox="1">
            <a:spLocks/>
          </p:cNvSpPr>
          <p:nvPr/>
        </p:nvSpPr>
        <p:spPr>
          <a:xfrm>
            <a:off x="6961036" y="4634716"/>
            <a:ext cx="4955177" cy="1431716"/>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i="1" dirty="0"/>
              <a:t>Under the Supervision of</a:t>
            </a:r>
            <a:r>
              <a:rPr lang="en-GB" b="0" i="1" dirty="0"/>
              <a:t>,</a:t>
            </a:r>
          </a:p>
          <a:p>
            <a:endParaRPr lang="en-GB" b="0" i="1" dirty="0"/>
          </a:p>
          <a:p>
            <a:pPr algn="l"/>
            <a:r>
              <a:rPr lang="en-IN" sz="1600" i="1" dirty="0" err="1"/>
              <a:t>Dr.Alamelu</a:t>
            </a:r>
            <a:r>
              <a:rPr lang="en-IN" sz="1600" i="1" dirty="0"/>
              <a:t> Mangai </a:t>
            </a:r>
            <a:r>
              <a:rPr lang="en-IN" sz="1600" i="1" dirty="0" err="1"/>
              <a:t>Jothidurai</a:t>
            </a:r>
            <a:r>
              <a:rPr lang="en-IN" sz="1600" i="1" dirty="0"/>
              <a:t> </a:t>
            </a:r>
            <a:r>
              <a:rPr lang="en-IN" sz="1600" b="0" i="1" dirty="0"/>
              <a:t>,</a:t>
            </a:r>
            <a:r>
              <a:rPr lang="en-GB" sz="1700" b="0" i="1" dirty="0"/>
              <a:t>Professor </a:t>
            </a:r>
          </a:p>
          <a:p>
            <a:pPr algn="l"/>
            <a:r>
              <a:rPr lang="en-GB" sz="1700" b="0" i="1" dirty="0"/>
              <a:t>School of Computer Science &amp; Engineering</a:t>
            </a:r>
          </a:p>
          <a:p>
            <a:pPr algn="l"/>
            <a:r>
              <a:rPr lang="en-GB" sz="1700" b="0" i="1" dirty="0"/>
              <a:t>Presidency University</a:t>
            </a:r>
          </a:p>
          <a:p>
            <a:pPr algn="l"/>
            <a:endParaRPr lang="en-GB" b="0" i="1"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PIP103 University Project-II</a:t>
            </a:r>
          </a:p>
          <a:p>
            <a:r>
              <a:rPr lang="en-GB" dirty="0"/>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CBF9D6E-7E3F-D673-38AF-D1820FB89253}"/>
              </a:ext>
            </a:extLst>
          </p:cNvPr>
          <p:cNvPicPr>
            <a:picLocks noGrp="1" noChangeAspect="1"/>
          </p:cNvPicPr>
          <p:nvPr>
            <p:ph idx="1"/>
          </p:nvPr>
        </p:nvPicPr>
        <p:blipFill>
          <a:blip r:embed="rId2"/>
          <a:stretch>
            <a:fillRect/>
          </a:stretch>
        </p:blipFill>
        <p:spPr>
          <a:xfrm>
            <a:off x="1273645" y="1654629"/>
            <a:ext cx="9299426" cy="2360023"/>
          </a:xfrm>
        </p:spPr>
      </p:pic>
      <p:pic>
        <p:nvPicPr>
          <p:cNvPr id="5" name="Picture 4">
            <a:extLst>
              <a:ext uri="{FF2B5EF4-FFF2-40B4-BE49-F238E27FC236}">
                <a16:creationId xmlns:a16="http://schemas.microsoft.com/office/drawing/2014/main" id="{DB9248F6-8674-3F06-45EE-EBA5D2278797}"/>
              </a:ext>
            </a:extLst>
          </p:cNvPr>
          <p:cNvPicPr>
            <a:picLocks noChangeAspect="1"/>
          </p:cNvPicPr>
          <p:nvPr/>
        </p:nvPicPr>
        <p:blipFill rotWithShape="1">
          <a:blip r:embed="rId3"/>
          <a:srcRect l="44063"/>
          <a:stretch/>
        </p:blipFill>
        <p:spPr>
          <a:xfrm>
            <a:off x="10573071" y="1757669"/>
            <a:ext cx="820548" cy="2256983"/>
          </a:xfrm>
          <a:prstGeom prst="rect">
            <a:avLst/>
          </a:prstGeom>
        </p:spPr>
      </p:pic>
      <p:sp>
        <p:nvSpPr>
          <p:cNvPr id="7" name="TextBox 6">
            <a:extLst>
              <a:ext uri="{FF2B5EF4-FFF2-40B4-BE49-F238E27FC236}">
                <a16:creationId xmlns:a16="http://schemas.microsoft.com/office/drawing/2014/main" id="{4A84DE85-23D1-65C6-6A77-CC01A88C6201}"/>
              </a:ext>
            </a:extLst>
          </p:cNvPr>
          <p:cNvSpPr txBox="1"/>
          <p:nvPr/>
        </p:nvSpPr>
        <p:spPr>
          <a:xfrm>
            <a:off x="4389120" y="4187036"/>
            <a:ext cx="6096000" cy="307777"/>
          </a:xfrm>
          <a:prstGeom prst="rect">
            <a:avLst/>
          </a:prstGeom>
          <a:noFill/>
        </p:spPr>
        <p:txBody>
          <a:bodyPr wrap="square">
            <a:spAutoFit/>
          </a:bodyPr>
          <a:lstStyle/>
          <a:p>
            <a:r>
              <a:rPr lang="en-IN" sz="1400" dirty="0"/>
              <a:t>Fig. 3  Stats of 8 crops data</a:t>
            </a:r>
          </a:p>
        </p:txBody>
      </p:sp>
    </p:spTree>
    <p:extLst>
      <p:ext uri="{BB962C8B-B14F-4D97-AF65-F5344CB8AC3E}">
        <p14:creationId xmlns:p14="http://schemas.microsoft.com/office/powerpoint/2010/main" val="417557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13DF-9B78-56D7-2C15-5E4D0DE1E785}"/>
              </a:ext>
            </a:extLst>
          </p:cNvPr>
          <p:cNvSpPr>
            <a:spLocks noGrp="1"/>
          </p:cNvSpPr>
          <p:nvPr>
            <p:ph type="title"/>
          </p:nvPr>
        </p:nvSpPr>
        <p:spPr>
          <a:xfrm>
            <a:off x="762000" y="279593"/>
            <a:ext cx="10668000" cy="487362"/>
          </a:xfrm>
        </p:spPr>
        <p:txBody>
          <a:bodyPr/>
          <a:lstStyle/>
          <a:p>
            <a:r>
              <a:rPr lang="en-US" sz="3200" dirty="0"/>
              <a:t>Results Achieved </a:t>
            </a:r>
            <a:endParaRPr lang="en-IN" sz="3200" dirty="0"/>
          </a:p>
        </p:txBody>
      </p:sp>
      <p:pic>
        <p:nvPicPr>
          <p:cNvPr id="4" name="Content Placeholder 3">
            <a:extLst>
              <a:ext uri="{FF2B5EF4-FFF2-40B4-BE49-F238E27FC236}">
                <a16:creationId xmlns:a16="http://schemas.microsoft.com/office/drawing/2014/main" id="{464B25B1-A500-0B00-D805-4C06455C85E1}"/>
              </a:ext>
            </a:extLst>
          </p:cNvPr>
          <p:cNvPicPr>
            <a:picLocks noGrp="1" noChangeAspect="1"/>
          </p:cNvPicPr>
          <p:nvPr>
            <p:ph idx="1"/>
          </p:nvPr>
        </p:nvPicPr>
        <p:blipFill>
          <a:blip r:embed="rId2"/>
          <a:stretch>
            <a:fillRect/>
          </a:stretch>
        </p:blipFill>
        <p:spPr>
          <a:xfrm>
            <a:off x="1001485" y="1693605"/>
            <a:ext cx="6916729" cy="3804939"/>
          </a:xfrm>
          <a:prstGeom prst="rect">
            <a:avLst/>
          </a:prstGeom>
        </p:spPr>
      </p:pic>
      <p:pic>
        <p:nvPicPr>
          <p:cNvPr id="11" name="Picture 10">
            <a:extLst>
              <a:ext uri="{FF2B5EF4-FFF2-40B4-BE49-F238E27FC236}">
                <a16:creationId xmlns:a16="http://schemas.microsoft.com/office/drawing/2014/main" id="{C2C44668-F2EA-AD7D-6305-94E36AEDBA83}"/>
              </a:ext>
            </a:extLst>
          </p:cNvPr>
          <p:cNvPicPr>
            <a:picLocks noChangeAspect="1"/>
          </p:cNvPicPr>
          <p:nvPr/>
        </p:nvPicPr>
        <p:blipFill>
          <a:blip r:embed="rId3"/>
          <a:stretch>
            <a:fillRect/>
          </a:stretch>
        </p:blipFill>
        <p:spPr>
          <a:xfrm>
            <a:off x="8964667" y="4822788"/>
            <a:ext cx="1934877" cy="675756"/>
          </a:xfrm>
          <a:prstGeom prst="rect">
            <a:avLst/>
          </a:prstGeom>
        </p:spPr>
      </p:pic>
      <p:sp>
        <p:nvSpPr>
          <p:cNvPr id="13" name="TextBox 12">
            <a:extLst>
              <a:ext uri="{FF2B5EF4-FFF2-40B4-BE49-F238E27FC236}">
                <a16:creationId xmlns:a16="http://schemas.microsoft.com/office/drawing/2014/main" id="{B6DBD84A-CE4E-84EC-C4E3-6C3D2ACFD623}"/>
              </a:ext>
            </a:extLst>
          </p:cNvPr>
          <p:cNvSpPr txBox="1"/>
          <p:nvPr/>
        </p:nvSpPr>
        <p:spPr>
          <a:xfrm>
            <a:off x="627017" y="1130328"/>
            <a:ext cx="6096000" cy="400110"/>
          </a:xfrm>
          <a:prstGeom prst="rect">
            <a:avLst/>
          </a:prstGeom>
          <a:noFill/>
        </p:spPr>
        <p:txBody>
          <a:bodyPr wrap="square">
            <a:spAutoFit/>
          </a:bodyPr>
          <a:lstStyle/>
          <a:p>
            <a:pPr marL="285750" indent="-285750">
              <a:buFont typeface="Arial" panose="020B0604020202020204" pitchFamily="34" charset="0"/>
              <a:buChar char="•"/>
            </a:pPr>
            <a:r>
              <a:rPr lang="en-IN" sz="2000" b="1" i="1" dirty="0"/>
              <a:t>One-hot encoded data columns</a:t>
            </a:r>
          </a:p>
        </p:txBody>
      </p:sp>
      <p:sp>
        <p:nvSpPr>
          <p:cNvPr id="15" name="TextBox 14">
            <a:extLst>
              <a:ext uri="{FF2B5EF4-FFF2-40B4-BE49-F238E27FC236}">
                <a16:creationId xmlns:a16="http://schemas.microsoft.com/office/drawing/2014/main" id="{42A66BF3-FE34-98FE-88AE-FFF1097DFDDA}"/>
              </a:ext>
            </a:extLst>
          </p:cNvPr>
          <p:cNvSpPr txBox="1"/>
          <p:nvPr/>
        </p:nvSpPr>
        <p:spPr>
          <a:xfrm>
            <a:off x="8085889" y="4130822"/>
            <a:ext cx="3692434" cy="369332"/>
          </a:xfrm>
          <a:prstGeom prst="rect">
            <a:avLst/>
          </a:prstGeom>
          <a:noFill/>
        </p:spPr>
        <p:txBody>
          <a:bodyPr wrap="square">
            <a:spAutoFit/>
          </a:bodyPr>
          <a:lstStyle/>
          <a:p>
            <a:pPr marL="285750" indent="-285750">
              <a:buFont typeface="Arial" panose="020B0604020202020204" pitchFamily="34" charset="0"/>
              <a:buChar char="•"/>
            </a:pPr>
            <a:r>
              <a:rPr lang="en-IN" b="1" i="1" dirty="0"/>
              <a:t>Shape of this data set  </a:t>
            </a:r>
          </a:p>
        </p:txBody>
      </p:sp>
    </p:spTree>
    <p:extLst>
      <p:ext uri="{BB962C8B-B14F-4D97-AF65-F5344CB8AC3E}">
        <p14:creationId xmlns:p14="http://schemas.microsoft.com/office/powerpoint/2010/main" val="301925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A612-7380-CC28-46D6-67910CD15AFE}"/>
              </a:ext>
            </a:extLst>
          </p:cNvPr>
          <p:cNvSpPr>
            <a:spLocks noGrp="1"/>
          </p:cNvSpPr>
          <p:nvPr>
            <p:ph type="title"/>
          </p:nvPr>
        </p:nvSpPr>
        <p:spPr/>
        <p:txBody>
          <a:bodyPr/>
          <a:lstStyle/>
          <a:p>
            <a:r>
              <a:rPr lang="en-US" sz="3200" dirty="0"/>
              <a:t>Results Achieved </a:t>
            </a:r>
            <a:endParaRPr lang="en-IN" sz="3200" dirty="0"/>
          </a:p>
        </p:txBody>
      </p:sp>
      <p:pic>
        <p:nvPicPr>
          <p:cNvPr id="4" name="Content Placeholder 3">
            <a:extLst>
              <a:ext uri="{FF2B5EF4-FFF2-40B4-BE49-F238E27FC236}">
                <a16:creationId xmlns:a16="http://schemas.microsoft.com/office/drawing/2014/main" id="{F932538F-D65D-5620-2237-EB14B158EE80}"/>
              </a:ext>
            </a:extLst>
          </p:cNvPr>
          <p:cNvPicPr>
            <a:picLocks noGrp="1" noChangeAspect="1"/>
          </p:cNvPicPr>
          <p:nvPr>
            <p:ph idx="1"/>
          </p:nvPr>
        </p:nvPicPr>
        <p:blipFill>
          <a:blip r:embed="rId2"/>
          <a:stretch>
            <a:fillRect/>
          </a:stretch>
        </p:blipFill>
        <p:spPr>
          <a:xfrm>
            <a:off x="3048000" y="1617526"/>
            <a:ext cx="7559040" cy="4452350"/>
          </a:xfrm>
          <a:prstGeom prst="rect">
            <a:avLst/>
          </a:prstGeom>
        </p:spPr>
      </p:pic>
      <p:sp>
        <p:nvSpPr>
          <p:cNvPr id="6" name="TextBox 5">
            <a:extLst>
              <a:ext uri="{FF2B5EF4-FFF2-40B4-BE49-F238E27FC236}">
                <a16:creationId xmlns:a16="http://schemas.microsoft.com/office/drawing/2014/main" id="{A9614CDE-69CB-5AD6-7B09-5350EDE611EA}"/>
              </a:ext>
            </a:extLst>
          </p:cNvPr>
          <p:cNvSpPr txBox="1"/>
          <p:nvPr/>
        </p:nvSpPr>
        <p:spPr>
          <a:xfrm>
            <a:off x="574766" y="1130329"/>
            <a:ext cx="6096000" cy="400110"/>
          </a:xfrm>
          <a:prstGeom prst="rect">
            <a:avLst/>
          </a:prstGeom>
          <a:noFill/>
        </p:spPr>
        <p:txBody>
          <a:bodyPr wrap="square">
            <a:spAutoFit/>
          </a:bodyPr>
          <a:lstStyle/>
          <a:p>
            <a:pPr marL="342900" indent="-342900">
              <a:buFont typeface="Arial" panose="020B0604020202020204" pitchFamily="34" charset="0"/>
              <a:buChar char="•"/>
            </a:pPr>
            <a:r>
              <a:rPr lang="en-IN" sz="2000" b="1" i="1" dirty="0"/>
              <a:t>XGB Classifier Feature importance</a:t>
            </a:r>
          </a:p>
        </p:txBody>
      </p:sp>
    </p:spTree>
    <p:extLst>
      <p:ext uri="{BB962C8B-B14F-4D97-AF65-F5344CB8AC3E}">
        <p14:creationId xmlns:p14="http://schemas.microsoft.com/office/powerpoint/2010/main" val="399988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a:xfrm>
            <a:off x="762000" y="292055"/>
            <a:ext cx="10668000" cy="487362"/>
          </a:xfrm>
        </p:spPr>
        <p:txBody>
          <a:bodyPr/>
          <a:lstStyle/>
          <a:p>
            <a:r>
              <a:rPr lang="en-US" sz="3200" dirty="0"/>
              <a:t>Results Achieved </a:t>
            </a:r>
            <a:endParaRPr lang="en-IN" sz="3200" dirty="0"/>
          </a:p>
        </p:txBody>
      </p:sp>
      <p:graphicFrame>
        <p:nvGraphicFramePr>
          <p:cNvPr id="7" name="Content Placeholder 6">
            <a:extLst>
              <a:ext uri="{FF2B5EF4-FFF2-40B4-BE49-F238E27FC236}">
                <a16:creationId xmlns:a16="http://schemas.microsoft.com/office/drawing/2014/main" id="{7F369D51-CCEB-6D76-15F4-AECB73137CBC}"/>
              </a:ext>
            </a:extLst>
          </p:cNvPr>
          <p:cNvGraphicFramePr>
            <a:graphicFrameLocks noGrp="1"/>
          </p:cNvGraphicFramePr>
          <p:nvPr>
            <p:ph idx="1"/>
          </p:nvPr>
        </p:nvGraphicFramePr>
        <p:xfrm>
          <a:off x="1105988" y="1733006"/>
          <a:ext cx="4458788" cy="2048223"/>
        </p:xfrm>
        <a:graphic>
          <a:graphicData uri="http://schemas.openxmlformats.org/drawingml/2006/table">
            <a:tbl>
              <a:tblPr firstRow="1" firstCol="1" bandRow="1">
                <a:tableStyleId>{5C22544A-7EE6-4342-B048-85BDC9FD1C3A}</a:tableStyleId>
              </a:tblPr>
              <a:tblGrid>
                <a:gridCol w="1222232">
                  <a:extLst>
                    <a:ext uri="{9D8B030D-6E8A-4147-A177-3AD203B41FA5}">
                      <a16:colId xmlns:a16="http://schemas.microsoft.com/office/drawing/2014/main" val="229729665"/>
                    </a:ext>
                  </a:extLst>
                </a:gridCol>
                <a:gridCol w="870294">
                  <a:extLst>
                    <a:ext uri="{9D8B030D-6E8A-4147-A177-3AD203B41FA5}">
                      <a16:colId xmlns:a16="http://schemas.microsoft.com/office/drawing/2014/main" val="2286397740"/>
                    </a:ext>
                  </a:extLst>
                </a:gridCol>
                <a:gridCol w="861036">
                  <a:extLst>
                    <a:ext uri="{9D8B030D-6E8A-4147-A177-3AD203B41FA5}">
                      <a16:colId xmlns:a16="http://schemas.microsoft.com/office/drawing/2014/main" val="641404013"/>
                    </a:ext>
                  </a:extLst>
                </a:gridCol>
                <a:gridCol w="876070">
                  <a:extLst>
                    <a:ext uri="{9D8B030D-6E8A-4147-A177-3AD203B41FA5}">
                      <a16:colId xmlns:a16="http://schemas.microsoft.com/office/drawing/2014/main" val="3417168926"/>
                    </a:ext>
                  </a:extLst>
                </a:gridCol>
                <a:gridCol w="629156">
                  <a:extLst>
                    <a:ext uri="{9D8B030D-6E8A-4147-A177-3AD203B41FA5}">
                      <a16:colId xmlns:a16="http://schemas.microsoft.com/office/drawing/2014/main" val="1299615332"/>
                    </a:ext>
                  </a:extLst>
                </a:gridCol>
              </a:tblGrid>
              <a:tr h="411705">
                <a:tc>
                  <a:txBody>
                    <a:bodyPr/>
                    <a:lstStyle/>
                    <a:p>
                      <a:pPr algn="just">
                        <a:lnSpc>
                          <a:spcPct val="107000"/>
                        </a:lnSpc>
                        <a:spcAft>
                          <a:spcPts val="800"/>
                        </a:spcAft>
                      </a:pPr>
                      <a:r>
                        <a:rPr lang="en-IN" sz="1000" b="1" kern="100" dirty="0">
                          <a:solidFill>
                            <a:schemeClr val="tx1"/>
                          </a:solidFill>
                          <a:effectLst/>
                        </a:rPr>
                        <a:t>Algorithm</a:t>
                      </a:r>
                      <a:endParaRPr lang="en-IN" sz="11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chemeClr val="tx1"/>
                          </a:solidFill>
                          <a:effectLst/>
                        </a:rPr>
                        <a:t>Accuracy</a:t>
                      </a:r>
                      <a:endParaRPr lang="en-IN" sz="11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chemeClr val="tx1"/>
                          </a:solidFill>
                          <a:effectLst/>
                        </a:rPr>
                        <a:t>Precision</a:t>
                      </a:r>
                      <a:endParaRPr lang="en-IN" sz="11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chemeClr val="tx1"/>
                          </a:solidFill>
                          <a:effectLst/>
                        </a:rPr>
                        <a:t>Recall</a:t>
                      </a:r>
                      <a:endParaRPr lang="en-IN" sz="11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dirty="0">
                          <a:solidFill>
                            <a:schemeClr val="tx1"/>
                          </a:solidFill>
                          <a:effectLst/>
                        </a:rPr>
                        <a:t>AUC </a:t>
                      </a:r>
                      <a:endParaRPr lang="en-IN" sz="11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7783826"/>
                  </a:ext>
                </a:extLst>
              </a:tr>
              <a:tr h="422291">
                <a:tc>
                  <a:txBody>
                    <a:bodyPr/>
                    <a:lstStyle/>
                    <a:p>
                      <a:pPr algn="just">
                        <a:lnSpc>
                          <a:spcPct val="107000"/>
                        </a:lnSpc>
                        <a:spcAft>
                          <a:spcPts val="800"/>
                        </a:spcAft>
                      </a:pPr>
                      <a:r>
                        <a:rPr lang="en-IN" sz="10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0.81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2589"/>
                  </a:ext>
                </a:extLst>
              </a:tr>
              <a:tr h="332952">
                <a:tc>
                  <a:txBody>
                    <a:bodyPr/>
                    <a:lstStyle/>
                    <a:p>
                      <a:pPr algn="just">
                        <a:lnSpc>
                          <a:spcPct val="107000"/>
                        </a:lnSpc>
                        <a:spcAft>
                          <a:spcPts val="800"/>
                        </a:spcAft>
                      </a:pPr>
                      <a:r>
                        <a:rPr lang="en-IN" sz="10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0.67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3313016"/>
                  </a:ext>
                </a:extLst>
              </a:tr>
              <a:tr h="313866">
                <a:tc>
                  <a:txBody>
                    <a:bodyPr/>
                    <a:lstStyle/>
                    <a:p>
                      <a:pPr algn="just">
                        <a:lnSpc>
                          <a:spcPct val="107000"/>
                        </a:lnSpc>
                        <a:spcAft>
                          <a:spcPts val="800"/>
                        </a:spcAft>
                      </a:pPr>
                      <a:r>
                        <a:rPr lang="en-IN" sz="1000" b="1" kern="100" dirty="0">
                          <a:solidFill>
                            <a:srgbClr val="C00000"/>
                          </a:solidFill>
                          <a:effectLst/>
                          <a:highlight>
                            <a:srgbClr val="FFFF00"/>
                          </a:highlight>
                        </a:rPr>
                        <a:t>XG Boost</a:t>
                      </a:r>
                      <a:endParaRPr lang="en-IN" sz="1100" b="1" kern="100" dirty="0">
                        <a:solidFill>
                          <a:srgbClr val="C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rgbClr val="C00000"/>
                          </a:solidFill>
                          <a:effectLst/>
                          <a:highlight>
                            <a:srgbClr val="FFFF00"/>
                          </a:highlight>
                        </a:rPr>
                        <a:t>0.70</a:t>
                      </a:r>
                      <a:endParaRPr lang="en-IN" sz="1100" b="1" kern="100">
                        <a:solidFill>
                          <a:srgbClr val="C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rgbClr val="C00000"/>
                          </a:solidFill>
                          <a:effectLst/>
                          <a:highlight>
                            <a:srgbClr val="FFFF00"/>
                          </a:highlight>
                        </a:rPr>
                        <a:t>0.71</a:t>
                      </a:r>
                      <a:endParaRPr lang="en-IN" sz="1100" b="1" kern="100">
                        <a:solidFill>
                          <a:srgbClr val="C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a:solidFill>
                            <a:srgbClr val="C00000"/>
                          </a:solidFill>
                          <a:effectLst/>
                          <a:highlight>
                            <a:srgbClr val="FFFF00"/>
                          </a:highlight>
                        </a:rPr>
                        <a:t>0.70</a:t>
                      </a:r>
                      <a:endParaRPr lang="en-IN" sz="1100" b="1" kern="100">
                        <a:solidFill>
                          <a:srgbClr val="C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b="1" kern="100" dirty="0">
                          <a:solidFill>
                            <a:srgbClr val="C00000"/>
                          </a:solidFill>
                          <a:effectLst/>
                          <a:highlight>
                            <a:srgbClr val="FFFF00"/>
                          </a:highlight>
                        </a:rPr>
                        <a:t>0.95</a:t>
                      </a:r>
                      <a:endParaRPr lang="en-IN" sz="1100" b="1" kern="100" dirty="0">
                        <a:solidFill>
                          <a:srgbClr val="C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927535"/>
                  </a:ext>
                </a:extLst>
              </a:tr>
              <a:tr h="335332">
                <a:tc>
                  <a:txBody>
                    <a:bodyPr/>
                    <a:lstStyle/>
                    <a:p>
                      <a:pPr algn="just">
                        <a:lnSpc>
                          <a:spcPct val="107000"/>
                        </a:lnSpc>
                        <a:spcAft>
                          <a:spcPts val="800"/>
                        </a:spcAft>
                      </a:pPr>
                      <a:r>
                        <a:rPr lang="en-IN" sz="10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0.47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7230125"/>
                  </a:ext>
                </a:extLst>
              </a:tr>
              <a:tr h="232077">
                <a:tc>
                  <a:txBody>
                    <a:bodyPr/>
                    <a:lstStyle/>
                    <a:p>
                      <a:pPr algn="just">
                        <a:lnSpc>
                          <a:spcPct val="107000"/>
                        </a:lnSpc>
                        <a:spcAft>
                          <a:spcPts val="800"/>
                        </a:spcAft>
                      </a:pPr>
                      <a:r>
                        <a:rPr lang="en-IN" sz="1000" kern="100" dirty="0">
                          <a:effectLst/>
                        </a:rPr>
                        <a:t>Naïve Bayes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0.33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0.40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a:effectLst/>
                        </a:rPr>
                        <a:t>0.33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000" kern="100" dirty="0">
                          <a:effectLst/>
                        </a:rPr>
                        <a:t>0.71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413802"/>
                  </a:ext>
                </a:extLst>
              </a:tr>
            </a:tbl>
          </a:graphicData>
        </a:graphic>
      </p:graphicFrame>
      <p:sp>
        <p:nvSpPr>
          <p:cNvPr id="9" name="TextBox 8">
            <a:extLst>
              <a:ext uri="{FF2B5EF4-FFF2-40B4-BE49-F238E27FC236}">
                <a16:creationId xmlns:a16="http://schemas.microsoft.com/office/drawing/2014/main" id="{2E151B76-50E0-567A-4951-1396A34C4755}"/>
              </a:ext>
            </a:extLst>
          </p:cNvPr>
          <p:cNvSpPr txBox="1"/>
          <p:nvPr/>
        </p:nvSpPr>
        <p:spPr>
          <a:xfrm>
            <a:off x="6517681" y="2533581"/>
            <a:ext cx="5359438"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t>XGBoost is the better performing algorithm compared to others trained.</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This Decision is made mainly because of its AUC value, and Accuracy. </a:t>
            </a:r>
          </a:p>
        </p:txBody>
      </p:sp>
    </p:spTree>
    <p:extLst>
      <p:ext uri="{BB962C8B-B14F-4D97-AF65-F5344CB8AC3E}">
        <p14:creationId xmlns:p14="http://schemas.microsoft.com/office/powerpoint/2010/main" val="346832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49630"/>
            <a:ext cx="10668000" cy="487362"/>
          </a:xfrm>
        </p:spPr>
        <p:txBody>
          <a:bodyPr/>
          <a:lstStyle/>
          <a:p>
            <a:r>
              <a:rPr lang="en-GB" i="1" dirty="0"/>
              <a:t>Advantages</a:t>
            </a:r>
          </a:p>
        </p:txBody>
      </p:sp>
      <p:sp>
        <p:nvSpPr>
          <p:cNvPr id="4" name="Content Placeholder 3">
            <a:extLst>
              <a:ext uri="{FF2B5EF4-FFF2-40B4-BE49-F238E27FC236}">
                <a16:creationId xmlns:a16="http://schemas.microsoft.com/office/drawing/2014/main" id="{364E6D48-B4B4-4FC5-8207-48AA7F5D536B}"/>
              </a:ext>
            </a:extLst>
          </p:cNvPr>
          <p:cNvSpPr>
            <a:spLocks noGrp="1"/>
          </p:cNvSpPr>
          <p:nvPr>
            <p:ph idx="1"/>
          </p:nvPr>
        </p:nvSpPr>
        <p:spPr>
          <a:xfrm>
            <a:off x="1489166" y="1846217"/>
            <a:ext cx="5965372" cy="2403566"/>
          </a:xfrm>
        </p:spPr>
        <p:txBody>
          <a:bodyPr/>
          <a:lstStyle/>
          <a:p>
            <a:r>
              <a:rPr lang="en-IN" dirty="0"/>
              <a:t>Improved decision making</a:t>
            </a:r>
          </a:p>
          <a:p>
            <a:r>
              <a:rPr lang="en-IN" dirty="0"/>
              <a:t>Data driven approach </a:t>
            </a:r>
          </a:p>
          <a:p>
            <a:r>
              <a:rPr lang="en-IN" dirty="0"/>
              <a:t>Scalability of the project</a:t>
            </a:r>
          </a:p>
          <a:p>
            <a:r>
              <a:rPr lang="en-IN" dirty="0"/>
              <a:t>Accessibility </a:t>
            </a:r>
          </a:p>
          <a:p>
            <a:endParaRPr lang="en-IN"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51" y="1565926"/>
            <a:ext cx="10668000" cy="487362"/>
          </a:xfrm>
        </p:spPr>
        <p:txBody>
          <a:bodyPr/>
          <a:lstStyle/>
          <a:p>
            <a:r>
              <a:rPr lang="en-GB" sz="2400" i="1" dirty="0"/>
              <a:t>Hardware Requirements</a:t>
            </a:r>
          </a:p>
        </p:txBody>
      </p:sp>
      <p:sp>
        <p:nvSpPr>
          <p:cNvPr id="3" name="Content Placeholder 2"/>
          <p:cNvSpPr>
            <a:spLocks noGrp="1"/>
          </p:cNvSpPr>
          <p:nvPr>
            <p:ph idx="1"/>
          </p:nvPr>
        </p:nvSpPr>
        <p:spPr>
          <a:xfrm>
            <a:off x="1680755" y="2270759"/>
            <a:ext cx="9649096" cy="1950721"/>
          </a:xfrm>
        </p:spPr>
        <p:txBody>
          <a:bodyPr>
            <a:normAutofit/>
          </a:bodyPr>
          <a:lstStyle/>
          <a:p>
            <a:endParaRPr lang="en-US" sz="1800" i="1" dirty="0">
              <a:latin typeface="Arial" panose="020B0604020202020204" pitchFamily="34" charset="0"/>
              <a:cs typeface="Arial" panose="020B0604020202020204" pitchFamily="34" charset="0"/>
            </a:endParaRPr>
          </a:p>
          <a:p>
            <a:r>
              <a:rPr lang="en-US" sz="1800" i="1" dirty="0">
                <a:latin typeface="Arial" panose="020B0604020202020204" pitchFamily="34" charset="0"/>
                <a:cs typeface="Arial" panose="020B0604020202020204" pitchFamily="34" charset="0"/>
              </a:rPr>
              <a:t>A computer with a multi-core processor (at least 2 cores) and a minimum of 8 GB of RAM.</a:t>
            </a:r>
          </a:p>
          <a:p>
            <a:r>
              <a:rPr lang="en-US" sz="1800" i="1" dirty="0">
                <a:latin typeface="Arial" panose="020B0604020202020204" pitchFamily="34" charset="0"/>
                <a:cs typeface="Arial" panose="020B0604020202020204" pitchFamily="34" charset="0"/>
              </a:rPr>
              <a:t>A GPU (Graphics Processing Unit) with a minimum of 4GB of memory for faster training of deep learning models.</a:t>
            </a:r>
          </a:p>
          <a:p>
            <a:r>
              <a:rPr lang="en-US" sz="1800" i="1" dirty="0">
                <a:latin typeface="Arial" panose="020B0604020202020204" pitchFamily="34" charset="0"/>
                <a:cs typeface="Arial" panose="020B0604020202020204" pitchFamily="34" charset="0"/>
              </a:rPr>
              <a:t>Sufficient storage space for the dataset and trained models.</a:t>
            </a:r>
            <a:endParaRPr lang="en-GB"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A23A-72B9-3474-18DA-F42C4175E229}"/>
              </a:ext>
            </a:extLst>
          </p:cNvPr>
          <p:cNvSpPr>
            <a:spLocks noGrp="1"/>
          </p:cNvSpPr>
          <p:nvPr>
            <p:ph type="ctrTitle"/>
          </p:nvPr>
        </p:nvSpPr>
        <p:spPr>
          <a:xfrm>
            <a:off x="780911" y="1419498"/>
            <a:ext cx="7831866" cy="653143"/>
          </a:xfrm>
        </p:spPr>
        <p:txBody>
          <a:bodyPr/>
          <a:lstStyle/>
          <a:p>
            <a:r>
              <a:rPr lang="en-IN" sz="2400" i="1" dirty="0"/>
              <a:t>Software Requirements</a:t>
            </a:r>
          </a:p>
        </p:txBody>
      </p:sp>
      <p:sp>
        <p:nvSpPr>
          <p:cNvPr id="3" name="Subtitle 2">
            <a:extLst>
              <a:ext uri="{FF2B5EF4-FFF2-40B4-BE49-F238E27FC236}">
                <a16:creationId xmlns:a16="http://schemas.microsoft.com/office/drawing/2014/main" id="{6623666B-5624-22F6-38EB-FE7A3511BBFC}"/>
              </a:ext>
            </a:extLst>
          </p:cNvPr>
          <p:cNvSpPr>
            <a:spLocks noGrp="1"/>
          </p:cNvSpPr>
          <p:nvPr>
            <p:ph type="subTitle" idx="1"/>
          </p:nvPr>
        </p:nvSpPr>
        <p:spPr>
          <a:xfrm>
            <a:off x="1892663" y="2429658"/>
            <a:ext cx="8670834" cy="2725816"/>
          </a:xfrm>
        </p:spPr>
        <p:txBody>
          <a:bodyPr>
            <a:noAutofit/>
          </a:bodyPr>
          <a:lstStyle/>
          <a:p>
            <a:pPr marL="342900" indent="-342900" algn="l">
              <a:buFont typeface="Arial" panose="020B0604020202020204" pitchFamily="34" charset="0"/>
              <a:buChar char="•"/>
            </a:pPr>
            <a:r>
              <a:rPr lang="en-US" sz="1800" b="0" i="1" dirty="0">
                <a:latin typeface="Arial" panose="020B0604020202020204" pitchFamily="34" charset="0"/>
                <a:cs typeface="Arial" panose="020B0604020202020204" pitchFamily="34" charset="0"/>
              </a:rPr>
              <a:t>An operating system such as Windows, Linux or macOS.</a:t>
            </a:r>
          </a:p>
          <a:p>
            <a:pPr marL="342900" indent="-342900" algn="l">
              <a:buFont typeface="Arial" panose="020B0604020202020204" pitchFamily="34" charset="0"/>
              <a:buChar char="•"/>
            </a:pPr>
            <a:r>
              <a:rPr lang="en-US" sz="1800" b="0" i="1" dirty="0">
                <a:latin typeface="Arial" panose="020B0604020202020204" pitchFamily="34" charset="0"/>
                <a:cs typeface="Arial" panose="020B0604020202020204" pitchFamily="34" charset="0"/>
              </a:rPr>
              <a:t>Python, which is the most commonly used language for ML projects.</a:t>
            </a:r>
          </a:p>
          <a:p>
            <a:pPr marL="342900" indent="-342900" algn="l">
              <a:buFont typeface="Arial" panose="020B0604020202020204" pitchFamily="34" charset="0"/>
              <a:buChar char="•"/>
            </a:pPr>
            <a:r>
              <a:rPr lang="en-US" sz="1800" b="0" i="1" dirty="0">
                <a:latin typeface="Arial" panose="020B0604020202020204" pitchFamily="34" charset="0"/>
                <a:cs typeface="Arial" panose="020B0604020202020204" pitchFamily="34" charset="0"/>
              </a:rPr>
              <a:t>ML libraries like Scikit-learn, TensorFlow, </a:t>
            </a:r>
            <a:r>
              <a:rPr lang="en-US" sz="1800" b="0" i="1" dirty="0" err="1">
                <a:latin typeface="Arial" panose="020B0604020202020204" pitchFamily="34" charset="0"/>
                <a:cs typeface="Arial" panose="020B0604020202020204" pitchFamily="34" charset="0"/>
              </a:rPr>
              <a:t>PyTorch</a:t>
            </a:r>
            <a:r>
              <a:rPr lang="en-US" sz="1800" b="0" i="1" dirty="0">
                <a:latin typeface="Arial" panose="020B0604020202020204" pitchFamily="34" charset="0"/>
                <a:cs typeface="Arial" panose="020B0604020202020204" pitchFamily="34" charset="0"/>
              </a:rPr>
              <a:t>, </a:t>
            </a:r>
            <a:r>
              <a:rPr lang="en-US" sz="1800" b="0" i="1" dirty="0" err="1">
                <a:latin typeface="Arial" panose="020B0604020202020204" pitchFamily="34" charset="0"/>
                <a:cs typeface="Arial" panose="020B0604020202020204" pitchFamily="34" charset="0"/>
              </a:rPr>
              <a:t>Keras</a:t>
            </a:r>
            <a:r>
              <a:rPr lang="en-US" sz="1800" b="0" i="1" dirty="0">
                <a:latin typeface="Arial" panose="020B0604020202020204" pitchFamily="34" charset="0"/>
                <a:cs typeface="Arial" panose="020B0604020202020204" pitchFamily="34" charset="0"/>
              </a:rPr>
              <a:t>, and Pandas.</a:t>
            </a:r>
          </a:p>
          <a:p>
            <a:pPr marL="342900" indent="-342900" algn="l">
              <a:buFont typeface="Arial" panose="020B0604020202020204" pitchFamily="34" charset="0"/>
              <a:buChar char="•"/>
            </a:pPr>
            <a:r>
              <a:rPr lang="en-US" sz="1800" b="0" i="1" dirty="0">
                <a:latin typeface="Arial" panose="020B0604020202020204" pitchFamily="34" charset="0"/>
                <a:cs typeface="Arial" panose="020B0604020202020204" pitchFamily="34" charset="0"/>
              </a:rPr>
              <a:t>IDE (Integrated Development Environment) like </a:t>
            </a:r>
            <a:r>
              <a:rPr lang="en-US" sz="1800" b="0" i="1" dirty="0" err="1">
                <a:latin typeface="Arial" panose="020B0604020202020204" pitchFamily="34" charset="0"/>
                <a:cs typeface="Arial" panose="020B0604020202020204" pitchFamily="34" charset="0"/>
              </a:rPr>
              <a:t>Jupyter</a:t>
            </a:r>
            <a:r>
              <a:rPr lang="en-US" sz="1800" b="0" i="1" dirty="0">
                <a:latin typeface="Arial" panose="020B0604020202020204" pitchFamily="34" charset="0"/>
                <a:cs typeface="Arial" panose="020B0604020202020204" pitchFamily="34" charset="0"/>
              </a:rPr>
              <a:t> Notebook or PyCharm for writing and testing code.</a:t>
            </a:r>
          </a:p>
          <a:p>
            <a:pPr marL="342900" indent="-342900" algn="l">
              <a:buFont typeface="Arial" panose="020B0604020202020204" pitchFamily="34" charset="0"/>
              <a:buChar char="•"/>
            </a:pPr>
            <a:r>
              <a:rPr lang="en-US" sz="1800" b="0" i="1" dirty="0">
                <a:latin typeface="Arial" panose="020B0604020202020204" pitchFamily="34" charset="0"/>
                <a:cs typeface="Arial" panose="020B0604020202020204" pitchFamily="34" charset="0"/>
              </a:rPr>
              <a:t>Version control software like Git and </a:t>
            </a:r>
            <a:r>
              <a:rPr lang="en-US" sz="1800" b="0" i="1" dirty="0" err="1">
                <a:latin typeface="Arial" panose="020B0604020202020204" pitchFamily="34" charset="0"/>
                <a:cs typeface="Arial" panose="020B0604020202020204" pitchFamily="34" charset="0"/>
              </a:rPr>
              <a:t>Github</a:t>
            </a:r>
            <a:r>
              <a:rPr lang="en-US" sz="1800" b="0" i="1" dirty="0">
                <a:latin typeface="Arial" panose="020B0604020202020204" pitchFamily="34" charset="0"/>
                <a:cs typeface="Arial" panose="020B0604020202020204" pitchFamily="34" charset="0"/>
              </a:rPr>
              <a:t> for collaboration and code management.</a:t>
            </a:r>
            <a:endParaRPr lang="en-IN" sz="1800" b="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11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734" y="1077120"/>
            <a:ext cx="3801533" cy="487362"/>
          </a:xfrm>
        </p:spPr>
        <p:txBody>
          <a:bodyPr/>
          <a:lstStyle/>
          <a:p>
            <a:r>
              <a:rPr lang="en-GB" sz="2400" i="1" dirty="0"/>
              <a:t>Timeline of Project</a:t>
            </a:r>
          </a:p>
        </p:txBody>
      </p:sp>
      <p:pic>
        <p:nvPicPr>
          <p:cNvPr id="6" name="Picture 5">
            <a:extLst>
              <a:ext uri="{FF2B5EF4-FFF2-40B4-BE49-F238E27FC236}">
                <a16:creationId xmlns:a16="http://schemas.microsoft.com/office/drawing/2014/main" id="{5181426B-2FCC-9AA2-8499-ED079CF17137}"/>
              </a:ext>
            </a:extLst>
          </p:cNvPr>
          <p:cNvPicPr>
            <a:picLocks noChangeAspect="1"/>
          </p:cNvPicPr>
          <p:nvPr/>
        </p:nvPicPr>
        <p:blipFill rotWithShape="1">
          <a:blip r:embed="rId2">
            <a:extLst>
              <a:ext uri="{28A0092B-C50C-407E-A947-70E740481C1C}">
                <a14:useLocalDpi xmlns:a14="http://schemas.microsoft.com/office/drawing/2010/main" val="0"/>
              </a:ext>
            </a:extLst>
          </a:blip>
          <a:srcRect l="694" r="814" b="2307"/>
          <a:stretch/>
        </p:blipFill>
        <p:spPr bwMode="auto">
          <a:xfrm>
            <a:off x="2185851" y="1917609"/>
            <a:ext cx="7672251" cy="3458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4917-7C9F-42CA-8ACC-5592862347BC}"/>
              </a:ext>
            </a:extLst>
          </p:cNvPr>
          <p:cNvSpPr>
            <a:spLocks noGrp="1"/>
          </p:cNvSpPr>
          <p:nvPr>
            <p:ph type="title"/>
          </p:nvPr>
        </p:nvSpPr>
        <p:spPr>
          <a:xfrm>
            <a:off x="812800" y="1145176"/>
            <a:ext cx="10668000" cy="48736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88E9233-E309-36C9-55A0-85F356093E76}"/>
              </a:ext>
            </a:extLst>
          </p:cNvPr>
          <p:cNvSpPr>
            <a:spLocks noGrp="1"/>
          </p:cNvSpPr>
          <p:nvPr>
            <p:ph idx="1"/>
          </p:nvPr>
        </p:nvSpPr>
        <p:spPr>
          <a:xfrm>
            <a:off x="1550126" y="1942013"/>
            <a:ext cx="10017760" cy="3108960"/>
          </a:xfrm>
        </p:spPr>
        <p:txBody>
          <a:bodyPr>
            <a:normAutofit lnSpcReduction="10000"/>
          </a:bodyPr>
          <a:lstStyle/>
          <a:p>
            <a:r>
              <a:rPr lang="en-IN" dirty="0">
                <a:solidFill>
                  <a:srgbClr val="000000"/>
                </a:solidFill>
                <a:effectLst/>
                <a:latin typeface="Times New Roman" panose="02020603050405020304" pitchFamily="18" charset="0"/>
                <a:ea typeface="Times New Roman" panose="02020603050405020304" pitchFamily="18" charset="0"/>
              </a:rPr>
              <a:t>Finally, our crop recommendation project has demonstrated the effectiveness of using machine learning algorithms to provide crop selection recommendations to farmers.</a:t>
            </a:r>
            <a:endParaRPr lang="en-IN" dirty="0">
              <a:solidFill>
                <a:srgbClr val="000000"/>
              </a:solidFill>
              <a:latin typeface="Times New Roman" panose="02020603050405020304" pitchFamily="18" charset="0"/>
            </a:endParaRPr>
          </a:p>
          <a:p>
            <a:r>
              <a:rPr lang="en-IN" dirty="0" err="1">
                <a:solidFill>
                  <a:srgbClr val="000000"/>
                </a:solidFill>
                <a:latin typeface="Times New Roman" panose="02020603050405020304" pitchFamily="18" charset="0"/>
              </a:rPr>
              <a:t>XGBoost</a:t>
            </a:r>
            <a:r>
              <a:rPr lang="en-IN" dirty="0">
                <a:solidFill>
                  <a:srgbClr val="000000"/>
                </a:solidFill>
                <a:latin typeface="Times New Roman" panose="02020603050405020304" pitchFamily="18" charset="0"/>
              </a:rPr>
              <a:t> being the  better performing algorithm with an accuracy of 70% and AUC of 0.95, there is still room for improvement.</a:t>
            </a:r>
          </a:p>
          <a:p>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findings and future work outlined above serve as a road map for additional research and development in this field, with the goal of providing farmers with reliable and effective crop recommendation solutions.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200" dirty="0"/>
          </a:p>
          <a:p>
            <a:endParaRPr lang="en-IN" dirty="0"/>
          </a:p>
        </p:txBody>
      </p:sp>
    </p:spTree>
    <p:extLst>
      <p:ext uri="{BB962C8B-B14F-4D97-AF65-F5344CB8AC3E}">
        <p14:creationId xmlns:p14="http://schemas.microsoft.com/office/powerpoint/2010/main" val="415156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7" y="1057276"/>
            <a:ext cx="10668000" cy="487362"/>
          </a:xfrm>
        </p:spPr>
        <p:txBody>
          <a:bodyPr/>
          <a:lstStyle/>
          <a:p>
            <a:r>
              <a:rPr lang="en-GB" sz="2400" i="1" dirty="0"/>
              <a:t>References</a:t>
            </a:r>
          </a:p>
        </p:txBody>
      </p:sp>
      <p:sp>
        <p:nvSpPr>
          <p:cNvPr id="3" name="Content Placeholder 2"/>
          <p:cNvSpPr>
            <a:spLocks noGrp="1"/>
          </p:cNvSpPr>
          <p:nvPr>
            <p:ph idx="1"/>
          </p:nvPr>
        </p:nvSpPr>
        <p:spPr>
          <a:xfrm>
            <a:off x="1352489" y="1756075"/>
            <a:ext cx="9237133" cy="4044649"/>
          </a:xfrm>
        </p:spPr>
        <p:txBody>
          <a:bodyPr>
            <a:noAutofit/>
          </a:bodyPr>
          <a:lstStyle/>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Z. Doshi, S. Nadkarni, R. Agrawal and N. Shah,"</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Agro</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Consultant: Intelligent Crop Recommendation System Using Machine Learning Algorithms," 2018 Fourth International Conference on Computing Communication Control and Automation (ICCUBEA), Pune, India, 2018, pp. 1-6,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10.1109/ICCUBEA.2018.8697349</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S.Pudumalar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Ramanujam</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H.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Rajashree</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Kavya, 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Kiruthika</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J. Nisha, "Crop recommendation system for precision agriculture," 2016 Eighth International Conference on Advanced Computing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ICoAC</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Chennai, India, 2017, pp. 32-36,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10.1109/ICoAC.2017.7951740</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N. H. Kulkarni, G. N. Srinivasan, B. M. Sagar and N. K. Cauvery, "Improving Crop Productivity Through A Crop Recommendation System Using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Ensembling</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Technique," 2018 3rd International Conference on Computational Systems and Information Technology for Sustainable Solutions (CSITSS), Bengaluru, India, 2018, pp. 114-119,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10.1109/CSITSS.2018.8768790</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Anakha</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Venugopal, Aparna S,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Jinsu</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Mani, Rima Mathew,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Vinu</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Williams, 2021, Crop Yield Prediction using Machine Learning Algorithms, International Journal Of Engineering Research &amp; Technology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Ijert</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Ncreis</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2021 (Volume 09 – Issue 13).</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 Hybrid Approach For Crop Yield Prediction Using Machine Learning And Deep Learning Algorithms Citation Sonal Agarwal and Sandhya Tarar 2021 J. Phys.: Conf. Ser. 1714 012012 DOI 10.1088/1742-6596/1714/1/012012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Design And Implementation Of Crop Yield Prediction Model In Agriculture Sangeeta, Shruthi G, International Journal Of Scientific &amp; Technology Research Volume 8, Issue 01, January 2020.</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"Crop Recommendation System using Machine Learning"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Dhruvi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Gosai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Chintal</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Raval</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Rikin Nayak, Hardik Jayswal,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Axat</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Patel. International Journal of Scientific Research in Computer Science, Engineering and Information Technology</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N. N.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Thilakarathne</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 A. Bakar, P. E. Abas, and H. Yassin, “A Cloud Enabled Crop Recommendation Platform for Machine Learning-Driven Precision Farming,” Sensors, vol. 22, no. 16, p. 6299, Aug. 2022,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Crop Recommendation System To Maximize Crop Yield Using Deep Neural Network Vol 12,Issue 11, Nov /2021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Issn</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No:0377-9254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Dighe</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Deepti, Harsh H. Joshi, Aishwarya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Katkar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Snehal</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Patil and Shrikant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Kokate</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“Survey of Crop Recommendation Systems.” (2018).</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900" dirty="0"/>
          </a:p>
          <a:p>
            <a:pPr marL="0" indent="0">
              <a:buNone/>
            </a:pPr>
            <a:endParaRPr lang="en-GB"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833" y="1157024"/>
            <a:ext cx="2980267" cy="487362"/>
          </a:xfrm>
        </p:spPr>
        <p:txBody>
          <a:bodyPr/>
          <a:lstStyle/>
          <a:p>
            <a:r>
              <a:rPr lang="en-GB" sz="2400" i="1" dirty="0"/>
              <a:t>Introduction</a:t>
            </a:r>
          </a:p>
        </p:txBody>
      </p:sp>
      <p:sp>
        <p:nvSpPr>
          <p:cNvPr id="3" name="Content Placeholder 2"/>
          <p:cNvSpPr>
            <a:spLocks noGrp="1"/>
          </p:cNvSpPr>
          <p:nvPr>
            <p:ph idx="1"/>
          </p:nvPr>
        </p:nvSpPr>
        <p:spPr>
          <a:xfrm>
            <a:off x="1754716" y="2143276"/>
            <a:ext cx="9374838" cy="2898987"/>
          </a:xfrm>
        </p:spPr>
        <p:txBody>
          <a:bodyPr>
            <a:normAutofit/>
          </a:bodyPr>
          <a:lstStyle/>
          <a:p>
            <a:pPr marL="0" indent="0" algn="just">
              <a:buNone/>
            </a:pPr>
            <a:r>
              <a:rPr lang="en-US" sz="1800" i="1" dirty="0">
                <a:latin typeface="Arial" panose="020B0604020202020204" pitchFamily="34" charset="0"/>
                <a:cs typeface="Arial" panose="020B0604020202020204" pitchFamily="34" charset="0"/>
              </a:rPr>
              <a:t>India has the Highest Net Cropped Area In The World So It Is Important That The Land Under Cultivation Is Used Efficiently And Extract Maximum Crop Yield, It Is Important To Make Efforts To Use The Resources Effectively And Sustainably. Precision Agriculture Is One Such Concept That Has Revolutionized Agriculture. Precision Agriculture Is An Agriculture Management Strategy That Helps In Improving Crop Yields And Assists In Decision-making Using Large Amounts Of Sensorial Data And Information As Well As Analysis Tools. Technologies Like </a:t>
            </a:r>
            <a:r>
              <a:rPr lang="en-US" sz="1800" i="1" dirty="0" err="1">
                <a:latin typeface="Arial" panose="020B0604020202020204" pitchFamily="34" charset="0"/>
                <a:cs typeface="Arial" panose="020B0604020202020204" pitchFamily="34" charset="0"/>
              </a:rPr>
              <a:t>Iot</a:t>
            </a:r>
            <a:r>
              <a:rPr lang="en-US" sz="1800" i="1" dirty="0">
                <a:latin typeface="Arial" panose="020B0604020202020204" pitchFamily="34" charset="0"/>
                <a:cs typeface="Arial" panose="020B0604020202020204" pitchFamily="34" charset="0"/>
              </a:rPr>
              <a:t>, Artificial Intelligence, And Cloud Computing Are Deployed For The Collection Of Data Related To Land, Weather Conditions, Fertilizers Water Management, And Soil Fertility</a:t>
            </a:r>
          </a:p>
          <a:p>
            <a:pPr marL="0" indent="0" algn="just">
              <a:buNone/>
            </a:pPr>
            <a:endParaRPr lang="en-GB" sz="1800" i="1" dirty="0">
              <a:latin typeface="Arial" panose="020B0604020202020204" pitchFamily="34" charset="0"/>
              <a:cs typeface="Arial" panose="020B0604020202020204" pitchFamily="34" charset="0"/>
            </a:endParaRPr>
          </a:p>
        </p:txBody>
      </p:sp>
      <p:pic>
        <p:nvPicPr>
          <p:cNvPr id="4" name="Content Placeholder 4">
            <a:extLst>
              <a:ext uri="{FF2B5EF4-FFF2-40B4-BE49-F238E27FC236}">
                <a16:creationId xmlns:a16="http://schemas.microsoft.com/office/drawing/2014/main" id="{E82B268F-E511-478B-ECAD-1A28F8E632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86" y="-8709"/>
            <a:ext cx="12176314" cy="6813444"/>
          </a:xfrm>
          <a:prstGeom prst="rect">
            <a:avLst/>
          </a:prstGeom>
        </p:spPr>
      </p:pic>
      <p:sp>
        <p:nvSpPr>
          <p:cNvPr id="6" name="TextBox 5">
            <a:extLst>
              <a:ext uri="{FF2B5EF4-FFF2-40B4-BE49-F238E27FC236}">
                <a16:creationId xmlns:a16="http://schemas.microsoft.com/office/drawing/2014/main" id="{49EF2713-70AA-793E-EEBC-33440BC96346}"/>
              </a:ext>
            </a:extLst>
          </p:cNvPr>
          <p:cNvSpPr txBox="1"/>
          <p:nvPr/>
        </p:nvSpPr>
        <p:spPr>
          <a:xfrm>
            <a:off x="128421" y="741525"/>
            <a:ext cx="5540859" cy="830997"/>
          </a:xfrm>
          <a:prstGeom prst="rect">
            <a:avLst/>
          </a:prstGeom>
          <a:noFill/>
        </p:spPr>
        <p:txBody>
          <a:bodyPr wrap="square">
            <a:spAutoFit/>
          </a:bodyPr>
          <a:lstStyle/>
          <a:p>
            <a:r>
              <a:rPr lang="en-IN" sz="4800" b="1" dirty="0">
                <a:solidFill>
                  <a:schemeClr val="bg1"/>
                </a:solidFill>
              </a:rPr>
              <a:t>INTRODUCTION</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BF1D-2ECD-B973-3EA0-7B2082C7318C}"/>
              </a:ext>
            </a:extLst>
          </p:cNvPr>
          <p:cNvSpPr>
            <a:spLocks noGrp="1"/>
          </p:cNvSpPr>
          <p:nvPr>
            <p:ph type="title"/>
          </p:nvPr>
        </p:nvSpPr>
        <p:spPr>
          <a:xfrm>
            <a:off x="762000" y="1093245"/>
            <a:ext cx="10668000" cy="487362"/>
          </a:xfrm>
        </p:spPr>
        <p:txBody>
          <a:bodyPr/>
          <a:lstStyle/>
          <a:p>
            <a:r>
              <a:rPr lang="en-US" sz="2400" i="1" dirty="0"/>
              <a:t>References</a:t>
            </a:r>
            <a:endParaRPr lang="en-IN" sz="2400" i="1" dirty="0"/>
          </a:p>
        </p:txBody>
      </p:sp>
      <p:sp>
        <p:nvSpPr>
          <p:cNvPr id="3" name="Content Placeholder 2">
            <a:extLst>
              <a:ext uri="{FF2B5EF4-FFF2-40B4-BE49-F238E27FC236}">
                <a16:creationId xmlns:a16="http://schemas.microsoft.com/office/drawing/2014/main" id="{2F44E8B8-F685-2E45-586A-7471EE762BD5}"/>
              </a:ext>
            </a:extLst>
          </p:cNvPr>
          <p:cNvSpPr>
            <a:spLocks noGrp="1"/>
          </p:cNvSpPr>
          <p:nvPr>
            <p:ph idx="1"/>
          </p:nvPr>
        </p:nvSpPr>
        <p:spPr>
          <a:xfrm>
            <a:off x="1396274" y="1741715"/>
            <a:ext cx="9399452" cy="4275908"/>
          </a:xfrm>
        </p:spPr>
        <p:txBody>
          <a:bodyPr>
            <a:noAutofit/>
          </a:bodyPr>
          <a:lstStyle/>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Improvement of Crop Production Using Recommender System by Weather Forecasts Bangaru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Kamatchi</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Parvathi </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Data Mining Techniques and Applications to Agricultural Yield Data D Ramesh , B Vishnu Vardhan, International Journal of Advanced Research in Computer and Communication Engineering Vol. 2, Issue 9, September 2013 </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N. N.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Jambhulkar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Rice Production in West Bengal International Journal of Scientific Research, Vol: 2, Issue: 7 July 2013</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Li Hong-</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ying</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Hou Yan-</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Zhou Yong-</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juan</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Hui-</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ming</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Crop Yield Forecasted Model Based on Time Series Techniques, Journal of Northeast Agricultural University (English edition),Volume 19, Issue 1,2012,Pages 73-77,ISSN 1006-8104,</a:t>
            </a:r>
            <a:r>
              <a:rPr lang="en-IN" sz="9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https://doi.org/10.1016/S1006-8104(12)60042-7</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Masood, M. A., Raza, I. ., &amp; Abid, S. . (2019). Forecasting Wheat Production Using Time Series Models in Pakistan. Asian Journal of Agriculture and Rural Development, 8(2), 172 177.</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Enrichment of Crop Yield Prophecy Using Machine Learning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AlgorithmsR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Kingsy</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Grace, K. Induja and M.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Lincy</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 Thomas van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Klompenburg</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Ayalew</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Kassahun,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Cagatay</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Catal</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Crop yield prediction using machine learning: A systematic literature review, Computers and Electronics in Agriculture, Volume 177,2020,105709,ISSN 0168-1699</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[18] Data analytics for crop management: a big data view Nabila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Chergui</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Mohand</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Tahar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Kechadi</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 "Crop Yield Prediction In Agriculture Using Data Mining Predictive Analytic Techniques",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Ijrar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International Journal Of Research And Analytical Reviews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Ijrar</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Issn</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2348-1269, P- </a:t>
            </a:r>
            <a:r>
              <a:rPr lang="en-IN" sz="9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Issn</a:t>
            </a:r>
            <a:r>
              <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2349-5138, Volume.5, Issue 4, Page No Pp.783-787, December 2018,</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[20]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Champaneri</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Mayank &amp;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Chachpara</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Darpan &amp;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Chandvidkar</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Chaitanya &amp; Rathod,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Mansing</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(2020). CROP YIELD PREDICTION USING MACHINE LEARNING. International Journal of Science and Research (IJSR). 9. 2.</a:t>
            </a:r>
          </a:p>
          <a:p>
            <a:pPr marL="0" indent="0" algn="just">
              <a:lnSpc>
                <a:spcPct val="107000"/>
              </a:lnSpc>
              <a:spcAft>
                <a:spcPts val="800"/>
              </a:spcAft>
              <a:buNone/>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[21] Crop Variety Selection Method using Machine Learning G. Vishwa, J. Venkatesh,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C. Geetha, </a:t>
            </a:r>
            <a:r>
              <a:rPr lang="en-IN" sz="9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http://dx.doi.org/10.21172/ijiet.124.05</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[22] Crop Prediction using Machine Learning N.L.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Chourasiya</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P. Modi , N. Shaikh3 , D.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Khandagale</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S. Pawar, IOSR Journal of Engineering (IOSR JEN) ISSN (e): 2250-3021, ISSN (p): 2278-8719 PP 06-10</a:t>
            </a:r>
          </a:p>
          <a:p>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0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pic>
        <p:nvPicPr>
          <p:cNvPr id="2" name="Content Placeholder 13">
            <a:extLst>
              <a:ext uri="{FF2B5EF4-FFF2-40B4-BE49-F238E27FC236}">
                <a16:creationId xmlns:a16="http://schemas.microsoft.com/office/drawing/2014/main" id="{E2ACD0A7-AD5B-CAAE-7584-1CC228A45ED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6704"/>
            <a:ext cx="10668000" cy="487362"/>
          </a:xfrm>
        </p:spPr>
        <p:txBody>
          <a:bodyPr/>
          <a:lstStyle/>
          <a:p>
            <a:r>
              <a:rPr lang="en-GB" sz="2400" i="1" dirty="0"/>
              <a:t>Literature Review</a:t>
            </a:r>
          </a:p>
        </p:txBody>
      </p:sp>
      <p:pic>
        <p:nvPicPr>
          <p:cNvPr id="7" name="Picture 6">
            <a:extLst>
              <a:ext uri="{FF2B5EF4-FFF2-40B4-BE49-F238E27FC236}">
                <a16:creationId xmlns:a16="http://schemas.microsoft.com/office/drawing/2014/main" id="{2420ABBA-797E-8A1E-1CF1-AE70E34A3A48}"/>
              </a:ext>
            </a:extLst>
          </p:cNvPr>
          <p:cNvPicPr>
            <a:picLocks noChangeAspect="1"/>
          </p:cNvPicPr>
          <p:nvPr/>
        </p:nvPicPr>
        <p:blipFill>
          <a:blip r:embed="rId2"/>
          <a:stretch>
            <a:fillRect/>
          </a:stretch>
        </p:blipFill>
        <p:spPr>
          <a:xfrm>
            <a:off x="3141095" y="1772461"/>
            <a:ext cx="6223320" cy="3956253"/>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2CB00A-A998-5576-8904-8396DED55187}"/>
              </a:ext>
            </a:extLst>
          </p:cNvPr>
          <p:cNvPicPr>
            <a:picLocks noChangeAspect="1"/>
          </p:cNvPicPr>
          <p:nvPr/>
        </p:nvPicPr>
        <p:blipFill>
          <a:blip r:embed="rId2"/>
          <a:stretch>
            <a:fillRect/>
          </a:stretch>
        </p:blipFill>
        <p:spPr>
          <a:xfrm>
            <a:off x="3200251" y="1355618"/>
            <a:ext cx="5791498" cy="4146763"/>
          </a:xfrm>
          <a:prstGeom prst="rect">
            <a:avLst/>
          </a:prstGeom>
        </p:spPr>
      </p:pic>
    </p:spTree>
    <p:extLst>
      <p:ext uri="{BB962C8B-B14F-4D97-AF65-F5344CB8AC3E}">
        <p14:creationId xmlns:p14="http://schemas.microsoft.com/office/powerpoint/2010/main" val="22568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86E4A-0851-9663-01E0-3B4DB8B00CE0}"/>
              </a:ext>
            </a:extLst>
          </p:cNvPr>
          <p:cNvPicPr>
            <a:picLocks noChangeAspect="1"/>
          </p:cNvPicPr>
          <p:nvPr/>
        </p:nvPicPr>
        <p:blipFill>
          <a:blip r:embed="rId2"/>
          <a:stretch>
            <a:fillRect/>
          </a:stretch>
        </p:blipFill>
        <p:spPr>
          <a:xfrm>
            <a:off x="3122690" y="945776"/>
            <a:ext cx="5772447" cy="3956253"/>
          </a:xfrm>
          <a:prstGeom prst="rect">
            <a:avLst/>
          </a:prstGeom>
        </p:spPr>
      </p:pic>
      <p:sp>
        <p:nvSpPr>
          <p:cNvPr id="7" name="TextBox 6">
            <a:extLst>
              <a:ext uri="{FF2B5EF4-FFF2-40B4-BE49-F238E27FC236}">
                <a16:creationId xmlns:a16="http://schemas.microsoft.com/office/drawing/2014/main" id="{D6A0625B-A21C-991B-2789-DE37AA89A58C}"/>
              </a:ext>
            </a:extLst>
          </p:cNvPr>
          <p:cNvSpPr txBox="1"/>
          <p:nvPr/>
        </p:nvSpPr>
        <p:spPr>
          <a:xfrm>
            <a:off x="5373189" y="5180652"/>
            <a:ext cx="4171407" cy="369332"/>
          </a:xfrm>
          <a:prstGeom prst="rect">
            <a:avLst/>
          </a:prstGeom>
          <a:noFill/>
        </p:spPr>
        <p:txBody>
          <a:bodyPr wrap="square">
            <a:spAutoFit/>
          </a:bodyPr>
          <a:lstStyle/>
          <a:p>
            <a:pPr marL="0" indent="0">
              <a:buNone/>
            </a:pPr>
            <a:r>
              <a:rPr lang="en-GB" sz="1800" b="1" i="1" dirty="0"/>
              <a:t>Literature Survey document  ---&gt;</a:t>
            </a:r>
          </a:p>
        </p:txBody>
      </p:sp>
      <p:sp>
        <p:nvSpPr>
          <p:cNvPr id="10" name="TextBox 9">
            <a:extLst>
              <a:ext uri="{FF2B5EF4-FFF2-40B4-BE49-F238E27FC236}">
                <a16:creationId xmlns:a16="http://schemas.microsoft.com/office/drawing/2014/main" id="{5E954145-DF74-378B-76DB-8F82C3B3C518}"/>
              </a:ext>
            </a:extLst>
          </p:cNvPr>
          <p:cNvSpPr txBox="1"/>
          <p:nvPr/>
        </p:nvSpPr>
        <p:spPr>
          <a:xfrm>
            <a:off x="9544595" y="5180652"/>
            <a:ext cx="1506582" cy="369332"/>
          </a:xfrm>
          <a:prstGeom prst="rect">
            <a:avLst/>
          </a:prstGeom>
          <a:noFill/>
        </p:spPr>
        <p:txBody>
          <a:bodyPr wrap="square">
            <a:spAutoFit/>
          </a:bodyPr>
          <a:lstStyle/>
          <a:p>
            <a:r>
              <a:rPr lang="en-IN" dirty="0">
                <a:hlinkClick r:id="rId3"/>
              </a:rPr>
              <a:t>click here</a:t>
            </a:r>
            <a:endParaRPr lang="en-IN" dirty="0"/>
          </a:p>
        </p:txBody>
      </p:sp>
    </p:spTree>
    <p:extLst>
      <p:ext uri="{BB962C8B-B14F-4D97-AF65-F5344CB8AC3E}">
        <p14:creationId xmlns:p14="http://schemas.microsoft.com/office/powerpoint/2010/main" val="385085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2145-DC2E-3B46-E716-D5B75FFE751B}"/>
              </a:ext>
            </a:extLst>
          </p:cNvPr>
          <p:cNvSpPr>
            <a:spLocks noGrp="1"/>
          </p:cNvSpPr>
          <p:nvPr>
            <p:ph type="ctrTitle"/>
          </p:nvPr>
        </p:nvSpPr>
        <p:spPr>
          <a:xfrm>
            <a:off x="728660" y="1069838"/>
            <a:ext cx="10363200" cy="593500"/>
          </a:xfrm>
        </p:spPr>
        <p:txBody>
          <a:bodyPr/>
          <a:lstStyle/>
          <a:p>
            <a:r>
              <a:rPr lang="en-US" dirty="0"/>
              <a:t>Proposed Method</a:t>
            </a:r>
            <a:endParaRPr lang="en-IN" dirty="0"/>
          </a:p>
        </p:txBody>
      </p:sp>
      <p:sp>
        <p:nvSpPr>
          <p:cNvPr id="3" name="Subtitle 2">
            <a:extLst>
              <a:ext uri="{FF2B5EF4-FFF2-40B4-BE49-F238E27FC236}">
                <a16:creationId xmlns:a16="http://schemas.microsoft.com/office/drawing/2014/main" id="{4FB36525-8349-9762-8A42-8480AE14B695}"/>
              </a:ext>
            </a:extLst>
          </p:cNvPr>
          <p:cNvSpPr>
            <a:spLocks noGrp="1"/>
          </p:cNvSpPr>
          <p:nvPr>
            <p:ph type="subTitle" idx="1"/>
          </p:nvPr>
        </p:nvSpPr>
        <p:spPr>
          <a:xfrm>
            <a:off x="1828800" y="2211944"/>
            <a:ext cx="8534400" cy="1752600"/>
          </a:xfrm>
        </p:spPr>
        <p:txBody>
          <a:bodyPr/>
          <a:lstStyle/>
          <a:p>
            <a:endParaRPr lang="en-IN" dirty="0"/>
          </a:p>
        </p:txBody>
      </p:sp>
      <p:pic>
        <p:nvPicPr>
          <p:cNvPr id="4" name="Content Placeholder 6">
            <a:extLst>
              <a:ext uri="{FF2B5EF4-FFF2-40B4-BE49-F238E27FC236}">
                <a16:creationId xmlns:a16="http://schemas.microsoft.com/office/drawing/2014/main" id="{73E980F3-4A89-A1B7-89F3-3EF929AD637B}"/>
              </a:ext>
            </a:extLst>
          </p:cNvPr>
          <p:cNvPicPr>
            <a:picLocks noChangeAspect="1"/>
          </p:cNvPicPr>
          <p:nvPr/>
        </p:nvPicPr>
        <p:blipFill rotWithShape="1">
          <a:blip r:embed="rId2">
            <a:extLst>
              <a:ext uri="{28A0092B-C50C-407E-A947-70E740481C1C}">
                <a14:useLocalDpi xmlns:a14="http://schemas.microsoft.com/office/drawing/2010/main" val="0"/>
              </a:ext>
            </a:extLst>
          </a:blip>
          <a:srcRect t="1171"/>
          <a:stretch/>
        </p:blipFill>
        <p:spPr>
          <a:xfrm>
            <a:off x="1315656" y="1950720"/>
            <a:ext cx="9776204" cy="3918380"/>
          </a:xfrm>
          <a:prstGeom prst="rect">
            <a:avLst/>
          </a:prstGeom>
        </p:spPr>
      </p:pic>
    </p:spTree>
    <p:extLst>
      <p:ext uri="{BB962C8B-B14F-4D97-AF65-F5344CB8AC3E}">
        <p14:creationId xmlns:p14="http://schemas.microsoft.com/office/powerpoint/2010/main" val="8073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AF79F-82B4-2A2E-607B-34439E65A08B}"/>
              </a:ext>
            </a:extLst>
          </p:cNvPr>
          <p:cNvSpPr>
            <a:spLocks noGrp="1"/>
          </p:cNvSpPr>
          <p:nvPr>
            <p:ph type="title"/>
          </p:nvPr>
        </p:nvSpPr>
        <p:spPr>
          <a:xfrm>
            <a:off x="762000" y="1101952"/>
            <a:ext cx="10668000" cy="487362"/>
          </a:xfrm>
        </p:spPr>
        <p:txBody>
          <a:bodyPr/>
          <a:lstStyle/>
          <a:p>
            <a:r>
              <a:rPr lang="en-US" i="1" dirty="0"/>
              <a:t>Data Description</a:t>
            </a:r>
            <a:endParaRPr lang="en-IN" i="1" dirty="0"/>
          </a:p>
        </p:txBody>
      </p:sp>
      <p:pic>
        <p:nvPicPr>
          <p:cNvPr id="8" name="Content Placeholder 7">
            <a:extLst>
              <a:ext uri="{FF2B5EF4-FFF2-40B4-BE49-F238E27FC236}">
                <a16:creationId xmlns:a16="http://schemas.microsoft.com/office/drawing/2014/main" id="{2B148A86-E998-D8A8-C6E0-2493E6ABACAC}"/>
              </a:ext>
            </a:extLst>
          </p:cNvPr>
          <p:cNvPicPr>
            <a:picLocks noGrp="1" noChangeAspect="1"/>
          </p:cNvPicPr>
          <p:nvPr>
            <p:ph idx="1"/>
          </p:nvPr>
        </p:nvPicPr>
        <p:blipFill>
          <a:blip r:embed="rId2"/>
          <a:stretch>
            <a:fillRect/>
          </a:stretch>
        </p:blipFill>
        <p:spPr>
          <a:xfrm>
            <a:off x="1153794" y="2206306"/>
            <a:ext cx="10630446" cy="1816193"/>
          </a:xfrm>
          <a:prstGeom prst="rect">
            <a:avLst/>
          </a:prstGeom>
        </p:spPr>
      </p:pic>
      <p:sp>
        <p:nvSpPr>
          <p:cNvPr id="10" name="TextBox 9">
            <a:extLst>
              <a:ext uri="{FF2B5EF4-FFF2-40B4-BE49-F238E27FC236}">
                <a16:creationId xmlns:a16="http://schemas.microsoft.com/office/drawing/2014/main" id="{5F915DD8-7AE0-1E33-D0E5-E90B9DA13C1F}"/>
              </a:ext>
            </a:extLst>
          </p:cNvPr>
          <p:cNvSpPr txBox="1"/>
          <p:nvPr/>
        </p:nvSpPr>
        <p:spPr>
          <a:xfrm>
            <a:off x="2229394" y="4848460"/>
            <a:ext cx="6651897" cy="646331"/>
          </a:xfrm>
          <a:prstGeom prst="rect">
            <a:avLst/>
          </a:prstGeom>
          <a:noFill/>
        </p:spPr>
        <p:txBody>
          <a:bodyPr wrap="square">
            <a:spAutoFit/>
          </a:bodyPr>
          <a:lstStyle/>
          <a:p>
            <a:pPr marL="285750" indent="-285750">
              <a:buFont typeface="Arial" panose="020B0604020202020204" pitchFamily="34" charset="0"/>
              <a:buChar char="•"/>
            </a:pPr>
            <a:r>
              <a:rPr lang="en-US" sz="1800" b="1" i="1" dirty="0"/>
              <a:t>Dataset consists of total 12,629 records with 17 attributes</a:t>
            </a:r>
            <a:endParaRPr lang="en-IN" sz="1800" b="1" i="1" dirty="0"/>
          </a:p>
        </p:txBody>
      </p:sp>
      <p:sp>
        <p:nvSpPr>
          <p:cNvPr id="12" name="TextBox 11">
            <a:extLst>
              <a:ext uri="{FF2B5EF4-FFF2-40B4-BE49-F238E27FC236}">
                <a16:creationId xmlns:a16="http://schemas.microsoft.com/office/drawing/2014/main" id="{C617C146-BF80-FDBF-87ED-0B1783201E43}"/>
              </a:ext>
            </a:extLst>
          </p:cNvPr>
          <p:cNvSpPr txBox="1"/>
          <p:nvPr/>
        </p:nvSpPr>
        <p:spPr>
          <a:xfrm>
            <a:off x="4319451" y="4096925"/>
            <a:ext cx="3091543" cy="338554"/>
          </a:xfrm>
          <a:prstGeom prst="rect">
            <a:avLst/>
          </a:prstGeom>
          <a:noFill/>
        </p:spPr>
        <p:txBody>
          <a:bodyPr wrap="square">
            <a:spAutoFit/>
          </a:bodyPr>
          <a:lstStyle/>
          <a:p>
            <a:r>
              <a:rPr lang="en-IN" sz="1600" dirty="0"/>
              <a:t>Fig.1 Small Snippet of Data</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99A0FE-4B1C-4211-516D-231FCBA6623E}"/>
              </a:ext>
            </a:extLst>
          </p:cNvPr>
          <p:cNvPicPr>
            <a:picLocks noGrp="1" noChangeAspect="1"/>
          </p:cNvPicPr>
          <p:nvPr>
            <p:ph idx="1"/>
          </p:nvPr>
        </p:nvPicPr>
        <p:blipFill>
          <a:blip r:embed="rId2"/>
          <a:stretch>
            <a:fillRect/>
          </a:stretch>
        </p:blipFill>
        <p:spPr>
          <a:xfrm>
            <a:off x="799255" y="1341934"/>
            <a:ext cx="5861351" cy="3568883"/>
          </a:xfrm>
          <a:prstGeom prst="rect">
            <a:avLst/>
          </a:prstGeom>
        </p:spPr>
      </p:pic>
      <p:sp>
        <p:nvSpPr>
          <p:cNvPr id="6" name="TextBox 5">
            <a:extLst>
              <a:ext uri="{FF2B5EF4-FFF2-40B4-BE49-F238E27FC236}">
                <a16:creationId xmlns:a16="http://schemas.microsoft.com/office/drawing/2014/main" id="{BF6E52D6-6E8A-B906-DF01-C7CE51F4D836}"/>
              </a:ext>
            </a:extLst>
          </p:cNvPr>
          <p:cNvSpPr txBox="1"/>
          <p:nvPr/>
        </p:nvSpPr>
        <p:spPr>
          <a:xfrm>
            <a:off x="6547394" y="2878402"/>
            <a:ext cx="5139509" cy="96648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Considering the data from the year 2000, By this we can get rid off high Variance and low bias.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F63EF21-AC49-BE31-4533-45CF70C92521}"/>
              </a:ext>
            </a:extLst>
          </p:cNvPr>
          <p:cNvSpPr txBox="1"/>
          <p:nvPr/>
        </p:nvSpPr>
        <p:spPr>
          <a:xfrm>
            <a:off x="879566" y="4910817"/>
            <a:ext cx="6096000" cy="342466"/>
          </a:xfrm>
          <a:prstGeom prst="rect">
            <a:avLst/>
          </a:prstGeom>
          <a:noFill/>
        </p:spPr>
        <p:txBody>
          <a:bodyPr wrap="square">
            <a:spAutoFit/>
          </a:bodyPr>
          <a:lstStyle/>
          <a:p>
            <a:pPr algn="ctr">
              <a:lnSpc>
                <a:spcPct val="107000"/>
              </a:lnSpc>
              <a:spcAft>
                <a:spcPts val="800"/>
              </a:spcAft>
            </a:pPr>
            <a:r>
              <a:rPr lang="en-IN" sz="1600" i="1" kern="100" dirty="0">
                <a:effectLst/>
                <a:latin typeface="Arial" panose="020B0604020202020204" pitchFamily="34" charset="0"/>
                <a:ea typeface="Calibri" panose="020F0502020204030204" pitchFamily="34" charset="0"/>
                <a:cs typeface="Times New Roman" panose="02020603050405020304" pitchFamily="18" charset="0"/>
              </a:rPr>
              <a:t>Fig 2. Yield distribution across the years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01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AE4E-478C-F6E0-EADC-1BEC1DDA2E6F}"/>
              </a:ext>
            </a:extLst>
          </p:cNvPr>
          <p:cNvSpPr>
            <a:spLocks noGrp="1"/>
          </p:cNvSpPr>
          <p:nvPr>
            <p:ph type="title"/>
          </p:nvPr>
        </p:nvSpPr>
        <p:spPr>
          <a:xfrm>
            <a:off x="586378" y="1284514"/>
            <a:ext cx="4325257" cy="487362"/>
          </a:xfrm>
        </p:spPr>
        <p:txBody>
          <a:bodyPr/>
          <a:lstStyle/>
          <a:p>
            <a:r>
              <a:rPr lang="en-US" i="1" dirty="0"/>
              <a:t>Data Pre-Processing</a:t>
            </a:r>
            <a:endParaRPr lang="en-IN" i="1" dirty="0"/>
          </a:p>
        </p:txBody>
      </p:sp>
      <p:pic>
        <p:nvPicPr>
          <p:cNvPr id="4" name="Content Placeholder 3">
            <a:extLst>
              <a:ext uri="{FF2B5EF4-FFF2-40B4-BE49-F238E27FC236}">
                <a16:creationId xmlns:a16="http://schemas.microsoft.com/office/drawing/2014/main" id="{55E81CD5-21FA-F737-2068-BCE85DE8667A}"/>
              </a:ext>
            </a:extLst>
          </p:cNvPr>
          <p:cNvPicPr>
            <a:picLocks noGrp="1" noChangeAspect="1"/>
          </p:cNvPicPr>
          <p:nvPr>
            <p:ph idx="1"/>
          </p:nvPr>
        </p:nvPicPr>
        <p:blipFill>
          <a:blip r:embed="rId2"/>
          <a:stretch>
            <a:fillRect/>
          </a:stretch>
        </p:blipFill>
        <p:spPr>
          <a:xfrm>
            <a:off x="6096000" y="1951083"/>
            <a:ext cx="5696076" cy="3822700"/>
          </a:xfrm>
          <a:prstGeom prst="rect">
            <a:avLst/>
          </a:prstGeom>
        </p:spPr>
      </p:pic>
      <p:sp>
        <p:nvSpPr>
          <p:cNvPr id="6" name="TextBox 5">
            <a:extLst>
              <a:ext uri="{FF2B5EF4-FFF2-40B4-BE49-F238E27FC236}">
                <a16:creationId xmlns:a16="http://schemas.microsoft.com/office/drawing/2014/main" id="{D75442CE-C07B-55BB-A677-FECEE0A49479}"/>
              </a:ext>
            </a:extLst>
          </p:cNvPr>
          <p:cNvSpPr txBox="1"/>
          <p:nvPr/>
        </p:nvSpPr>
        <p:spPr>
          <a:xfrm>
            <a:off x="1105987" y="2274838"/>
            <a:ext cx="4798424" cy="2308324"/>
          </a:xfrm>
          <a:prstGeom prst="rect">
            <a:avLst/>
          </a:prstGeom>
          <a:noFill/>
        </p:spPr>
        <p:txBody>
          <a:bodyPr wrap="square">
            <a:spAutoFit/>
          </a:bodyPr>
          <a:lstStyle/>
          <a:p>
            <a:pPr marL="285750" indent="-285750">
              <a:buFont typeface="Arial" panose="020B0604020202020204" pitchFamily="34" charset="0"/>
              <a:buChar char="•"/>
            </a:pPr>
            <a:r>
              <a:rPr lang="en-US" dirty="0"/>
              <a:t>Removing Null Values</a:t>
            </a:r>
          </a:p>
          <a:p>
            <a:pPr marL="285750" indent="-285750">
              <a:buFont typeface="Arial" panose="020B0604020202020204" pitchFamily="34" charset="0"/>
              <a:buChar char="•"/>
            </a:pPr>
            <a:r>
              <a:rPr lang="en-US" dirty="0"/>
              <a:t>Performing Feature Engineering &amp; Feature Selection</a:t>
            </a:r>
          </a:p>
          <a:p>
            <a:pPr marL="285750" indent="-285750">
              <a:buFont typeface="Arial" panose="020B0604020202020204" pitchFamily="34" charset="0"/>
              <a:buChar char="•"/>
            </a:pPr>
            <a:r>
              <a:rPr lang="en-US" dirty="0"/>
              <a:t>Out of 34 crops we are only performing Classification for the best 8 balanced crops</a:t>
            </a: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704301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1103</TotalTime>
  <Words>1493</Words>
  <Application>Microsoft Office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Times New Roman</vt:lpstr>
      <vt:lpstr>Verdana</vt:lpstr>
      <vt:lpstr>Bioinformatics</vt:lpstr>
      <vt:lpstr>PROJECT TITLE  :- CROP RECOMMENDATION</vt:lpstr>
      <vt:lpstr>Introduction</vt:lpstr>
      <vt:lpstr>Literature Review</vt:lpstr>
      <vt:lpstr>PowerPoint Presentation</vt:lpstr>
      <vt:lpstr>PowerPoint Presentation</vt:lpstr>
      <vt:lpstr>Proposed Method</vt:lpstr>
      <vt:lpstr>Data Description</vt:lpstr>
      <vt:lpstr>PowerPoint Presentation</vt:lpstr>
      <vt:lpstr>Data Pre-Processing</vt:lpstr>
      <vt:lpstr>PowerPoint Presentation</vt:lpstr>
      <vt:lpstr>Results Achieved </vt:lpstr>
      <vt:lpstr>Results Achieved </vt:lpstr>
      <vt:lpstr>Results Achieved </vt:lpstr>
      <vt:lpstr>Advantages</vt:lpstr>
      <vt:lpstr>Hardware Requirements</vt:lpstr>
      <vt:lpstr>Software Requirements</vt:lpstr>
      <vt:lpstr>Timeline of Project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kishan chand</cp:lastModifiedBy>
  <cp:revision>14</cp:revision>
  <dcterms:created xsi:type="dcterms:W3CDTF">2023-03-16T03:26:27Z</dcterms:created>
  <dcterms:modified xsi:type="dcterms:W3CDTF">2023-05-25T15:07:12Z</dcterms:modified>
</cp:coreProperties>
</file>