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58" r:id="rId3"/>
    <p:sldId id="267" r:id="rId4"/>
    <p:sldId id="257" r:id="rId5"/>
    <p:sldId id="259" r:id="rId6"/>
    <p:sldId id="260" r:id="rId7"/>
    <p:sldId id="261" r:id="rId8"/>
    <p:sldId id="262" r:id="rId9"/>
    <p:sldId id="268" r:id="rId10"/>
    <p:sldId id="263" r:id="rId11"/>
    <p:sldId id="274" r:id="rId12"/>
    <p:sldId id="272" r:id="rId13"/>
    <p:sldId id="276" r:id="rId14"/>
    <p:sldId id="275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60F"/>
    <a:srgbClr val="D4B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10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1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21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2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185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74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7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54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1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7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4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76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9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4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AB12D-05F9-4CFB-AE8D-587BB7A6ADA7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BB0125-7299-4C1C-84DC-E662BC30D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42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5F1F3"/>
            </a:gs>
            <a:gs pos="0">
              <a:srgbClr val="E2EFF2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10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D7B65C-F21F-F3DB-FB83-3DF15679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5834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8204D2-F96D-6D74-D1A9-0ED403D18C2B}"/>
              </a:ext>
            </a:extLst>
          </p:cNvPr>
          <p:cNvSpPr/>
          <p:nvPr/>
        </p:nvSpPr>
        <p:spPr>
          <a:xfrm>
            <a:off x="1395167" y="5573272"/>
            <a:ext cx="10312923" cy="10914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94166-4081-53B7-90DD-E047D9378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289" y="5646656"/>
            <a:ext cx="10199801" cy="948046"/>
          </a:xfrm>
        </p:spPr>
        <p:txBody>
          <a:bodyPr anchor="ctr">
            <a:no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EXECELERATE DATA DASHBOARD : UNVEILING USER BEHAVIOR AND </a:t>
            </a:r>
            <a:br>
              <a:rPr lang="en-US" sz="2400" b="1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</a:br>
            <a:r>
              <a:rPr lang="en-US" sz="2400" b="1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                                                                 ENGAGEMENT TRENDS</a:t>
            </a:r>
            <a:endParaRPr lang="en-IN" sz="2400" b="1" i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3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48A9-05BD-8E19-DDB7-43F2C1D0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091" y="1650893"/>
            <a:ext cx="8915400" cy="4724400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Most Popular Completed Opportunity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Answer: Data Visualization and Project Management.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Dashboard Contribution: Highlighted in the "Completion Count by Opportunity" section.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Demographics of Sign-ups and Completions: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Answer: Majority are undergraduate students, nearly equal gender split.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Dashboard Contribution: "Users Split By Student Status" and gender distribution charts.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Most Gained Skills: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Answer: 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critical thinking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communication, creative thinking.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Dashboard Contribution: Detailed in the "Skill Points Earned" section.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Total Scholarship Awarded: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Answer: 2,725,860 awarded, highest amounts to India.</a:t>
            </a:r>
            <a:endParaRPr lang="en-US" sz="14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Dashboard Contribution: Detailed in the "Scholarship Awarded by Opportunity Name" section.</a:t>
            </a: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8D9775-1602-B4DB-E2CA-070EBB2E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05" y="673401"/>
            <a:ext cx="6212264" cy="618071"/>
          </a:xfrm>
        </p:spPr>
        <p:txBody>
          <a:bodyPr>
            <a:normAutofit/>
          </a:bodyPr>
          <a:lstStyle/>
          <a:p>
            <a:r>
              <a:rPr lang="en-IN" sz="3000" b="1" i="0" u="none" strike="noStrike" dirty="0">
                <a:solidFill>
                  <a:srgbClr val="FFC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ADDRESSING KEY QUESTIONS</a:t>
            </a:r>
            <a:endParaRPr lang="en-IN" sz="30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0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D674-8DB9-8EC4-D01D-81398083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812" y="690097"/>
            <a:ext cx="9343971" cy="81706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USER INTERACTION AND GUIDANCE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A1B4-30AB-1E35-74B1-0F326DF2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812" y="2067954"/>
            <a:ext cx="8900748" cy="293768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NAVIGATION MENUS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 clear menus or tabs to categorize different sections of the dashboard, such as User activity, opportunity sign up  and completion analysis  And  Scholarship And Skills Gained Analysis 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INTERACTIVE FILTERS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 filters that allow users to dynamically adjust data based on criteria like date ranges, geographic regions, or user segments.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6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74DF-1BD2-4699-83AE-6607FB46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417" y="484966"/>
            <a:ext cx="4776171" cy="50904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94C89-EBC5-9809-0A45-22FF2D73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84" y="1467900"/>
            <a:ext cx="4930140" cy="2074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AB5ADD-24BB-195E-C72A-7CA3F4743C2D}"/>
              </a:ext>
            </a:extLst>
          </p:cNvPr>
          <p:cNvSpPr txBox="1"/>
          <p:nvPr/>
        </p:nvSpPr>
        <p:spPr>
          <a:xfrm>
            <a:off x="5978951" y="2004982"/>
            <a:ext cx="60944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 Distribution Highlights the top countries by user count (India, Nigeria, USA), essential for understanding geographical market penetration.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Enables the creation of targeted engagement strategies based on user location.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F2D6C4-19EC-8346-A19B-B23B9AA4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4" y="4104860"/>
            <a:ext cx="5070011" cy="2327411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047FE4BF-B122-85E4-283B-6EAB448E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951" y="4185502"/>
            <a:ext cx="55650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trends in user engagement, highlighting peaks during June 2023 and other key periods, which can be linked to successful events or campaigns.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aids in identifying effective strategies and periods of high engagement for future planning while also pointing out times of low sign-ups for potential improvement. This information is crucial for optimizing marketing campaigns, feature releases, and overall user retention strategies.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845FE4-1540-FCCC-0B2C-B3AB93A7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21" y="556181"/>
            <a:ext cx="4243679" cy="25218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723065-8E04-C390-DC13-07909CA79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21" y="3780018"/>
            <a:ext cx="4243679" cy="2630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01B5F-7EAE-E40E-40C1-D93866BD6969}"/>
              </a:ext>
            </a:extLst>
          </p:cNvPr>
          <p:cNvSpPr txBox="1"/>
          <p:nvPr/>
        </p:nvSpPr>
        <p:spPr>
          <a:xfrm>
            <a:off x="5818695" y="1078418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Demonstrates user interest across various opportunity categories, allowing for targeted improvements and promotions in popular categories to boost engagement further.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20F84-529A-06AB-8A0D-F963B1A92E2F}"/>
              </a:ext>
            </a:extLst>
          </p:cNvPr>
          <p:cNvSpPr txBox="1"/>
          <p:nvPr/>
        </p:nvSpPr>
        <p:spPr>
          <a:xfrm>
            <a:off x="5903537" y="4305162"/>
            <a:ext cx="60944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Compares engagement and success rates among different student statuses, helping to identify which groups are most engaged and which may need additional support.</a:t>
            </a:r>
            <a:endParaRPr lang="en-US" sz="1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8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F0AC8DE-96EC-AFD8-D989-A9B679F6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73" y="315972"/>
            <a:ext cx="4694548" cy="2842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673206-AD35-48B7-91C1-59FDBF90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06" y="4637988"/>
            <a:ext cx="3355941" cy="2149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9EF827-0610-C7ED-C0AC-9279AE5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881" y="2818767"/>
            <a:ext cx="5262651" cy="19779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84D923-4AF4-B6A5-FD22-2B9CFAFD4903}"/>
              </a:ext>
            </a:extLst>
          </p:cNvPr>
          <p:cNvSpPr txBox="1"/>
          <p:nvPr/>
        </p:nvSpPr>
        <p:spPr>
          <a:xfrm>
            <a:off x="5554745" y="679132"/>
            <a:ext cx="6094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Highlights the disparity between registrations and completions for each opportunity, identifying opportunities that may need intervention to improve completion rates.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B55EED-39DF-EB05-678A-0C4ECC2BAED0}"/>
              </a:ext>
            </a:extLst>
          </p:cNvPr>
          <p:cNvSpPr txBox="1"/>
          <p:nvPr/>
        </p:nvSpPr>
        <p:spPr>
          <a:xfrm>
            <a:off x="445417" y="3516446"/>
            <a:ext cx="54463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a detailed breakdown of rewards across different countries and student statuses, showcasing the platform's impact on users and helping to tailor future reward strategies.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D31F2-EEE7-AE3E-FD00-0FB8194BED4B}"/>
              </a:ext>
            </a:extLst>
          </p:cNvPr>
          <p:cNvSpPr txBox="1"/>
          <p:nvPr/>
        </p:nvSpPr>
        <p:spPr>
          <a:xfrm>
            <a:off x="5158819" y="5368874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Highlights which categories are most associated with scholarships, guiding the allocation of resources and development of new opportunities to maximize scholarship impact.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1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C73D-5388-C93F-D2F1-96388394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959" y="665700"/>
            <a:ext cx="7315200" cy="776602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IMPACT ON DECISION-MAKING</a:t>
            </a:r>
            <a:endParaRPr lang="en-IN" sz="40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B9B4A-8C4E-DCE5-C91E-F462F1DA4E20}"/>
              </a:ext>
            </a:extLst>
          </p:cNvPr>
          <p:cNvSpPr txBox="1"/>
          <p:nvPr/>
        </p:nvSpPr>
        <p:spPr>
          <a:xfrm>
            <a:off x="1649690" y="1791095"/>
            <a:ext cx="93890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Strategic Planning: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Optimize marketing and resource allocation.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Informed Decisions: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Focus on popular opportunities.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Targeted Engagement: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Tailor outreach based on demographics.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Tracking: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Identify and fix issues.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3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D334-E4C2-FB03-9806-2092A727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DB1EB-93A7-227E-DE2A-9CA9D0273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84842"/>
            <a:ext cx="12192000" cy="6773158"/>
          </a:xfrm>
        </p:spPr>
      </p:pic>
    </p:spTree>
    <p:extLst>
      <p:ext uri="{BB962C8B-B14F-4D97-AF65-F5344CB8AC3E}">
        <p14:creationId xmlns:p14="http://schemas.microsoft.com/office/powerpoint/2010/main" val="78589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B09-12C6-BE79-5E9B-A6CFF5C7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140" y="711180"/>
            <a:ext cx="3979473" cy="70019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TEAM MEMBERS</a:t>
            </a:r>
            <a:endParaRPr lang="en-IN" b="1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559B7-A978-AB25-58A3-18898C51D912}"/>
              </a:ext>
            </a:extLst>
          </p:cNvPr>
          <p:cNvSpPr txBox="1"/>
          <p:nvPr/>
        </p:nvSpPr>
        <p:spPr>
          <a:xfrm>
            <a:off x="2325383" y="5222135"/>
            <a:ext cx="326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Lead &amp; Project Manager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1D2C9-BB98-EEF7-68A0-1E0355F386A5}"/>
              </a:ext>
            </a:extLst>
          </p:cNvPr>
          <p:cNvSpPr txBox="1"/>
          <p:nvPr/>
        </p:nvSpPr>
        <p:spPr>
          <a:xfrm>
            <a:off x="7196317" y="5236035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Lead &amp; Project Scribe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DFDC2-DD9C-36BF-CC15-7EA941D0CB09}"/>
              </a:ext>
            </a:extLst>
          </p:cNvPr>
          <p:cNvSpPr txBox="1"/>
          <p:nvPr/>
        </p:nvSpPr>
        <p:spPr>
          <a:xfrm>
            <a:off x="2790333" y="4812598"/>
            <a:ext cx="2064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KISHAN CHAND</a:t>
            </a:r>
            <a:endParaRPr lang="en-IN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A3A2F-7F1C-21CA-A6D0-7A7DBC74FFB3}"/>
              </a:ext>
            </a:extLst>
          </p:cNvPr>
          <p:cNvSpPr txBox="1"/>
          <p:nvPr/>
        </p:nvSpPr>
        <p:spPr>
          <a:xfrm>
            <a:off x="7524161" y="4822025"/>
            <a:ext cx="266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ANIKET GALANDE</a:t>
            </a:r>
            <a:endParaRPr lang="en-IN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AA2B4-B1EB-0586-09DC-DDBD584FD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16" y="2041824"/>
            <a:ext cx="2997724" cy="25221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5BCBB-539B-9502-47CE-5D3EABCEC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161" y="1986484"/>
            <a:ext cx="2997723" cy="25221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174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7B3E-2F65-D73D-7284-7CC597E9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1" y="94268"/>
            <a:ext cx="9051723" cy="71057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THE </a:t>
            </a:r>
            <a:r>
              <a:rPr lang="en-US" sz="3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JOURNEY</a:t>
            </a:r>
            <a:r>
              <a:rPr lang="en-US" sz="3200" b="1" dirty="0">
                <a:solidFill>
                  <a:srgbClr val="FFC000"/>
                </a:solidFill>
              </a:rPr>
              <a:t> - FROM DATA TO INSIGHT</a:t>
            </a:r>
            <a:endParaRPr lang="en-IN" sz="3200" b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A04F0-DC5B-C824-D946-48486E5A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436"/>
            <a:ext cx="12192000" cy="61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8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E606-39DB-8385-1727-8B6EDB3B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067" y="172652"/>
            <a:ext cx="5486609" cy="5249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DASHBOARD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B614D-589C-2DD4-5ED0-5CFE4D7D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585"/>
            <a:ext cx="12192000" cy="616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763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B997-CEDD-D029-0A35-C2AC5333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532" y="612742"/>
            <a:ext cx="10250847" cy="9709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DECISIONS MADE DURING THE DASHBOARD CREATION PROCESS:</a:t>
            </a:r>
            <a:endParaRPr lang="en-IN" sz="28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ED4C-7424-A4F7-DA57-6BDB99FC7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641" y="1970202"/>
            <a:ext cx="9590971" cy="394101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Focused Segmentation: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dashboard is segmented into three key areas: User Analysis, Opportunity Sign Up and Completion Analysis, and Scholarship Amount and Skills Gained Analysis. This segmentation allows for targeted analysis and clearer insights into specific aspects of user engagement.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Granularity: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chose to present detailed metrics such as total user sign-ups, profiles signed up for opportunities, Completion rate %, conversion rates ,Total scholarship Amount Rewarded and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Skil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points Earned. This granularity helps stakeholders understand the effectiveness of various initiatives and user behaviors in a comprehensive manner.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Time-Based Trends: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Incorporating time-based visualizations, such as sign-up trends over time, enables stakeholders to identify patterns and the impact of different periods on user activity. This helps in planning and optimizing future campaigns or initiatives.</a:t>
            </a:r>
          </a:p>
        </p:txBody>
      </p:sp>
    </p:spTree>
    <p:extLst>
      <p:ext uri="{BB962C8B-B14F-4D97-AF65-F5344CB8AC3E}">
        <p14:creationId xmlns:p14="http://schemas.microsoft.com/office/powerpoint/2010/main" val="332568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6A0E-5D62-8634-47EF-4051EC2F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856" y="584460"/>
            <a:ext cx="8084287" cy="914400"/>
          </a:xfrm>
        </p:spPr>
        <p:txBody>
          <a:bodyPr>
            <a:normAutofit/>
          </a:bodyPr>
          <a:lstStyle/>
          <a:p>
            <a:r>
              <a:rPr lang="en-IN" sz="4000" b="1" i="0" u="none" strike="noStrike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CHALLENGES FACED</a:t>
            </a:r>
            <a:endParaRPr lang="en-IN" sz="6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6B9E-A252-67A6-7380-2B008A078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835" y="1737674"/>
            <a:ext cx="8915400" cy="4125798"/>
          </a:xfrm>
        </p:spPr>
        <p:txBody>
          <a:bodyPr>
            <a:normAutofit fontScale="85000" lnSpcReduction="20000"/>
          </a:bodyPr>
          <a:lstStyle/>
          <a:p>
            <a:pPr marL="330200"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USER DATASET:</a:t>
            </a:r>
            <a:endParaRPr lang="en-US" sz="1600" b="1" i="0" u="none" strike="noStrike" dirty="0">
              <a:solidFill>
                <a:srgbClr val="353535"/>
              </a:solidFill>
              <a:effectLst/>
              <a:latin typeface="Century Gothic" panose="020B0502020202020204" pitchFamily="34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Date and Time Formatting</a:t>
            </a:r>
            <a:r>
              <a:rPr lang="en-US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: Mixed formats in a single column.</a:t>
            </a:r>
            <a:endParaRPr lang="en-US" b="1" i="0" u="none" strike="noStrike" dirty="0">
              <a:solidFill>
                <a:srgbClr val="353535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Preferred Sponsors</a:t>
            </a:r>
            <a:r>
              <a:rPr lang="en-US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: Inconsistent data with varying numbers of sponsors.</a:t>
            </a:r>
            <a:endParaRPr lang="en-US" b="1" i="0" u="none" strike="noStrike" dirty="0">
              <a:solidFill>
                <a:srgbClr val="353535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Primary Key Absence</a:t>
            </a:r>
            <a:r>
              <a:rPr lang="en-US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: No primary key for linking records.</a:t>
            </a:r>
            <a:endParaRPr lang="en-US" b="1" i="0" u="none" strike="noStrike" dirty="0">
              <a:solidFill>
                <a:srgbClr val="353535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Blank Spaces and Invalid Entries</a:t>
            </a:r>
            <a:r>
              <a:rPr lang="en-US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: Issues in gender, city, country, zip, and degree columns.</a:t>
            </a:r>
          </a:p>
          <a:p>
            <a:pPr marL="457200" lvl="1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353535"/>
              </a:solidFill>
              <a:effectLst/>
              <a:latin typeface="Noto Sans Symbols"/>
            </a:endParaRPr>
          </a:p>
          <a:p>
            <a:pPr marL="330200"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OPPORTUNITY DATASET:</a:t>
            </a:r>
            <a:endParaRPr lang="en-US" sz="1600" b="1" i="0" u="none" strike="noStrike" dirty="0">
              <a:solidFill>
                <a:srgbClr val="353535"/>
              </a:solidFill>
              <a:effectLst/>
              <a:latin typeface="Century Gothic" panose="020B0502020202020204" pitchFamily="34" charset="0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Date Columns</a:t>
            </a:r>
            <a:r>
              <a:rPr lang="en-US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: Improperly formatted apply, start, and end dates.</a:t>
            </a:r>
            <a:endParaRPr lang="en-US" b="1" i="0" u="none" strike="noStrike" dirty="0">
              <a:solidFill>
                <a:srgbClr val="353535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Current Student Status and Intended Major</a:t>
            </a:r>
            <a:r>
              <a:rPr lang="en-US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: Blank spaces and invalid entries.</a:t>
            </a:r>
            <a:endParaRPr lang="en-US" b="1" i="0" u="none" strike="noStrike" dirty="0">
              <a:solidFill>
                <a:srgbClr val="353535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Badge ID, Badge Name, and Skill Points Earned</a:t>
            </a:r>
            <a:r>
              <a:rPr lang="en-US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: Contained blank spaces.</a:t>
            </a:r>
            <a:endParaRPr lang="en-US" b="1" i="0" u="none" strike="noStrike" dirty="0">
              <a:solidFill>
                <a:srgbClr val="353535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Zip, Gender, City, Country, and State Columns</a:t>
            </a:r>
            <a:r>
              <a:rPr lang="en-US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: Similar issues as the user dataset.</a:t>
            </a:r>
            <a:endParaRPr lang="en-US" b="1" i="0" u="none" strike="noStrike" dirty="0">
              <a:solidFill>
                <a:srgbClr val="353535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Reward Amount Column</a:t>
            </a:r>
            <a:r>
              <a:rPr lang="en-US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: Blank cells.</a:t>
            </a:r>
            <a:endParaRPr lang="en-US" b="1" i="0" u="none" strike="noStrike" dirty="0">
              <a:solidFill>
                <a:srgbClr val="353535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Skills Earned Column</a:t>
            </a:r>
            <a:r>
              <a:rPr lang="en-US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</a:rPr>
              <a:t>: Inconsistent entries.</a:t>
            </a:r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46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7E09-B9A3-F70B-19D3-46CF086A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64" y="1244337"/>
            <a:ext cx="8563449" cy="717223"/>
          </a:xfrm>
        </p:spPr>
        <p:txBody>
          <a:bodyPr>
            <a:normAutofit/>
          </a:bodyPr>
          <a:lstStyle/>
          <a:p>
            <a:r>
              <a:rPr lang="en-IN" sz="3000" b="1" i="0" u="none" strike="noStrike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 SOLUTIONS IMPLEMENTED</a:t>
            </a:r>
            <a:endParaRPr lang="en-IN" sz="3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12E6-8293-EA39-28F8-7611B109E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957" y="1961560"/>
            <a:ext cx="8987655" cy="4269558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     1.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DATASET: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Date and Time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Formatting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Separated into distinct columns and standardized.</a:t>
            </a:r>
            <a:endParaRPr lang="en-US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Preferred Sponsors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One-hot encoded.</a:t>
            </a:r>
            <a:endParaRPr lang="en-US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Primary Key Addition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Added a serial number column.</a:t>
            </a:r>
            <a:endParaRPr lang="en-US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Handling Blank Spaces and Invalid Entries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corrected entries in gender, city, country, zip, and degree columns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2. OPPORTUNITY DATASET: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Date Columns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Separated and standardized.</a:t>
            </a:r>
            <a:endParaRPr lang="en-US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Current Student Status and Intended Major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Corrected blank spaces and invalid entries.</a:t>
            </a:r>
            <a:endParaRPr lang="en-US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Badge ID, Badge Name, and Skill Points Earned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Replaced blank spaces.</a:t>
            </a:r>
            <a:endParaRPr lang="en-US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Zip, Gender, City, Country, and State Columns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Applied same fixes as the user dataset.</a:t>
            </a:r>
            <a:endParaRPr lang="en-US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Amount Column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Replaced blank cells with 0.</a:t>
            </a:r>
            <a:endParaRPr lang="en-US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Skills Earned Column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One-hot encoded.</a:t>
            </a:r>
            <a:endParaRPr lang="en-US" b="1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4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032F-A4DE-1C44-AC1E-8C55805D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40" y="782423"/>
            <a:ext cx="8799119" cy="651235"/>
          </a:xfrm>
        </p:spPr>
        <p:txBody>
          <a:bodyPr>
            <a:normAutofit/>
          </a:bodyPr>
          <a:lstStyle/>
          <a:p>
            <a:r>
              <a:rPr lang="en-IN" sz="3000" b="1" i="0" u="none" strike="noStrike" dirty="0">
                <a:solidFill>
                  <a:srgbClr val="FFC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INSIGHTS DERIVED</a:t>
            </a:r>
            <a:endParaRPr lang="en-IN" sz="30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2D2C-458A-85E8-C5C3-A3D167C1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763" y="1433658"/>
            <a:ext cx="10096107" cy="5353641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User Engagement:</a:t>
            </a: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</a:t>
            </a: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Sign-ups</a:t>
            </a: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The platform has 27,562 users.</a:t>
            </a: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</a:t>
            </a: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Opportunity Sign-ups</a:t>
            </a: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11,481 users have signed up for opportunities, resulting in a 41.66% conversion rate.</a:t>
            </a: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Geographical Insights:</a:t>
            </a: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</a:t>
            </a: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Top Countries</a:t>
            </a: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The majority of users are from India (11,893), followed by Nigeria (4,357), and the USA (3,691). </a:t>
            </a: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Opportunity Popularity:</a:t>
            </a: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</a:t>
            </a: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Most Popular</a:t>
            </a: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Opportunities like Data Visualization, Project Management, and Digital Marketing have the highest sign-ups.</a:t>
            </a: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</a:t>
            </a: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Completion Rate: </a:t>
            </a: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 of 20,322 sign-ups, 2,521 opportunities were completed, indicating a 12.41% completion rate.</a:t>
            </a: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Demographics:</a:t>
            </a: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</a:t>
            </a: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Student Status</a:t>
            </a: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Users are primarily undergraduate students (6,527), followed by graduate students (6,015), and those not in  education (2,646).</a:t>
            </a: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</a:t>
            </a: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Gender Split</a:t>
            </a: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The gender distribution is nearly equal with 50.1% female and 49.9% male users. </a:t>
            </a: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Skills and Scholarships</a:t>
            </a: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</a:t>
            </a: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Most Gained Skills</a:t>
            </a: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Users have primarily gained skills in </a:t>
            </a:r>
            <a:r>
              <a:rPr lang="en-US" sz="1200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critical thinking </a:t>
            </a: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communication, and creative thinking.</a:t>
            </a: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</a:t>
            </a:r>
            <a:r>
              <a:rPr lang="en-US" sz="1200" b="1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Scholarships: </a:t>
            </a: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total of 2,725,860 has been awarded, with the highest amounts going to India (1,459,070), USA </a:t>
            </a: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                </a:t>
            </a: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(427,980), and Nigeria (414,830).</a:t>
            </a:r>
            <a:endParaRPr lang="en-US" sz="12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br>
              <a:rPr lang="en-US" sz="12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IN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6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A21D-3D76-8FD9-B8EE-22825C4B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05" y="673401"/>
            <a:ext cx="6212264" cy="618071"/>
          </a:xfrm>
        </p:spPr>
        <p:txBody>
          <a:bodyPr>
            <a:normAutofit/>
          </a:bodyPr>
          <a:lstStyle/>
          <a:p>
            <a:r>
              <a:rPr lang="en-IN" sz="3000" b="1" i="0" u="none" strike="noStrike" dirty="0">
                <a:solidFill>
                  <a:srgbClr val="FFC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ADDRESSING KEY QUESTIONS</a:t>
            </a:r>
            <a:endParaRPr lang="en-IN" sz="30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0768-219F-4784-97C3-A51E7736E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504" y="1564848"/>
            <a:ext cx="8915400" cy="4996207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Platform and Opportunity Sign-ups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5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Answer: 27,562 platform sign-ups, 11,481 opportunity sign-ups.</a:t>
            </a:r>
            <a:endParaRPr lang="en-US" sz="15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Dashboard Contribution: Metrics displayed on the homepage.</a:t>
            </a: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sz="15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Top 10 Countries:</a:t>
            </a:r>
            <a:endParaRPr lang="en-US" sz="15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Answer: India, Nigeria, USA, Pakistan, Ghana, Egypt, Bangladesh, Kenya, Vietnam, Nepal.</a:t>
            </a:r>
            <a:endParaRPr lang="en-US" sz="15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Dashboard Contribution: Listed in the "User Activity Analysis" section.</a:t>
            </a: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sz="15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US Cities:</a:t>
            </a:r>
            <a:endParaRPr lang="en-US" sz="15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Answer:  St louis, Chicago, Naperville, Maryland</a:t>
            </a:r>
            <a:endParaRPr lang="en-US" sz="15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Dashboard Contribution: Detailed geographical analysis via filter options.</a:t>
            </a: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en-US" sz="15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Most Popular Opportunity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5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Answer: Data Visualization and Project Management.</a:t>
            </a:r>
            <a:endParaRPr lang="en-US" sz="15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Dashboard Contribution: Shown in the "Learners Signed Up by Opportunity" section.</a:t>
            </a:r>
            <a:endParaRPr lang="en-US" sz="15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IN" sz="1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031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1806</TotalTime>
  <Words>1315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Noto Sans Symbols</vt:lpstr>
      <vt:lpstr>Roboto</vt:lpstr>
      <vt:lpstr>Wingdings</vt:lpstr>
      <vt:lpstr>Wingdings 3</vt:lpstr>
      <vt:lpstr>Wisp</vt:lpstr>
      <vt:lpstr>EXECELERATE DATA DASHBOARD : UNVEILING USER BEHAVIOR AND                                                                    ENGAGEMENT TRENDS</vt:lpstr>
      <vt:lpstr>TEAM MEMBERS</vt:lpstr>
      <vt:lpstr>THE JOURNEY - FROM DATA TO INSIGHT</vt:lpstr>
      <vt:lpstr>PowerPoint Presentation</vt:lpstr>
      <vt:lpstr>KEY DECISIONS MADE DURING THE DASHBOARD CREATION PROCESS:</vt:lpstr>
      <vt:lpstr>CHALLENGES FACED</vt:lpstr>
      <vt:lpstr> SOLUTIONS IMPLEMENTED</vt:lpstr>
      <vt:lpstr>INSIGHTS DERIVED</vt:lpstr>
      <vt:lpstr>ADDRESSING KEY QUESTIONS</vt:lpstr>
      <vt:lpstr>ADDRESSING KEY QUESTIONS</vt:lpstr>
      <vt:lpstr>USER INTERACTION AND GUIDANCE FEATURES:</vt:lpstr>
      <vt:lpstr>VISUAL HIGHLIGHTS</vt:lpstr>
      <vt:lpstr>PowerPoint Presentation</vt:lpstr>
      <vt:lpstr>PowerPoint Presentation</vt:lpstr>
      <vt:lpstr>IMPACT ON DECISION-MAKING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EXECELERATE DATA DASHBOARD : UNVEILING USER BEHAVIOR AND                                                                    ENGAGEMENT TRENDS</dc:title>
  <dc:creator>kishan chand</dc:creator>
  <cp:lastModifiedBy>kishan chand</cp:lastModifiedBy>
  <cp:revision>13</cp:revision>
  <dcterms:created xsi:type="dcterms:W3CDTF">2024-07-14T01:39:12Z</dcterms:created>
  <dcterms:modified xsi:type="dcterms:W3CDTF">2024-07-28T09:52:14Z</dcterms:modified>
</cp:coreProperties>
</file>