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83" r:id="rId4"/>
    <p:sldId id="258" r:id="rId5"/>
    <p:sldId id="259" r:id="rId6"/>
    <p:sldId id="260" r:id="rId7"/>
    <p:sldId id="261" r:id="rId8"/>
    <p:sldId id="263" r:id="rId9"/>
    <p:sldId id="264" r:id="rId10"/>
    <p:sldId id="265" r:id="rId11"/>
    <p:sldId id="266" r:id="rId12"/>
    <p:sldId id="267" r:id="rId13"/>
    <p:sldId id="268" r:id="rId14"/>
    <p:sldId id="271" r:id="rId15"/>
    <p:sldId id="278" r:id="rId16"/>
    <p:sldId id="279" r:id="rId17"/>
    <p:sldId id="280" r:id="rId18"/>
    <p:sldId id="282" r:id="rId19"/>
    <p:sldId id="272" r:id="rId20"/>
    <p:sldId id="273" r:id="rId21"/>
    <p:sldId id="274" r:id="rId22"/>
    <p:sldId id="275" r:id="rId23"/>
    <p:sldId id="287" r:id="rId24"/>
    <p:sldId id="284" r:id="rId25"/>
    <p:sldId id="257" r:id="rId26"/>
    <p:sldId id="276"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A16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293" autoAdjust="0"/>
  </p:normalViewPr>
  <p:slideViewPr>
    <p:cSldViewPr snapToGrid="0">
      <p:cViewPr varScale="1">
        <p:scale>
          <a:sx n="73" d="100"/>
          <a:sy n="73" d="100"/>
        </p:scale>
        <p:origin x="5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1E27-66D1-7C7C-1C78-CC9742F97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A1401D-B0C6-BA9C-229A-402E05CF1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546C15-611F-F0A5-6301-ACCF0C51419F}"/>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1C262CB9-CF96-5A93-2B3A-9590518B5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38C9A-522A-2BF1-1CC0-481B81EBA34E}"/>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39988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ADF7-EDEC-84A0-4C72-299B75646F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A7946-88F1-89E4-08D4-7F54A63FF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A3B51-8F1A-ADB0-17DF-C48FFB561710}"/>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A262561E-D485-41CB-C84E-8ACF2DF8F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3011E-1DC7-EB13-8223-3DD6CB1440BE}"/>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342332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54CAA-D82C-B033-1BE6-AB1AADD818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E6609D-CA3C-3E9A-96AE-FBF828DBD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D2DF6-22EA-59FA-B05E-FF58724856A3}"/>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2E7712C5-3389-63BF-A81D-0676B86C0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DD544-1199-6F77-81B8-218B8F4465D7}"/>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342556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41CC-8E79-03B9-4005-1EC62C1BED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CB319-ED8D-D6CD-AB39-1CB8CF32AC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936E9-69A7-21A9-252E-620BF70EF59A}"/>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9AAC7752-579A-9684-4EBB-1BB8B5F41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64E44-9B8C-B728-54C8-9A9A31787089}"/>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277178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4631-B485-5647-84F3-836B6BD8A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AF0AB0-ABB1-1D84-C639-62E84AE00D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5C529-3F7F-C65E-B134-E4246672FE72}"/>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2BC6B014-BD14-E981-BDD3-6EB689292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932A1-B2F0-1181-0C69-CCB639A9BE72}"/>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285010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4177-B5A2-1644-99B8-3B5DAAF631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A40DD3-7A72-137A-5725-BD761E2AE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FBE736-F97F-BD51-4A37-FDE9D12EA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CBA080-D6C7-FEC2-EA02-1573AE696461}"/>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6" name="Footer Placeholder 5">
            <a:extLst>
              <a:ext uri="{FF2B5EF4-FFF2-40B4-BE49-F238E27FC236}">
                <a16:creationId xmlns:a16="http://schemas.microsoft.com/office/drawing/2014/main" id="{E932DFEE-66CA-1FDD-52B7-84C56CB37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0969A-8396-D462-D733-6A767CAF4CD6}"/>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66765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CF3E-41E7-CD64-6235-297D5DA41E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6B44B3-DFB9-8F6E-2B32-A29092111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64197-B924-85C9-9E77-F152E68BD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702598-2203-586D-C7B4-15B303C68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E0ADF-DF53-92AE-90F6-E21A0497C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D5AC74-2151-C8B3-F4C3-20FFE14DE997}"/>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8" name="Footer Placeholder 7">
            <a:extLst>
              <a:ext uri="{FF2B5EF4-FFF2-40B4-BE49-F238E27FC236}">
                <a16:creationId xmlns:a16="http://schemas.microsoft.com/office/drawing/2014/main" id="{B9028AE6-A3BC-4C99-3D2F-F776DE03BF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873E36-C18B-4860-338B-E842847D9D11}"/>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427683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A487-E60A-C92C-DF24-43F4697E0B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38AC0F-ACB2-1899-4B67-1C663D54214D}"/>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4" name="Footer Placeholder 3">
            <a:extLst>
              <a:ext uri="{FF2B5EF4-FFF2-40B4-BE49-F238E27FC236}">
                <a16:creationId xmlns:a16="http://schemas.microsoft.com/office/drawing/2014/main" id="{094C843A-1D23-BEA9-6E35-ACEF66AD2D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5162B-B7DB-F1E4-6789-8DBE189B2401}"/>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313436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211A1-2E3F-F309-553D-0B3B1DA3105E}"/>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3" name="Footer Placeholder 2">
            <a:extLst>
              <a:ext uri="{FF2B5EF4-FFF2-40B4-BE49-F238E27FC236}">
                <a16:creationId xmlns:a16="http://schemas.microsoft.com/office/drawing/2014/main" id="{D02B7FB4-790F-96D3-DFC0-099E786C3A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6D84E8-2CBF-3610-B8D0-AA1E2D3B0DC7}"/>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388465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3ADE-34BE-8829-69A3-018DC75C6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AD4775-816F-BD3E-DEFB-0B0BFC71B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A38EAA-05E5-97B5-3070-D19FED423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CAD6A-F5CF-375A-EDEA-6A50048835C5}"/>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6" name="Footer Placeholder 5">
            <a:extLst>
              <a:ext uri="{FF2B5EF4-FFF2-40B4-BE49-F238E27FC236}">
                <a16:creationId xmlns:a16="http://schemas.microsoft.com/office/drawing/2014/main" id="{77137F34-C49F-8159-F0E2-1BB15FF0F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C5FF7-6E57-55CE-3A03-898F7A5D691B}"/>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154106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F4F0-495D-8413-7841-563E21431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DE3ECD-89BC-43C4-3FF6-208951381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F14840-490A-5D65-183D-49C386FD8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242EF-D336-48B0-8A68-43FBDE411229}"/>
              </a:ext>
            </a:extLst>
          </p:cNvPr>
          <p:cNvSpPr>
            <a:spLocks noGrp="1"/>
          </p:cNvSpPr>
          <p:nvPr>
            <p:ph type="dt" sz="half" idx="10"/>
          </p:nvPr>
        </p:nvSpPr>
        <p:spPr/>
        <p:txBody>
          <a:bodyPr/>
          <a:lstStyle/>
          <a:p>
            <a:fld id="{2E700A8F-79A9-4A2C-96C2-7F4A87E2922A}" type="datetimeFigureOut">
              <a:rPr lang="en-IN" smtClean="0"/>
              <a:t>08-05-2024</a:t>
            </a:fld>
            <a:endParaRPr lang="en-IN"/>
          </a:p>
        </p:txBody>
      </p:sp>
      <p:sp>
        <p:nvSpPr>
          <p:cNvPr id="6" name="Footer Placeholder 5">
            <a:extLst>
              <a:ext uri="{FF2B5EF4-FFF2-40B4-BE49-F238E27FC236}">
                <a16:creationId xmlns:a16="http://schemas.microsoft.com/office/drawing/2014/main" id="{E5A507D6-3822-6CE5-64C7-525110E2E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DBBD4-7122-FCA1-9F01-62AE00DA22C5}"/>
              </a:ext>
            </a:extLst>
          </p:cNvPr>
          <p:cNvSpPr>
            <a:spLocks noGrp="1"/>
          </p:cNvSpPr>
          <p:nvPr>
            <p:ph type="sldNum" sz="quarter" idx="12"/>
          </p:nvPr>
        </p:nvSpPr>
        <p:spPr/>
        <p:txBody>
          <a:bodyPr/>
          <a:lstStyle/>
          <a:p>
            <a:fld id="{A21684DA-C60A-4823-B39D-E7B9D092F0DB}" type="slidenum">
              <a:rPr lang="en-IN" smtClean="0"/>
              <a:t>‹#›</a:t>
            </a:fld>
            <a:endParaRPr lang="en-IN"/>
          </a:p>
        </p:txBody>
      </p:sp>
    </p:spTree>
    <p:extLst>
      <p:ext uri="{BB962C8B-B14F-4D97-AF65-F5344CB8AC3E}">
        <p14:creationId xmlns:p14="http://schemas.microsoft.com/office/powerpoint/2010/main" val="1102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95311-906A-1139-CABB-80C98ABE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1BDF3-4764-EE46-E4B3-65F35280D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853A4-7AE6-AA37-B1D8-42B1757EB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A8F-79A9-4A2C-96C2-7F4A87E2922A}" type="datetimeFigureOut">
              <a:rPr lang="en-IN" smtClean="0"/>
              <a:t>08-05-2024</a:t>
            </a:fld>
            <a:endParaRPr lang="en-IN"/>
          </a:p>
        </p:txBody>
      </p:sp>
      <p:sp>
        <p:nvSpPr>
          <p:cNvPr id="5" name="Footer Placeholder 4">
            <a:extLst>
              <a:ext uri="{FF2B5EF4-FFF2-40B4-BE49-F238E27FC236}">
                <a16:creationId xmlns:a16="http://schemas.microsoft.com/office/drawing/2014/main" id="{4A6971F4-FC6E-378F-23D8-B8A09DC81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A32BBA-A0FC-2492-44C4-B928EA126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684DA-C60A-4823-B39D-E7B9D092F0DB}" type="slidenum">
              <a:rPr lang="en-IN" smtClean="0"/>
              <a:t>‹#›</a:t>
            </a:fld>
            <a:endParaRPr lang="en-IN"/>
          </a:p>
        </p:txBody>
      </p:sp>
    </p:spTree>
    <p:extLst>
      <p:ext uri="{BB962C8B-B14F-4D97-AF65-F5344CB8AC3E}">
        <p14:creationId xmlns:p14="http://schemas.microsoft.com/office/powerpoint/2010/main" val="345161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web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pixabay.com/en/thank-you-letters-220427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11DA9D-6BF3-FCD8-BEBD-6064C0944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1" y="2553484"/>
            <a:ext cx="2857500" cy="1858259"/>
          </a:xfrm>
          <a:prstGeom prst="rect">
            <a:avLst/>
          </a:prstGeom>
        </p:spPr>
      </p:pic>
      <p:pic>
        <p:nvPicPr>
          <p:cNvPr id="13" name="Picture 12">
            <a:extLst>
              <a:ext uri="{FF2B5EF4-FFF2-40B4-BE49-F238E27FC236}">
                <a16:creationId xmlns:a16="http://schemas.microsoft.com/office/drawing/2014/main" id="{A4B96A77-7924-7EDC-1A57-6E866648F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TextBox 13">
            <a:extLst>
              <a:ext uri="{FF2B5EF4-FFF2-40B4-BE49-F238E27FC236}">
                <a16:creationId xmlns:a16="http://schemas.microsoft.com/office/drawing/2014/main" id="{F5B44443-68D9-18BC-32BF-1072FC03F431}"/>
              </a:ext>
            </a:extLst>
          </p:cNvPr>
          <p:cNvSpPr txBox="1"/>
          <p:nvPr/>
        </p:nvSpPr>
        <p:spPr>
          <a:xfrm>
            <a:off x="2915242" y="4943050"/>
            <a:ext cx="6700098" cy="830997"/>
          </a:xfrm>
          <a:prstGeom prst="rect">
            <a:avLst/>
          </a:prstGeom>
          <a:noFill/>
        </p:spPr>
        <p:txBody>
          <a:bodyPr wrap="square" rtlCol="0">
            <a:spAutoFit/>
          </a:bodyPr>
          <a:lstStyle/>
          <a:p>
            <a:pPr algn="just"/>
            <a:r>
              <a:rPr lang="en-US" sz="2400" b="1" dirty="0">
                <a:solidFill>
                  <a:schemeClr val="bg1"/>
                </a:solidFill>
                <a:latin typeface="Arial" panose="020B0604020202020204" pitchFamily="34" charset="0"/>
                <a:cs typeface="Arial" panose="020B0604020202020204" pitchFamily="34" charset="0"/>
              </a:rPr>
              <a:t>IPL ANALYSIS : Unveiling the Story of IPL </a:t>
            </a:r>
          </a:p>
          <a:p>
            <a:pPr algn="just"/>
            <a:r>
              <a:rPr lang="en-US" sz="2400" b="1" dirty="0">
                <a:solidFill>
                  <a:schemeClr val="bg1"/>
                </a:solidFill>
                <a:latin typeface="Arial" panose="020B0604020202020204" pitchFamily="34" charset="0"/>
                <a:cs typeface="Arial" panose="020B0604020202020204" pitchFamily="34" charset="0"/>
              </a:rPr>
              <a:t>                                     (2021-2023)</a:t>
            </a: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6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4">
                                            <p:txEl>
                                              <p:pRg st="0" end="0"/>
                                            </p:txEl>
                                          </p:spTgt>
                                        </p:tgtEl>
                                        <p:attrNameLst>
                                          <p:attrName>ppt_x</p:attrName>
                                          <p:attrName>ppt_y</p:attrName>
                                        </p:attrNameLst>
                                      </p:cBhvr>
                                    </p:animMotion>
                                    <p:animRot by="1500000">
                                      <p:cBhvr>
                                        <p:cTn id="7" dur="125" fill="hold">
                                          <p:stCondLst>
                                            <p:cond delay="0"/>
                                          </p:stCondLst>
                                        </p:cTn>
                                        <p:tgtEl>
                                          <p:spTgt spid="14">
                                            <p:txEl>
                                              <p:pRg st="0" end="0"/>
                                            </p:txEl>
                                          </p:spTgt>
                                        </p:tgtEl>
                                        <p:attrNameLst>
                                          <p:attrName>r</p:attrName>
                                        </p:attrNameLst>
                                      </p:cBhvr>
                                    </p:animRot>
                                    <p:animRot by="-1500000">
                                      <p:cBhvr>
                                        <p:cTn id="8" dur="125" fill="hold">
                                          <p:stCondLst>
                                            <p:cond delay="125"/>
                                          </p:stCondLst>
                                        </p:cTn>
                                        <p:tgtEl>
                                          <p:spTgt spid="14">
                                            <p:txEl>
                                              <p:pRg st="0" end="0"/>
                                            </p:txEl>
                                          </p:spTgt>
                                        </p:tgtEl>
                                        <p:attrNameLst>
                                          <p:attrName>r</p:attrName>
                                        </p:attrNameLst>
                                      </p:cBhvr>
                                    </p:animRot>
                                    <p:animRot by="-1500000">
                                      <p:cBhvr>
                                        <p:cTn id="9" dur="125" fill="hold">
                                          <p:stCondLst>
                                            <p:cond delay="250"/>
                                          </p:stCondLst>
                                        </p:cTn>
                                        <p:tgtEl>
                                          <p:spTgt spid="14">
                                            <p:txEl>
                                              <p:pRg st="0" end="0"/>
                                            </p:txEl>
                                          </p:spTgt>
                                        </p:tgtEl>
                                        <p:attrNameLst>
                                          <p:attrName>r</p:attrName>
                                        </p:attrNameLst>
                                      </p:cBhvr>
                                    </p:animRot>
                                    <p:animRot by="1500000">
                                      <p:cBhvr>
                                        <p:cTn id="10" dur="125" fill="hold">
                                          <p:stCondLst>
                                            <p:cond delay="375"/>
                                          </p:stCondLst>
                                        </p:cTn>
                                        <p:tgtEl>
                                          <p:spTgt spid="14">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4">
                                            <p:txEl>
                                              <p:pRg st="1" end="1"/>
                                            </p:txEl>
                                          </p:spTgt>
                                        </p:tgtEl>
                                        <p:attrNameLst>
                                          <p:attrName>ppt_x</p:attrName>
                                          <p:attrName>ppt_y</p:attrName>
                                        </p:attrNameLst>
                                      </p:cBhvr>
                                    </p:animMotion>
                                    <p:animRot by="1500000">
                                      <p:cBhvr>
                                        <p:cTn id="13" dur="125" fill="hold">
                                          <p:stCondLst>
                                            <p:cond delay="0"/>
                                          </p:stCondLst>
                                        </p:cTn>
                                        <p:tgtEl>
                                          <p:spTgt spid="14">
                                            <p:txEl>
                                              <p:pRg st="1" end="1"/>
                                            </p:txEl>
                                          </p:spTgt>
                                        </p:tgtEl>
                                        <p:attrNameLst>
                                          <p:attrName>r</p:attrName>
                                        </p:attrNameLst>
                                      </p:cBhvr>
                                    </p:animRot>
                                    <p:animRot by="-1500000">
                                      <p:cBhvr>
                                        <p:cTn id="14" dur="125" fill="hold">
                                          <p:stCondLst>
                                            <p:cond delay="125"/>
                                          </p:stCondLst>
                                        </p:cTn>
                                        <p:tgtEl>
                                          <p:spTgt spid="14">
                                            <p:txEl>
                                              <p:pRg st="1" end="1"/>
                                            </p:txEl>
                                          </p:spTgt>
                                        </p:tgtEl>
                                        <p:attrNameLst>
                                          <p:attrName>r</p:attrName>
                                        </p:attrNameLst>
                                      </p:cBhvr>
                                    </p:animRot>
                                    <p:animRot by="-1500000">
                                      <p:cBhvr>
                                        <p:cTn id="15" dur="125" fill="hold">
                                          <p:stCondLst>
                                            <p:cond delay="250"/>
                                          </p:stCondLst>
                                        </p:cTn>
                                        <p:tgtEl>
                                          <p:spTgt spid="14">
                                            <p:txEl>
                                              <p:pRg st="1" end="1"/>
                                            </p:txEl>
                                          </p:spTgt>
                                        </p:tgtEl>
                                        <p:attrNameLst>
                                          <p:attrName>r</p:attrName>
                                        </p:attrNameLst>
                                      </p:cBhvr>
                                    </p:animRot>
                                    <p:animRot by="1500000">
                                      <p:cBhvr>
                                        <p:cTn id="16" dur="125" fill="hold">
                                          <p:stCondLst>
                                            <p:cond delay="375"/>
                                          </p:stCondLst>
                                        </p:cTn>
                                        <p:tgtEl>
                                          <p:spTgt spid="1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583704" y="4669492"/>
            <a:ext cx="10180948" cy="1325956"/>
          </a:xfrm>
        </p:spPr>
        <p:txBody>
          <a:bodyPr>
            <a:normAutofit/>
          </a:bodyPr>
          <a:lstStyle/>
          <a:p>
            <a:pPr marL="342900" indent="-342900" algn="just">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Players like Andre Russell, </a:t>
            </a:r>
            <a:r>
              <a:rPr lang="en-US" sz="1800" dirty="0" err="1">
                <a:solidFill>
                  <a:schemeClr val="bg1"/>
                </a:solidFill>
                <a:latin typeface="Arial" panose="020B0604020202020204" pitchFamily="34" charset="0"/>
                <a:cs typeface="Arial" panose="020B0604020202020204" pitchFamily="34" charset="0"/>
              </a:rPr>
              <a:t>Yashasvi</a:t>
            </a:r>
            <a:r>
              <a:rPr lang="en-US" sz="1800" dirty="0">
                <a:solidFill>
                  <a:schemeClr val="bg1"/>
                </a:solidFill>
                <a:latin typeface="Arial" panose="020B0604020202020204" pitchFamily="34" charset="0"/>
                <a:cs typeface="Arial" panose="020B0604020202020204" pitchFamily="34" charset="0"/>
              </a:rPr>
              <a:t> Jaiswal, Rashid Khan, </a:t>
            </a:r>
            <a:r>
              <a:rPr lang="en-US" sz="1800" dirty="0" err="1">
                <a:solidFill>
                  <a:schemeClr val="bg1"/>
                </a:solidFill>
                <a:latin typeface="Arial" panose="020B0604020202020204" pitchFamily="34" charset="0"/>
                <a:cs typeface="Arial" panose="020B0604020202020204" pitchFamily="34" charset="0"/>
              </a:rPr>
              <a:t>Prabhsimran</a:t>
            </a:r>
            <a:r>
              <a:rPr lang="en-US" sz="1800" dirty="0">
                <a:solidFill>
                  <a:schemeClr val="bg1"/>
                </a:solidFill>
                <a:latin typeface="Arial" panose="020B0604020202020204" pitchFamily="34" charset="0"/>
                <a:cs typeface="Arial" panose="020B0604020202020204" pitchFamily="34" charset="0"/>
              </a:rPr>
              <a:t> Simran, and Prithvi Shaw provide the X-factor to the teams, capable of accelerating the innings rapidly and putting immense pressure on the opposition bowling attack</a:t>
            </a:r>
          </a:p>
          <a:p>
            <a:pPr marL="342900" indent="-342900" algn="just">
              <a:buFont typeface="Wingdings" panose="05000000000000000000" pitchFamily="2" charset="2"/>
              <a:buChar char="Ø"/>
            </a:pPr>
            <a:endParaRPr lang="en-IN" sz="18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BD907E-8BC0-EB8C-E8DD-64A44E59E8B9}"/>
              </a:ext>
            </a:extLst>
          </p:cNvPr>
          <p:cNvPicPr>
            <a:picLocks noChangeAspect="1"/>
          </p:cNvPicPr>
          <p:nvPr/>
        </p:nvPicPr>
        <p:blipFill>
          <a:blip r:embed="rId3"/>
          <a:stretch>
            <a:fillRect/>
          </a:stretch>
        </p:blipFill>
        <p:spPr>
          <a:xfrm>
            <a:off x="3167406" y="1739918"/>
            <a:ext cx="4788816" cy="2283040"/>
          </a:xfrm>
          <a:prstGeom prst="rect">
            <a:avLst/>
          </a:prstGeom>
        </p:spPr>
      </p:pic>
      <p:sp>
        <p:nvSpPr>
          <p:cNvPr id="8" name="TextBox 7">
            <a:extLst>
              <a:ext uri="{FF2B5EF4-FFF2-40B4-BE49-F238E27FC236}">
                <a16:creationId xmlns:a16="http://schemas.microsoft.com/office/drawing/2014/main" id="{5A921663-EA33-5D88-7589-980422E13D1A}"/>
              </a:ext>
            </a:extLst>
          </p:cNvPr>
          <p:cNvSpPr txBox="1"/>
          <p:nvPr/>
        </p:nvSpPr>
        <p:spPr>
          <a:xfrm>
            <a:off x="848412" y="631719"/>
            <a:ext cx="10180948" cy="830997"/>
          </a:xfrm>
          <a:prstGeom prst="rect">
            <a:avLst/>
          </a:prstGeom>
          <a:noFill/>
        </p:spPr>
        <p:txBody>
          <a:bodyPr wrap="square">
            <a:spAutoFit/>
          </a:bodyPr>
          <a:lstStyle/>
          <a:p>
            <a:r>
              <a:rPr lang="en-US" sz="2400" b="1" dirty="0">
                <a:solidFill>
                  <a:schemeClr val="accent4">
                    <a:lumMod val="60000"/>
                    <a:lumOff val="40000"/>
                  </a:schemeClr>
                </a:solidFill>
                <a:latin typeface="Arial" panose="020B0604020202020204" pitchFamily="34" charset="0"/>
                <a:cs typeface="Arial" panose="020B0604020202020204" pitchFamily="34" charset="0"/>
              </a:rPr>
              <a:t>7. Top 5 batsmen based on past 3 years boundary % (fours and </a:t>
            </a:r>
          </a:p>
          <a:p>
            <a:r>
              <a:rPr lang="en-US" sz="2400" b="1" dirty="0">
                <a:solidFill>
                  <a:schemeClr val="accent4">
                    <a:lumMod val="60000"/>
                    <a:lumOff val="40000"/>
                  </a:schemeClr>
                </a:solidFill>
                <a:latin typeface="Arial" panose="020B0604020202020204" pitchFamily="34" charset="0"/>
                <a:cs typeface="Arial" panose="020B0604020202020204" pitchFamily="34" charset="0"/>
              </a:rPr>
              <a:t>     sixes)</a:t>
            </a:r>
            <a:endParaRPr lang="en-IN" sz="2400" dirty="0">
              <a:solidFill>
                <a:schemeClr val="accent4">
                  <a:lumMod val="60000"/>
                  <a:lumOff val="40000"/>
                </a:schemeClr>
              </a:solidFill>
            </a:endParaRPr>
          </a:p>
        </p:txBody>
      </p:sp>
    </p:spTree>
    <p:extLst>
      <p:ext uri="{BB962C8B-B14F-4D97-AF65-F5344CB8AC3E}">
        <p14:creationId xmlns:p14="http://schemas.microsoft.com/office/powerpoint/2010/main" val="93253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876692" y="556181"/>
            <a:ext cx="9810161" cy="509047"/>
          </a:xfrm>
        </p:spPr>
        <p:txBody>
          <a:bodyPr>
            <a:noAutofit/>
          </a:bodyPr>
          <a:lstStyle/>
          <a:p>
            <a:pPr algn="just"/>
            <a:r>
              <a:rPr lang="en-US" sz="2400" b="1" dirty="0">
                <a:solidFill>
                  <a:schemeClr val="accent4">
                    <a:lumMod val="60000"/>
                    <a:lumOff val="40000"/>
                  </a:schemeClr>
                </a:solidFill>
                <a:latin typeface="Arial" panose="020B0604020202020204" pitchFamily="34" charset="0"/>
                <a:cs typeface="Arial" panose="020B0604020202020204" pitchFamily="34" charset="0"/>
              </a:rPr>
              <a:t>8. Top 5 bowlers based on past 3 years dot ball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2064612" y="4553145"/>
            <a:ext cx="9021310" cy="1411664"/>
          </a:xfrm>
        </p:spPr>
        <p:txBody>
          <a:bodyPr>
            <a:normAutofit/>
          </a:bodyPr>
          <a:lstStyle/>
          <a:p>
            <a:pPr marL="285750" indent="-285750" algn="just">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Mohammed Siraj, Mohammed </a:t>
            </a:r>
            <a:r>
              <a:rPr lang="en-US" sz="1800" dirty="0" err="1">
                <a:solidFill>
                  <a:schemeClr val="bg1"/>
                </a:solidFill>
                <a:latin typeface="Arial" panose="020B0604020202020204" pitchFamily="34" charset="0"/>
                <a:cs typeface="Arial" panose="020B0604020202020204" pitchFamily="34" charset="0"/>
              </a:rPr>
              <a:t>Shami</a:t>
            </a:r>
            <a:r>
              <a:rPr lang="en-US" sz="1800" dirty="0">
                <a:solidFill>
                  <a:schemeClr val="bg1"/>
                </a:solidFill>
                <a:latin typeface="Arial" panose="020B0604020202020204" pitchFamily="34" charset="0"/>
                <a:cs typeface="Arial" panose="020B0604020202020204" pitchFamily="34" charset="0"/>
              </a:rPr>
              <a:t>, Trent Boult, Umran Malik, and Khaleel Ahmed have consistently displayed exceptional control over their bowling, reflected in their high dot ball percentages. This ability to restrict scoring opportunities and create pressure situations makes them invaluable assets, especially in the crucial middle and death overs.</a:t>
            </a:r>
            <a:endParaRPr lang="en-IN" sz="18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5730519-F8CB-1593-9118-494329227617}"/>
              </a:ext>
            </a:extLst>
          </p:cNvPr>
          <p:cNvPicPr>
            <a:picLocks noChangeAspect="1"/>
          </p:cNvPicPr>
          <p:nvPr/>
        </p:nvPicPr>
        <p:blipFill>
          <a:blip r:embed="rId3"/>
          <a:stretch>
            <a:fillRect/>
          </a:stretch>
        </p:blipFill>
        <p:spPr>
          <a:xfrm>
            <a:off x="2469964" y="1726592"/>
            <a:ext cx="6796584" cy="2278311"/>
          </a:xfrm>
          <a:prstGeom prst="rect">
            <a:avLst/>
          </a:prstGeom>
        </p:spPr>
      </p:pic>
    </p:spTree>
    <p:extLst>
      <p:ext uri="{BB962C8B-B14F-4D97-AF65-F5344CB8AC3E}">
        <p14:creationId xmlns:p14="http://schemas.microsoft.com/office/powerpoint/2010/main" val="276598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942678" y="306607"/>
            <a:ext cx="9847868" cy="631596"/>
          </a:xfrm>
        </p:spPr>
        <p:txBody>
          <a:bodyPr>
            <a:normAutofit/>
          </a:bodyPr>
          <a:lstStyle/>
          <a:p>
            <a:pPr algn="just"/>
            <a:r>
              <a:rPr lang="en-US" sz="2400" b="1" dirty="0">
                <a:solidFill>
                  <a:schemeClr val="accent4">
                    <a:lumMod val="60000"/>
                    <a:lumOff val="40000"/>
                  </a:schemeClr>
                </a:solidFill>
                <a:latin typeface="Arial" panose="020B0604020202020204" pitchFamily="34" charset="0"/>
                <a:cs typeface="Arial" panose="020B0604020202020204" pitchFamily="34" charset="0"/>
              </a:rPr>
              <a:t>9. Top 4 teams based on past 3 years winning %.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C55E4BB-5942-F417-F177-AB87AC3D804E}"/>
              </a:ext>
            </a:extLst>
          </p:cNvPr>
          <p:cNvPicPr>
            <a:picLocks noChangeAspect="1"/>
          </p:cNvPicPr>
          <p:nvPr/>
        </p:nvPicPr>
        <p:blipFill>
          <a:blip r:embed="rId3"/>
          <a:stretch>
            <a:fillRect/>
          </a:stretch>
        </p:blipFill>
        <p:spPr>
          <a:xfrm>
            <a:off x="2175161" y="1638343"/>
            <a:ext cx="7382905" cy="3029373"/>
          </a:xfrm>
          <a:prstGeom prst="rect">
            <a:avLst/>
          </a:prstGeom>
        </p:spPr>
      </p:pic>
      <p:sp>
        <p:nvSpPr>
          <p:cNvPr id="4" name="TextBox 3">
            <a:extLst>
              <a:ext uri="{FF2B5EF4-FFF2-40B4-BE49-F238E27FC236}">
                <a16:creationId xmlns:a16="http://schemas.microsoft.com/office/drawing/2014/main" id="{84FE357C-67BA-36F9-6DFE-8F6859ACA4EE}"/>
              </a:ext>
            </a:extLst>
          </p:cNvPr>
          <p:cNvSpPr txBox="1"/>
          <p:nvPr/>
        </p:nvSpPr>
        <p:spPr>
          <a:xfrm>
            <a:off x="2175161" y="4958028"/>
            <a:ext cx="8269738" cy="1477328"/>
          </a:xfrm>
          <a:prstGeom prst="rect">
            <a:avLst/>
          </a:prstGeom>
          <a:noFill/>
        </p:spPr>
        <p:txBody>
          <a:bodyPr wrap="square">
            <a:spAutoFit/>
          </a:bodyPr>
          <a:lstStyle/>
          <a:p>
            <a:pPr marL="285750" indent="-285750" algn="just">
              <a:buFont typeface="Wingdings" panose="05000000000000000000" pitchFamily="2" charset="2"/>
              <a:buChar char="Ø"/>
            </a:pPr>
            <a:r>
              <a:rPr lang="en-US" b="1" dirty="0">
                <a:solidFill>
                  <a:schemeClr val="tx2">
                    <a:lumMod val="40000"/>
                    <a:lumOff val="60000"/>
                  </a:schemeClr>
                </a:solidFill>
                <a:latin typeface="Arial" panose="020B0604020202020204" pitchFamily="34" charset="0"/>
                <a:cs typeface="Arial" panose="020B0604020202020204" pitchFamily="34" charset="0"/>
              </a:rPr>
              <a:t>Gujarat Titans</a:t>
            </a:r>
            <a:r>
              <a:rPr lang="en-US" b="1" dirty="0">
                <a:solidFill>
                  <a:schemeClr val="bg1"/>
                </a:solidFill>
                <a:latin typeface="Arial" panose="020B0604020202020204" pitchFamily="34" charset="0"/>
                <a:cs typeface="Arial" panose="020B0604020202020204" pitchFamily="34" charset="0"/>
              </a:rPr>
              <a:t>, </a:t>
            </a:r>
            <a:r>
              <a:rPr lang="en-US" b="1" dirty="0">
                <a:solidFill>
                  <a:srgbClr val="7030A0"/>
                </a:solidFill>
                <a:latin typeface="Arial" panose="020B0604020202020204" pitchFamily="34" charset="0"/>
                <a:cs typeface="Arial" panose="020B0604020202020204" pitchFamily="34" charset="0"/>
              </a:rPr>
              <a:t>Lucknow Super Giants</a:t>
            </a:r>
            <a:r>
              <a:rPr lang="en-US" b="1" dirty="0">
                <a:solidFill>
                  <a:schemeClr val="bg1"/>
                </a:solidFill>
                <a:latin typeface="Arial" panose="020B0604020202020204" pitchFamily="34" charset="0"/>
                <a:cs typeface="Arial" panose="020B0604020202020204" pitchFamily="34" charset="0"/>
              </a:rPr>
              <a:t>, </a:t>
            </a:r>
            <a:r>
              <a:rPr lang="en-US" b="1" dirty="0">
                <a:solidFill>
                  <a:srgbClr val="FFFF00"/>
                </a:solidFill>
                <a:latin typeface="Arial" panose="020B0604020202020204" pitchFamily="34" charset="0"/>
                <a:cs typeface="Arial" panose="020B0604020202020204" pitchFamily="34" charset="0"/>
              </a:rPr>
              <a:t>Chennai Super Kings</a:t>
            </a:r>
            <a:r>
              <a:rPr lang="en-US" b="1" dirty="0">
                <a:solidFill>
                  <a:schemeClr val="bg1"/>
                </a:solidFill>
                <a:latin typeface="Arial" panose="020B0604020202020204" pitchFamily="34" charset="0"/>
                <a:cs typeface="Arial" panose="020B0604020202020204" pitchFamily="34" charset="0"/>
              </a:rPr>
              <a:t>, and </a:t>
            </a:r>
            <a:r>
              <a:rPr lang="en-US" b="1" dirty="0">
                <a:solidFill>
                  <a:srgbClr val="CC3300"/>
                </a:solidFill>
                <a:latin typeface="Arial" panose="020B0604020202020204" pitchFamily="34" charset="0"/>
                <a:cs typeface="Arial" panose="020B0604020202020204" pitchFamily="34" charset="0"/>
              </a:rPr>
              <a:t>Royal Challengers Bengaluru</a:t>
            </a:r>
            <a:r>
              <a:rPr lang="en-US" dirty="0">
                <a:solidFill>
                  <a:schemeClr val="bg1"/>
                </a:solidFill>
                <a:latin typeface="Arial" panose="020B0604020202020204" pitchFamily="34" charset="0"/>
                <a:cs typeface="Arial" panose="020B0604020202020204" pitchFamily="34" charset="0"/>
              </a:rPr>
              <a:t> have established themselves as an genuine championship contenders. Their consistent success over the past three seasons makes them the teams to watch in the upcoming IPL, as they possess the formula for winning on a regular basis."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597D185-0637-FD3C-3539-D012EAC2D821}"/>
              </a:ext>
            </a:extLst>
          </p:cNvPr>
          <p:cNvSpPr/>
          <p:nvPr/>
        </p:nvSpPr>
        <p:spPr>
          <a:xfrm>
            <a:off x="2175160" y="1989056"/>
            <a:ext cx="7382905" cy="867266"/>
          </a:xfrm>
          <a:prstGeom prst="rect">
            <a:avLst/>
          </a:prstGeom>
          <a:noFill/>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488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791852" y="471341"/>
            <a:ext cx="9973558" cy="801278"/>
          </a:xfrm>
        </p:spPr>
        <p:txBody>
          <a:bodyPr>
            <a:noAutofit/>
          </a:bodyPr>
          <a:lstStyle/>
          <a:p>
            <a:pPr algn="l"/>
            <a:r>
              <a:rPr lang="en-US" sz="2400" b="1" dirty="0">
                <a:solidFill>
                  <a:schemeClr val="accent4">
                    <a:lumMod val="60000"/>
                    <a:lumOff val="40000"/>
                  </a:schemeClr>
                </a:solidFill>
                <a:latin typeface="Arial" panose="020B0604020202020204" pitchFamily="34" charset="0"/>
                <a:cs typeface="Arial" panose="020B0604020202020204" pitchFamily="34" charset="0"/>
              </a:rPr>
              <a:t>10.Top 2 teams with the highest number of wins achieved by </a:t>
            </a:r>
            <a:br>
              <a:rPr lang="en-US" sz="2400" b="1" dirty="0">
                <a:solidFill>
                  <a:schemeClr val="accent4">
                    <a:lumMod val="60000"/>
                    <a:lumOff val="40000"/>
                  </a:schemeClr>
                </a:solidFill>
                <a:latin typeface="Arial" panose="020B0604020202020204" pitchFamily="34" charset="0"/>
                <a:cs typeface="Arial" panose="020B0604020202020204" pitchFamily="34" charset="0"/>
              </a:rPr>
            </a:br>
            <a:r>
              <a:rPr lang="en-US" sz="2400" b="1" dirty="0">
                <a:solidFill>
                  <a:schemeClr val="accent4">
                    <a:lumMod val="60000"/>
                    <a:lumOff val="40000"/>
                  </a:schemeClr>
                </a:solidFill>
                <a:latin typeface="Arial" panose="020B0604020202020204" pitchFamily="34" charset="0"/>
                <a:cs typeface="Arial" panose="020B0604020202020204" pitchFamily="34" charset="0"/>
              </a:rPr>
              <a:t>      chasing targets over the past 3 years.</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86FC39C-E2E4-A58A-3029-6CA7EB610E96}"/>
              </a:ext>
            </a:extLst>
          </p:cNvPr>
          <p:cNvPicPr>
            <a:picLocks noChangeAspect="1"/>
          </p:cNvPicPr>
          <p:nvPr/>
        </p:nvPicPr>
        <p:blipFill>
          <a:blip r:embed="rId3"/>
          <a:stretch>
            <a:fillRect/>
          </a:stretch>
        </p:blipFill>
        <p:spPr>
          <a:xfrm>
            <a:off x="2177094" y="1657116"/>
            <a:ext cx="6000255" cy="2962688"/>
          </a:xfrm>
          <a:prstGeom prst="rect">
            <a:avLst/>
          </a:prstGeom>
        </p:spPr>
      </p:pic>
      <p:sp>
        <p:nvSpPr>
          <p:cNvPr id="4" name="TextBox 3">
            <a:extLst>
              <a:ext uri="{FF2B5EF4-FFF2-40B4-BE49-F238E27FC236}">
                <a16:creationId xmlns:a16="http://schemas.microsoft.com/office/drawing/2014/main" id="{C48F2C68-6EA3-359C-B82E-91C906B4BF06}"/>
              </a:ext>
            </a:extLst>
          </p:cNvPr>
          <p:cNvSpPr txBox="1"/>
          <p:nvPr/>
        </p:nvSpPr>
        <p:spPr>
          <a:xfrm>
            <a:off x="2318995" y="5004301"/>
            <a:ext cx="9144000" cy="1200329"/>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Delhi Capitals and Gujarat Titans have emerged as masters of the chase in the IPL. These two teams have consistently secured the most victories while chasing targets, showcasing their exceptional game management, adaptability, and ability to handle pressure situations effectively.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5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838985" y="278674"/>
            <a:ext cx="10121061" cy="808910"/>
          </a:xfrm>
        </p:spPr>
        <p:txBody>
          <a:bodyPr>
            <a:noAutofit/>
          </a:bodyPr>
          <a:lstStyle/>
          <a:p>
            <a:pPr algn="l"/>
            <a:r>
              <a:rPr lang="en-US" sz="2400" b="1" dirty="0">
                <a:solidFill>
                  <a:schemeClr val="accent4"/>
                </a:solidFill>
                <a:latin typeface="Arial" panose="020B0604020202020204" pitchFamily="34" charset="0"/>
                <a:cs typeface="Arial" panose="020B0604020202020204" pitchFamily="34" charset="0"/>
              </a:rPr>
              <a:t>11(a)  Predict the Orange cap player for the season 2024 using </a:t>
            </a:r>
            <a:br>
              <a:rPr lang="en-US" sz="2400" b="1" dirty="0">
                <a:solidFill>
                  <a:schemeClr val="accent4"/>
                </a:solidFill>
                <a:latin typeface="Arial" panose="020B0604020202020204" pitchFamily="34" charset="0"/>
                <a:cs typeface="Arial" panose="020B0604020202020204" pitchFamily="34" charset="0"/>
              </a:rPr>
            </a:br>
            <a:r>
              <a:rPr lang="en-US" sz="2400" b="1" dirty="0">
                <a:solidFill>
                  <a:schemeClr val="accent4"/>
                </a:solidFill>
                <a:latin typeface="Arial" panose="020B0604020202020204" pitchFamily="34" charset="0"/>
                <a:cs typeface="Arial" panose="020B0604020202020204" pitchFamily="34" charset="0"/>
              </a:rPr>
              <a:t>          available data and by doing additional  research.</a:t>
            </a:r>
            <a:endParaRPr lang="en-IN" sz="2400" b="1" dirty="0">
              <a:solidFill>
                <a:schemeClr val="accent4"/>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8206205" y="2604154"/>
            <a:ext cx="3743158" cy="1649692"/>
          </a:xfrm>
        </p:spPr>
        <p:txBody>
          <a:bodyPr>
            <a:normAutofit/>
          </a:bodyPr>
          <a:lstStyle/>
          <a:p>
            <a:pPr marL="342900" indent="-342900" algn="l">
              <a:buFont typeface="Wingdings" panose="05000000000000000000" pitchFamily="2" charset="2"/>
              <a:buChar char="ü"/>
            </a:pPr>
            <a:r>
              <a:rPr lang="en-IN" dirty="0">
                <a:solidFill>
                  <a:schemeClr val="accent4"/>
                </a:solidFill>
              </a:rPr>
              <a:t>PAST 3 YEARS CONSISTENCY RATIO</a:t>
            </a:r>
          </a:p>
          <a:p>
            <a:pPr marL="342900" indent="-342900" algn="l">
              <a:buFont typeface="Wingdings" panose="05000000000000000000" pitchFamily="2" charset="2"/>
              <a:buChar char="ü"/>
            </a:pPr>
            <a:r>
              <a:rPr lang="en-IN" dirty="0">
                <a:solidFill>
                  <a:schemeClr val="accent4"/>
                </a:solidFill>
              </a:rPr>
              <a:t>CURRENT FORM</a:t>
            </a:r>
          </a:p>
        </p:txBody>
      </p:sp>
      <p:sp>
        <p:nvSpPr>
          <p:cNvPr id="5" name="TextBox 4">
            <a:extLst>
              <a:ext uri="{FF2B5EF4-FFF2-40B4-BE49-F238E27FC236}">
                <a16:creationId xmlns:a16="http://schemas.microsoft.com/office/drawing/2014/main" id="{BAAF2112-D4A1-ACED-F3E3-3BB8BF896072}"/>
              </a:ext>
            </a:extLst>
          </p:cNvPr>
          <p:cNvSpPr txBox="1"/>
          <p:nvPr/>
        </p:nvSpPr>
        <p:spPr>
          <a:xfrm>
            <a:off x="838985" y="5456583"/>
            <a:ext cx="10968702" cy="1200329"/>
          </a:xfrm>
          <a:prstGeom prst="rect">
            <a:avLst/>
          </a:prstGeom>
          <a:noFill/>
        </p:spPr>
        <p:txBody>
          <a:bodyPr wrap="square">
            <a:spAutoFit/>
          </a:bodyPr>
          <a:lstStyle/>
          <a:p>
            <a:pPr marL="285750" indent="-285750" algn="l">
              <a:buFont typeface="Wingdings" panose="05000000000000000000" pitchFamily="2" charset="2"/>
              <a:buChar char="Ø"/>
            </a:pPr>
            <a:r>
              <a:rPr lang="en-IN" b="0" i="0" dirty="0">
                <a:solidFill>
                  <a:schemeClr val="bg1"/>
                </a:solidFill>
                <a:effectLst/>
                <a:latin typeface="Arial" panose="020B0604020202020204" pitchFamily="34" charset="0"/>
                <a:cs typeface="Arial" panose="020B0604020202020204" pitchFamily="34" charset="0"/>
              </a:rPr>
              <a:t>CONSISTENT PLAYERS :</a:t>
            </a:r>
          </a:p>
          <a:p>
            <a:pPr algn="l"/>
            <a:r>
              <a:rPr lang="en-IN" b="0" i="0" dirty="0">
                <a:solidFill>
                  <a:schemeClr val="bg1"/>
                </a:solidFill>
                <a:effectLst/>
                <a:latin typeface="Arial" panose="020B0604020202020204" pitchFamily="34" charset="0"/>
                <a:cs typeface="Arial" panose="020B0604020202020204" pitchFamily="34" charset="0"/>
              </a:rPr>
              <a:t>     </a:t>
            </a:r>
            <a:r>
              <a:rPr lang="en-IN" b="0" i="0" dirty="0" err="1">
                <a:solidFill>
                  <a:schemeClr val="bg1"/>
                </a:solidFill>
                <a:effectLst/>
                <a:latin typeface="Arial" panose="020B0604020202020204" pitchFamily="34" charset="0"/>
                <a:cs typeface="Arial" panose="020B0604020202020204" pitchFamily="34" charset="0"/>
              </a:rPr>
              <a:t>FafDuplesis</a:t>
            </a:r>
            <a:r>
              <a:rPr lang="en-IN" b="0" i="0" dirty="0">
                <a:solidFill>
                  <a:schemeClr val="bg1"/>
                </a:solidFill>
                <a:effectLst/>
                <a:latin typeface="Arial" panose="020B0604020202020204" pitchFamily="34" charset="0"/>
                <a:cs typeface="Arial" panose="020B0604020202020204" pitchFamily="34" charset="0"/>
              </a:rPr>
              <a:t>, David Warner, </a:t>
            </a:r>
            <a:r>
              <a:rPr lang="en-IN" b="0" i="0" dirty="0" err="1">
                <a:solidFill>
                  <a:schemeClr val="bg1"/>
                </a:solidFill>
                <a:effectLst/>
                <a:latin typeface="Arial" panose="020B0604020202020204" pitchFamily="34" charset="0"/>
                <a:cs typeface="Arial" panose="020B0604020202020204" pitchFamily="34" charset="0"/>
              </a:rPr>
              <a:t>Shubman</a:t>
            </a:r>
            <a:r>
              <a:rPr lang="en-IN" b="0" i="0" dirty="0">
                <a:solidFill>
                  <a:schemeClr val="bg1"/>
                </a:solidFill>
                <a:effectLst/>
                <a:latin typeface="Arial" panose="020B0604020202020204" pitchFamily="34" charset="0"/>
                <a:cs typeface="Arial" panose="020B0604020202020204" pitchFamily="34" charset="0"/>
              </a:rPr>
              <a:t> Gill, </a:t>
            </a:r>
            <a:r>
              <a:rPr lang="en-IN" b="0" i="0" dirty="0" err="1">
                <a:solidFill>
                  <a:schemeClr val="bg1"/>
                </a:solidFill>
                <a:effectLst/>
                <a:latin typeface="Arial" panose="020B0604020202020204" pitchFamily="34" charset="0"/>
                <a:cs typeface="Arial" panose="020B0604020202020204" pitchFamily="34" charset="0"/>
              </a:rPr>
              <a:t>Ruturaj</a:t>
            </a:r>
            <a:r>
              <a:rPr lang="en-IN" b="0" i="0" dirty="0">
                <a:solidFill>
                  <a:schemeClr val="bg1"/>
                </a:solidFill>
                <a:effectLst/>
                <a:latin typeface="Arial" panose="020B0604020202020204" pitchFamily="34" charset="0"/>
                <a:cs typeface="Arial" panose="020B0604020202020204" pitchFamily="34" charset="0"/>
              </a:rPr>
              <a:t> Gaikwad, K</a:t>
            </a:r>
            <a:r>
              <a:rPr lang="en-IN" dirty="0">
                <a:solidFill>
                  <a:schemeClr val="bg1"/>
                </a:solidFill>
                <a:latin typeface="Arial" panose="020B0604020202020204" pitchFamily="34" charset="0"/>
                <a:cs typeface="Arial" panose="020B0604020202020204" pitchFamily="34" charset="0"/>
              </a:rPr>
              <a:t>L</a:t>
            </a:r>
            <a:r>
              <a:rPr lang="en-IN" b="0" i="0" dirty="0">
                <a:solidFill>
                  <a:schemeClr val="bg1"/>
                </a:solidFill>
                <a:effectLst/>
                <a:latin typeface="Arial" panose="020B0604020202020204" pitchFamily="34" charset="0"/>
                <a:cs typeface="Arial" panose="020B0604020202020204" pitchFamily="34" charset="0"/>
              </a:rPr>
              <a:t> Rahul, Shikhar Dhawan, </a:t>
            </a:r>
            <a:r>
              <a:rPr lang="en-IN" b="0" i="0" dirty="0" err="1">
                <a:solidFill>
                  <a:schemeClr val="bg1"/>
                </a:solidFill>
                <a:effectLst/>
                <a:latin typeface="Arial" panose="020B0604020202020204" pitchFamily="34" charset="0"/>
                <a:cs typeface="Arial" panose="020B0604020202020204" pitchFamily="34" charset="0"/>
              </a:rPr>
              <a:t>Yashasvi</a:t>
            </a:r>
            <a:r>
              <a:rPr lang="en-IN" b="0" i="0" dirty="0">
                <a:solidFill>
                  <a:schemeClr val="bg1"/>
                </a:solidFill>
                <a:effectLst/>
                <a:latin typeface="Arial" panose="020B0604020202020204" pitchFamily="34" charset="0"/>
                <a:cs typeface="Arial" panose="020B0604020202020204" pitchFamily="34" charset="0"/>
              </a:rPr>
              <a:t> </a:t>
            </a:r>
          </a:p>
          <a:p>
            <a:pPr algn="l"/>
            <a:r>
              <a:rPr lang="en-IN" dirty="0">
                <a:solidFill>
                  <a:schemeClr val="bg1"/>
                </a:solidFill>
                <a:latin typeface="Arial" panose="020B0604020202020204" pitchFamily="34" charset="0"/>
                <a:cs typeface="Arial" panose="020B0604020202020204" pitchFamily="34" charset="0"/>
              </a:rPr>
              <a:t>     </a:t>
            </a:r>
            <a:r>
              <a:rPr lang="en-IN" b="0" i="0" dirty="0">
                <a:solidFill>
                  <a:schemeClr val="bg1"/>
                </a:solidFill>
                <a:effectLst/>
                <a:latin typeface="Arial" panose="020B0604020202020204" pitchFamily="34" charset="0"/>
                <a:cs typeface="Arial" panose="020B0604020202020204" pitchFamily="34" charset="0"/>
              </a:rPr>
              <a:t>Jaiswal , Jos </a:t>
            </a:r>
            <a:r>
              <a:rPr lang="en-IN" b="0" i="0" dirty="0" err="1">
                <a:solidFill>
                  <a:schemeClr val="bg1"/>
                </a:solidFill>
                <a:effectLst/>
                <a:latin typeface="Arial" panose="020B0604020202020204" pitchFamily="34" charset="0"/>
                <a:cs typeface="Arial" panose="020B0604020202020204" pitchFamily="34" charset="0"/>
              </a:rPr>
              <a:t>Buttler</a:t>
            </a:r>
            <a:r>
              <a:rPr lang="en-IN" b="0" i="0" dirty="0">
                <a:solidFill>
                  <a:schemeClr val="bg1"/>
                </a:solidFill>
                <a:effectLst/>
                <a:latin typeface="Arial" panose="020B0604020202020204" pitchFamily="34" charset="0"/>
                <a:cs typeface="Arial" panose="020B0604020202020204" pitchFamily="34" charset="0"/>
              </a:rPr>
              <a:t>, Virat </a:t>
            </a:r>
            <a:r>
              <a:rPr lang="en-IN" b="0" i="0" dirty="0" err="1">
                <a:solidFill>
                  <a:schemeClr val="bg1"/>
                </a:solidFill>
                <a:effectLst/>
                <a:latin typeface="Arial" panose="020B0604020202020204" pitchFamily="34" charset="0"/>
                <a:cs typeface="Arial" panose="020B0604020202020204" pitchFamily="34" charset="0"/>
              </a:rPr>
              <a:t>Kohli,glen</a:t>
            </a:r>
            <a:r>
              <a:rPr lang="en-IN" b="0" i="0" dirty="0">
                <a:solidFill>
                  <a:schemeClr val="bg1"/>
                </a:solidFill>
                <a:effectLst/>
                <a:latin typeface="Arial" panose="020B0604020202020204" pitchFamily="34" charset="0"/>
                <a:cs typeface="Arial" panose="020B0604020202020204" pitchFamily="34" charset="0"/>
              </a:rPr>
              <a:t> Maxwell and Surya Kumar Yadav Maintaining The High </a:t>
            </a:r>
          </a:p>
          <a:p>
            <a:pPr algn="l"/>
            <a:r>
              <a:rPr lang="en-IN" dirty="0">
                <a:solidFill>
                  <a:schemeClr val="bg1"/>
                </a:solidFill>
                <a:latin typeface="Arial" panose="020B0604020202020204" pitchFamily="34" charset="0"/>
                <a:cs typeface="Arial" panose="020B0604020202020204" pitchFamily="34" charset="0"/>
              </a:rPr>
              <a:t>     </a:t>
            </a:r>
            <a:r>
              <a:rPr lang="en-IN" b="0" i="0" dirty="0">
                <a:solidFill>
                  <a:schemeClr val="bg1"/>
                </a:solidFill>
                <a:effectLst/>
                <a:latin typeface="Arial" panose="020B0604020202020204" pitchFamily="34" charset="0"/>
                <a:cs typeface="Arial" panose="020B0604020202020204" pitchFamily="34" charset="0"/>
              </a:rPr>
              <a:t>Consistency Ratio From Past 3 Years </a:t>
            </a:r>
          </a:p>
        </p:txBody>
      </p:sp>
      <p:pic>
        <p:nvPicPr>
          <p:cNvPr id="10" name="Picture 9">
            <a:extLst>
              <a:ext uri="{FF2B5EF4-FFF2-40B4-BE49-F238E27FC236}">
                <a16:creationId xmlns:a16="http://schemas.microsoft.com/office/drawing/2014/main" id="{5309CD5C-1508-00DC-6507-ECDAA5042652}"/>
              </a:ext>
            </a:extLst>
          </p:cNvPr>
          <p:cNvPicPr>
            <a:picLocks noChangeAspect="1"/>
          </p:cNvPicPr>
          <p:nvPr/>
        </p:nvPicPr>
        <p:blipFill>
          <a:blip r:embed="rId3"/>
          <a:stretch>
            <a:fillRect/>
          </a:stretch>
        </p:blipFill>
        <p:spPr>
          <a:xfrm>
            <a:off x="1097404" y="2102477"/>
            <a:ext cx="6257554" cy="3064750"/>
          </a:xfrm>
          <a:prstGeom prst="rect">
            <a:avLst/>
          </a:prstGeom>
        </p:spPr>
      </p:pic>
      <p:sp>
        <p:nvSpPr>
          <p:cNvPr id="4" name="Oval 3">
            <a:extLst>
              <a:ext uri="{FF2B5EF4-FFF2-40B4-BE49-F238E27FC236}">
                <a16:creationId xmlns:a16="http://schemas.microsoft.com/office/drawing/2014/main" id="{07CA2769-D409-F22B-2F81-B0F3654B06A7}"/>
              </a:ext>
            </a:extLst>
          </p:cNvPr>
          <p:cNvSpPr/>
          <p:nvPr/>
        </p:nvSpPr>
        <p:spPr>
          <a:xfrm>
            <a:off x="4224130" y="2102477"/>
            <a:ext cx="3130828" cy="1326523"/>
          </a:xfrm>
          <a:prstGeom prst="ellipse">
            <a:avLst/>
          </a:prstGeom>
          <a:noFill/>
          <a:effectLst>
            <a:glow rad="101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823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7972947" y="4621695"/>
            <a:ext cx="2415136" cy="367749"/>
          </a:xfrm>
        </p:spPr>
        <p:txBody>
          <a:bodyPr>
            <a:normAutofit fontScale="92500" lnSpcReduction="10000"/>
          </a:bodyPr>
          <a:lstStyle/>
          <a:p>
            <a:r>
              <a:rPr lang="en-IN" b="1" dirty="0">
                <a:solidFill>
                  <a:schemeClr val="bg1"/>
                </a:solidFill>
              </a:rPr>
              <a:t>VIRAT KOHLI</a:t>
            </a:r>
          </a:p>
        </p:txBody>
      </p:sp>
      <p:pic>
        <p:nvPicPr>
          <p:cNvPr id="7" name="Picture 6">
            <a:extLst>
              <a:ext uri="{FF2B5EF4-FFF2-40B4-BE49-F238E27FC236}">
                <a16:creationId xmlns:a16="http://schemas.microsoft.com/office/drawing/2014/main" id="{505CEC28-92D3-8BA5-D5F3-9B310DC0FC46}"/>
              </a:ext>
            </a:extLst>
          </p:cNvPr>
          <p:cNvPicPr>
            <a:picLocks noChangeAspect="1"/>
          </p:cNvPicPr>
          <p:nvPr/>
        </p:nvPicPr>
        <p:blipFill>
          <a:blip r:embed="rId3"/>
          <a:stretch>
            <a:fillRect/>
          </a:stretch>
        </p:blipFill>
        <p:spPr>
          <a:xfrm>
            <a:off x="7734880" y="1563989"/>
            <a:ext cx="2891270" cy="2856850"/>
          </a:xfrm>
          <a:prstGeom prst="rect">
            <a:avLst/>
          </a:prstGeom>
        </p:spPr>
      </p:pic>
      <p:sp>
        <p:nvSpPr>
          <p:cNvPr id="10" name="TextBox 9">
            <a:extLst>
              <a:ext uri="{FF2B5EF4-FFF2-40B4-BE49-F238E27FC236}">
                <a16:creationId xmlns:a16="http://schemas.microsoft.com/office/drawing/2014/main" id="{5077B7E3-2A54-201E-3459-D4ABF517D032}"/>
              </a:ext>
            </a:extLst>
          </p:cNvPr>
          <p:cNvSpPr txBox="1"/>
          <p:nvPr/>
        </p:nvSpPr>
        <p:spPr>
          <a:xfrm>
            <a:off x="532396" y="1365119"/>
            <a:ext cx="6252442" cy="5201424"/>
          </a:xfrm>
          <a:prstGeom prst="rect">
            <a:avLst/>
          </a:prstGeom>
          <a:noFill/>
        </p:spPr>
        <p:txBody>
          <a:bodyPr wrap="square">
            <a:spAutoFit/>
          </a:bodyPr>
          <a:lstStyle/>
          <a:p>
            <a:pPr marL="285750" indent="-285750">
              <a:buFont typeface="Wingdings" panose="05000000000000000000" pitchFamily="2" charset="2"/>
              <a:buChar char="§"/>
            </a:pPr>
            <a:r>
              <a:rPr lang="en-US" sz="2000" b="1" dirty="0">
                <a:solidFill>
                  <a:schemeClr val="accent4"/>
                </a:solidFill>
              </a:rPr>
              <a:t>Improved Batting Form</a:t>
            </a:r>
            <a:r>
              <a:rPr lang="en-US" b="1" dirty="0">
                <a:solidFill>
                  <a:schemeClr val="bg1"/>
                </a:solidFill>
              </a:rPr>
              <a:t>:</a:t>
            </a:r>
            <a:r>
              <a:rPr lang="en-US" dirty="0">
                <a:solidFill>
                  <a:schemeClr val="bg1"/>
                </a:solidFill>
              </a:rPr>
              <a:t> Compared to the previous two seasons, Kohli has shown a significant improvement in his batting form. He appears more confident, aggressive, and is timing the ball well.</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sz="2000" b="1" dirty="0">
                <a:solidFill>
                  <a:schemeClr val="accent4"/>
                </a:solidFill>
              </a:rPr>
              <a:t>Mentality and Focus</a:t>
            </a:r>
            <a:r>
              <a:rPr lang="en-US" b="1" dirty="0">
                <a:solidFill>
                  <a:schemeClr val="bg1"/>
                </a:solidFill>
              </a:rPr>
              <a:t>:</a:t>
            </a:r>
            <a:r>
              <a:rPr lang="en-US" dirty="0">
                <a:solidFill>
                  <a:schemeClr val="bg1"/>
                </a:solidFill>
              </a:rPr>
              <a:t> Kohli's recent return to form and his well-known competitive spirit suggest he is highly motivated to win the Orange Cap.</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sz="2000" b="1" dirty="0">
                <a:solidFill>
                  <a:schemeClr val="accent4"/>
                </a:solidFill>
              </a:rPr>
              <a:t>Strong Batting Position</a:t>
            </a:r>
            <a:r>
              <a:rPr lang="en-US" b="1" dirty="0">
                <a:solidFill>
                  <a:schemeClr val="bg1"/>
                </a:solidFill>
              </a:rPr>
              <a:t>:</a:t>
            </a:r>
            <a:r>
              <a:rPr lang="en-US" dirty="0">
                <a:solidFill>
                  <a:schemeClr val="bg1"/>
                </a:solidFill>
              </a:rPr>
              <a:t> Batting as an opener allows Kohli to play a significant portion of the innings, maximizing his opportunity to score runs.</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sz="2000" b="1" dirty="0">
                <a:solidFill>
                  <a:schemeClr val="accent4"/>
                </a:solidFill>
              </a:rPr>
              <a:t>Leading Run-Scorer</a:t>
            </a:r>
            <a:r>
              <a:rPr lang="en-US" b="1" dirty="0">
                <a:solidFill>
                  <a:schemeClr val="bg1"/>
                </a:solidFill>
              </a:rPr>
              <a:t>:</a:t>
            </a:r>
            <a:r>
              <a:rPr lang="en-US" dirty="0">
                <a:solidFill>
                  <a:schemeClr val="bg1"/>
                </a:solidFill>
              </a:rPr>
              <a:t> As of April 29th, 2024, Virat Kohli holds the Orange Cap with a substantial lead, having scored 500 runs in 10 matches. This demonstrates his consistent performance throughout the season.</a:t>
            </a:r>
          </a:p>
          <a:p>
            <a:pPr marL="285750" indent="-285750">
              <a:buFont typeface="Wingdings" panose="05000000000000000000" pitchFamily="2" charset="2"/>
              <a:buChar char="§"/>
            </a:pPr>
            <a:endParaRPr lang="en-US" dirty="0">
              <a:solidFill>
                <a:schemeClr val="bg1"/>
              </a:solidFill>
            </a:endParaRPr>
          </a:p>
        </p:txBody>
      </p:sp>
      <p:sp>
        <p:nvSpPr>
          <p:cNvPr id="2" name="TextBox 1">
            <a:extLst>
              <a:ext uri="{FF2B5EF4-FFF2-40B4-BE49-F238E27FC236}">
                <a16:creationId xmlns:a16="http://schemas.microsoft.com/office/drawing/2014/main" id="{86A28731-61DB-0A13-67BB-FE1B0D8269B6}"/>
              </a:ext>
            </a:extLst>
          </p:cNvPr>
          <p:cNvSpPr txBox="1"/>
          <p:nvPr/>
        </p:nvSpPr>
        <p:spPr>
          <a:xfrm>
            <a:off x="3874416" y="358219"/>
            <a:ext cx="3860464" cy="523220"/>
          </a:xfrm>
          <a:prstGeom prst="rect">
            <a:avLst/>
          </a:prstGeom>
          <a:noFill/>
        </p:spPr>
        <p:txBody>
          <a:bodyPr wrap="square" rtlCol="0">
            <a:spAutoFit/>
          </a:bodyPr>
          <a:lstStyle/>
          <a:p>
            <a:r>
              <a:rPr lang="en-IN" sz="2800" dirty="0">
                <a:solidFill>
                  <a:schemeClr val="accent2"/>
                </a:solidFill>
              </a:rPr>
              <a:t>ORANGE CAP PLAYER</a:t>
            </a:r>
          </a:p>
        </p:txBody>
      </p:sp>
    </p:spTree>
    <p:extLst>
      <p:ext uri="{BB962C8B-B14F-4D97-AF65-F5344CB8AC3E}">
        <p14:creationId xmlns:p14="http://schemas.microsoft.com/office/powerpoint/2010/main" val="407657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232668" y="5016261"/>
            <a:ext cx="9240078" cy="1212157"/>
          </a:xfrm>
        </p:spPr>
        <p:txBody>
          <a:bodyPr>
            <a:normAutofit fontScale="92500" lnSpcReduction="20000"/>
          </a:bodyPr>
          <a:lstStyle/>
          <a:p>
            <a:pPr marL="285750" indent="-285750" algn="just">
              <a:buFont typeface="Wingdings" panose="05000000000000000000" pitchFamily="2" charset="2"/>
              <a:buChar char="Ø"/>
            </a:pPr>
            <a:r>
              <a:rPr lang="en-US" sz="1800" b="0" i="0" dirty="0">
                <a:solidFill>
                  <a:schemeClr val="bg1"/>
                </a:solidFill>
                <a:effectLst/>
                <a:latin typeface="Segoe UI" panose="020B0502040204020203" pitchFamily="34" charset="0"/>
              </a:rPr>
              <a:t>TOP WICKET-TAKERS</a:t>
            </a:r>
          </a:p>
          <a:p>
            <a:pPr algn="just"/>
            <a:r>
              <a:rPr lang="en-US" sz="1800" b="0" i="0" dirty="0">
                <a:solidFill>
                  <a:schemeClr val="bg1"/>
                </a:solidFill>
                <a:effectLst/>
                <a:latin typeface="Segoe UI" panose="020B0502040204020203" pitchFamily="34" charset="0"/>
              </a:rPr>
              <a:t>     Mohammed </a:t>
            </a:r>
            <a:r>
              <a:rPr lang="en-US" sz="1800" b="0" i="0" dirty="0" err="1">
                <a:solidFill>
                  <a:schemeClr val="bg1"/>
                </a:solidFill>
                <a:effectLst/>
                <a:latin typeface="Segoe UI" panose="020B0502040204020203" pitchFamily="34" charset="0"/>
              </a:rPr>
              <a:t>Shami</a:t>
            </a:r>
            <a:r>
              <a:rPr lang="en-US" sz="1800" b="0" i="0" dirty="0">
                <a:solidFill>
                  <a:schemeClr val="bg1"/>
                </a:solidFill>
                <a:effectLst/>
                <a:latin typeface="Segoe UI" panose="020B0502040204020203" pitchFamily="34" charset="0"/>
              </a:rPr>
              <a:t>, </a:t>
            </a:r>
            <a:r>
              <a:rPr lang="en-US" sz="1800" b="0" i="0" dirty="0" err="1">
                <a:solidFill>
                  <a:schemeClr val="bg1"/>
                </a:solidFill>
                <a:effectLst/>
                <a:latin typeface="Segoe UI" panose="020B0502040204020203" pitchFamily="34" charset="0"/>
              </a:rPr>
              <a:t>Yuzvendra</a:t>
            </a:r>
            <a:r>
              <a:rPr lang="en-US" sz="1800" b="0" i="0" dirty="0">
                <a:solidFill>
                  <a:schemeClr val="bg1"/>
                </a:solidFill>
                <a:effectLst/>
                <a:latin typeface="Segoe UI" panose="020B0502040204020203" pitchFamily="34" charset="0"/>
              </a:rPr>
              <a:t> Chahal, </a:t>
            </a:r>
            <a:r>
              <a:rPr lang="en-US" sz="1800" b="0" i="0" dirty="0" err="1">
                <a:solidFill>
                  <a:schemeClr val="bg1"/>
                </a:solidFill>
                <a:effectLst/>
                <a:latin typeface="Segoe UI" panose="020B0502040204020203" pitchFamily="34" charset="0"/>
              </a:rPr>
              <a:t>Harshal</a:t>
            </a:r>
            <a:r>
              <a:rPr lang="en-US" sz="1800" b="0" i="0" dirty="0">
                <a:solidFill>
                  <a:schemeClr val="bg1"/>
                </a:solidFill>
                <a:effectLst/>
                <a:latin typeface="Segoe UI" panose="020B0502040204020203" pitchFamily="34" charset="0"/>
              </a:rPr>
              <a:t> Patel And Rashid Khan Are The Leading </a:t>
            </a:r>
          </a:p>
          <a:p>
            <a:pPr algn="just"/>
            <a:r>
              <a:rPr lang="en-US" sz="1800" b="0" i="0" dirty="0">
                <a:solidFill>
                  <a:schemeClr val="bg1"/>
                </a:solidFill>
                <a:effectLst/>
                <a:latin typeface="Segoe UI" panose="020B0502040204020203" pitchFamily="34" charset="0"/>
              </a:rPr>
              <a:t>     Wicket-takers Over The Past Three Seasons , Indicating Their Effectiveness And Importance </a:t>
            </a:r>
          </a:p>
          <a:p>
            <a:pPr algn="just"/>
            <a:r>
              <a:rPr lang="en-US" sz="1800" b="0" i="0" dirty="0">
                <a:solidFill>
                  <a:schemeClr val="bg1"/>
                </a:solidFill>
                <a:effectLst/>
                <a:latin typeface="Segoe UI" panose="020B0502040204020203" pitchFamily="34" charset="0"/>
              </a:rPr>
              <a:t>     To Their Respective Teams.</a:t>
            </a:r>
            <a:endParaRPr lang="en-US" b="0" i="0" dirty="0">
              <a:solidFill>
                <a:schemeClr val="bg1"/>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AFF7BEA1-1253-BC3C-B49C-4EF012D9839F}"/>
              </a:ext>
            </a:extLst>
          </p:cNvPr>
          <p:cNvPicPr>
            <a:picLocks noChangeAspect="1"/>
          </p:cNvPicPr>
          <p:nvPr/>
        </p:nvPicPr>
        <p:blipFill>
          <a:blip r:embed="rId3"/>
          <a:stretch>
            <a:fillRect/>
          </a:stretch>
        </p:blipFill>
        <p:spPr>
          <a:xfrm>
            <a:off x="1181591" y="1582823"/>
            <a:ext cx="6542278" cy="3168358"/>
          </a:xfrm>
          <a:prstGeom prst="rect">
            <a:avLst/>
          </a:prstGeom>
        </p:spPr>
      </p:pic>
      <p:sp>
        <p:nvSpPr>
          <p:cNvPr id="6" name="Oval 5">
            <a:extLst>
              <a:ext uri="{FF2B5EF4-FFF2-40B4-BE49-F238E27FC236}">
                <a16:creationId xmlns:a16="http://schemas.microsoft.com/office/drawing/2014/main" id="{392423C9-13A6-8A4A-F9A8-DFE90250CB76}"/>
              </a:ext>
            </a:extLst>
          </p:cNvPr>
          <p:cNvSpPr/>
          <p:nvPr/>
        </p:nvSpPr>
        <p:spPr>
          <a:xfrm>
            <a:off x="6658510" y="2783152"/>
            <a:ext cx="1065359" cy="1200329"/>
          </a:xfrm>
          <a:prstGeom prst="ellipse">
            <a:avLst/>
          </a:prstGeom>
          <a:noFill/>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9C3FF2FC-9615-58A0-B2B1-EE28C04DD5BB}"/>
              </a:ext>
            </a:extLst>
          </p:cNvPr>
          <p:cNvSpPr txBox="1"/>
          <p:nvPr/>
        </p:nvSpPr>
        <p:spPr>
          <a:xfrm>
            <a:off x="707964" y="382494"/>
            <a:ext cx="9852163" cy="830997"/>
          </a:xfrm>
          <a:prstGeom prst="rect">
            <a:avLst/>
          </a:prstGeom>
          <a:noFill/>
        </p:spPr>
        <p:txBody>
          <a:bodyPr wrap="square">
            <a:spAutoFit/>
          </a:bodyPr>
          <a:lstStyle/>
          <a:p>
            <a:r>
              <a:rPr lang="en-US" sz="2400" b="1" dirty="0">
                <a:solidFill>
                  <a:schemeClr val="accent4"/>
                </a:solidFill>
                <a:latin typeface="Arial" panose="020B0604020202020204" pitchFamily="34" charset="0"/>
                <a:cs typeface="Arial" panose="020B0604020202020204" pitchFamily="34" charset="0"/>
              </a:rPr>
              <a:t>11(b) Predict the purple cap player for the season 2024 using </a:t>
            </a:r>
          </a:p>
          <a:p>
            <a:r>
              <a:rPr lang="en-US" sz="2400" b="1" dirty="0">
                <a:solidFill>
                  <a:schemeClr val="accent4"/>
                </a:solidFill>
                <a:latin typeface="Arial" panose="020B0604020202020204" pitchFamily="34" charset="0"/>
                <a:cs typeface="Arial" panose="020B0604020202020204" pitchFamily="34" charset="0"/>
              </a:rPr>
              <a:t>          available data and by doing additional  research.</a:t>
            </a:r>
            <a:endParaRPr lang="en-IN" sz="2400" dirty="0">
              <a:solidFill>
                <a:schemeClr val="accent4"/>
              </a:solidFill>
            </a:endParaRPr>
          </a:p>
        </p:txBody>
      </p:sp>
      <p:sp>
        <p:nvSpPr>
          <p:cNvPr id="2" name="Subtitle 2">
            <a:extLst>
              <a:ext uri="{FF2B5EF4-FFF2-40B4-BE49-F238E27FC236}">
                <a16:creationId xmlns:a16="http://schemas.microsoft.com/office/drawing/2014/main" id="{5B6EB78A-F269-CD57-D2D2-8CE2110D3E0E}"/>
              </a:ext>
            </a:extLst>
          </p:cNvPr>
          <p:cNvSpPr txBox="1">
            <a:spLocks/>
          </p:cNvSpPr>
          <p:nvPr/>
        </p:nvSpPr>
        <p:spPr>
          <a:xfrm>
            <a:off x="8206205" y="2604154"/>
            <a:ext cx="3743158" cy="16496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ü"/>
            </a:pPr>
            <a:r>
              <a:rPr lang="en-IN" dirty="0">
                <a:solidFill>
                  <a:schemeClr val="accent4"/>
                </a:solidFill>
              </a:rPr>
              <a:t>PAST 3 YEARS PERFORMANCE</a:t>
            </a:r>
          </a:p>
          <a:p>
            <a:pPr marL="342900" indent="-342900" algn="l">
              <a:buFont typeface="Wingdings" panose="05000000000000000000" pitchFamily="2" charset="2"/>
              <a:buChar char="ü"/>
            </a:pPr>
            <a:r>
              <a:rPr lang="en-IN" dirty="0">
                <a:solidFill>
                  <a:schemeClr val="accent4"/>
                </a:solidFill>
              </a:rPr>
              <a:t>CURRENT FORM</a:t>
            </a:r>
          </a:p>
        </p:txBody>
      </p:sp>
    </p:spTree>
    <p:extLst>
      <p:ext uri="{BB962C8B-B14F-4D97-AF65-F5344CB8AC3E}">
        <p14:creationId xmlns:p14="http://schemas.microsoft.com/office/powerpoint/2010/main" val="310558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2362234" y="488043"/>
            <a:ext cx="6579704" cy="665920"/>
          </a:xfrm>
        </p:spPr>
        <p:txBody>
          <a:bodyPr>
            <a:noAutofit/>
          </a:bodyPr>
          <a:lstStyle/>
          <a:p>
            <a:r>
              <a:rPr lang="en-IN" sz="3600" dirty="0">
                <a:solidFill>
                  <a:srgbClr val="7030A0"/>
                </a:solidFill>
                <a:latin typeface="Arial" panose="020B0604020202020204" pitchFamily="34" charset="0"/>
                <a:cs typeface="Arial" panose="020B0604020202020204" pitchFamily="34" charset="0"/>
              </a:rPr>
              <a:t>PURPLE CAP PLAYER </a:t>
            </a:r>
          </a:p>
        </p:txBody>
      </p:sp>
      <p:sp>
        <p:nvSpPr>
          <p:cNvPr id="4" name="Rectangle 1">
            <a:extLst>
              <a:ext uri="{FF2B5EF4-FFF2-40B4-BE49-F238E27FC236}">
                <a16:creationId xmlns:a16="http://schemas.microsoft.com/office/drawing/2014/main" id="{EAC4BD71-F848-ED68-4E16-F9A9BAB9E318}"/>
              </a:ext>
            </a:extLst>
          </p:cNvPr>
          <p:cNvSpPr>
            <a:spLocks noChangeArrowheads="1"/>
          </p:cNvSpPr>
          <p:nvPr/>
        </p:nvSpPr>
        <p:spPr bwMode="auto">
          <a:xfrm>
            <a:off x="377685" y="2027974"/>
            <a:ext cx="84365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
            </a:pPr>
            <a:r>
              <a:rPr kumimoji="0" lang="en-US" altLang="en-US" sz="2000" b="1" i="0" u="none" strike="noStrike" cap="none" normalizeH="0" baseline="0" dirty="0">
                <a:ln>
                  <a:noFill/>
                </a:ln>
                <a:solidFill>
                  <a:schemeClr val="accent4"/>
                </a:solidFill>
                <a:effectLst/>
                <a:latin typeface="Calibri" panose="020F0502020204030204" pitchFamily="34" charset="0"/>
                <a:ea typeface="Calibri" panose="020F0502020204030204" pitchFamily="34" charset="0"/>
                <a:cs typeface="Calibri" panose="020F0502020204030204" pitchFamily="34" charset="0"/>
              </a:rPr>
              <a:t>Strong Start:</a:t>
            </a:r>
            <a:r>
              <a:rPr kumimoji="0" lang="en-US" altLang="en-US" sz="2000" b="0" i="0" u="none" strike="noStrike" cap="none" normalizeH="0" baseline="0" dirty="0">
                <a:ln>
                  <a:noFill/>
                </a:ln>
                <a:solidFill>
                  <a:schemeClr val="accent4"/>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Chahal has made a solid start to IPL 2024, consistently taking wickets and currently sitting in the top 5 of the Purple Cap race. He currently holds the record for the fastest bowler to reach 200 IPL </a:t>
            </a:r>
            <a:r>
              <a:rPr kumimoji="0" lang="en-US" altLang="en-US"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wickets,showcasing</a:t>
            </a:r>
            <a:r>
              <a:rPr kumimoji="0" lang="en-US" altLang="en-US"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his consistent performance.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accent4"/>
                </a:solidFill>
                <a:effectLst/>
                <a:latin typeface="Calibri" panose="020F0502020204030204" pitchFamily="34" charset="0"/>
                <a:ea typeface="Calibri" panose="020F0502020204030204" pitchFamily="34" charset="0"/>
                <a:cs typeface="Calibri" panose="020F0502020204030204" pitchFamily="34" charset="0"/>
              </a:rPr>
              <a:t>Confidence and Experience:</a:t>
            </a:r>
            <a:r>
              <a:rPr kumimoji="0" lang="en-US" altLang="en-US" sz="2000" b="0" i="0" u="none" strike="noStrike" cap="none" normalizeH="0" baseline="0" dirty="0">
                <a:ln>
                  <a:noFill/>
                </a:ln>
                <a:solidFill>
                  <a:schemeClr val="accent4"/>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Chahal's recent success and vast experience in the IPL have boosted his confidence, which can translate to even better performances in the remaining matches.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Wingdings" panose="05000000000000000000" pitchFamily="2" charset="2"/>
              <a:buChar char="§"/>
            </a:pP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Remaining Matches:</a:t>
            </a:r>
            <a:r>
              <a:rPr lang="en-US" sz="2000"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With a significant number of matches remaining, Chahal has ample time to climb the leaderboard and potentially overtake the current frontrunners.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2416AB-E54E-8698-7BFE-63A29221947E}"/>
              </a:ext>
            </a:extLst>
          </p:cNvPr>
          <p:cNvPicPr>
            <a:picLocks noChangeAspect="1"/>
          </p:cNvPicPr>
          <p:nvPr/>
        </p:nvPicPr>
        <p:blipFill>
          <a:blip r:embed="rId3"/>
          <a:stretch>
            <a:fillRect/>
          </a:stretch>
        </p:blipFill>
        <p:spPr>
          <a:xfrm>
            <a:off x="9419834" y="2141210"/>
            <a:ext cx="2100470" cy="2197601"/>
          </a:xfrm>
          <a:prstGeom prst="rect">
            <a:avLst/>
          </a:prstGeom>
        </p:spPr>
      </p:pic>
      <p:sp>
        <p:nvSpPr>
          <p:cNvPr id="7" name="TextBox 6">
            <a:extLst>
              <a:ext uri="{FF2B5EF4-FFF2-40B4-BE49-F238E27FC236}">
                <a16:creationId xmlns:a16="http://schemas.microsoft.com/office/drawing/2014/main" id="{2C21C8DE-6699-7458-FF79-4ECF92D23B60}"/>
              </a:ext>
            </a:extLst>
          </p:cNvPr>
          <p:cNvSpPr txBox="1"/>
          <p:nvPr/>
        </p:nvSpPr>
        <p:spPr>
          <a:xfrm>
            <a:off x="9419834" y="4467310"/>
            <a:ext cx="2196548" cy="369332"/>
          </a:xfrm>
          <a:prstGeom prst="rect">
            <a:avLst/>
          </a:prstGeom>
          <a:noFill/>
        </p:spPr>
        <p:txBody>
          <a:bodyPr wrap="square" rtlCol="0">
            <a:spAutoFit/>
          </a:bodyPr>
          <a:lstStyle/>
          <a:p>
            <a:r>
              <a:rPr lang="en-IN" dirty="0">
                <a:solidFill>
                  <a:schemeClr val="bg1"/>
                </a:solidFill>
              </a:rPr>
              <a:t>YUZVENDRA CHAHAL</a:t>
            </a:r>
          </a:p>
        </p:txBody>
      </p:sp>
    </p:spTree>
    <p:extLst>
      <p:ext uri="{BB962C8B-B14F-4D97-AF65-F5344CB8AC3E}">
        <p14:creationId xmlns:p14="http://schemas.microsoft.com/office/powerpoint/2010/main" val="3131874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277057" y="409211"/>
            <a:ext cx="10396332" cy="717277"/>
          </a:xfrm>
        </p:spPr>
        <p:txBody>
          <a:bodyPr>
            <a:noAutofit/>
          </a:bodyPr>
          <a:lstStyle/>
          <a:p>
            <a:pPr algn="just"/>
            <a:r>
              <a:rPr lang="en-US" sz="2400" b="1" dirty="0">
                <a:solidFill>
                  <a:schemeClr val="accent4"/>
                </a:solidFill>
                <a:latin typeface="Arial" panose="020B0604020202020204" pitchFamily="34" charset="0"/>
                <a:cs typeface="Arial" panose="020B0604020202020204" pitchFamily="34" charset="0"/>
              </a:rPr>
              <a:t>12. Predict the Top 4 qualifying teams for the season 2024 using </a:t>
            </a:r>
            <a:br>
              <a:rPr lang="en-US" sz="2400" b="1" dirty="0">
                <a:solidFill>
                  <a:schemeClr val="accent4"/>
                </a:solidFill>
                <a:latin typeface="Arial" panose="020B0604020202020204" pitchFamily="34" charset="0"/>
                <a:cs typeface="Arial" panose="020B0604020202020204" pitchFamily="34" charset="0"/>
              </a:rPr>
            </a:br>
            <a:r>
              <a:rPr lang="en-US" sz="2400" b="1" dirty="0">
                <a:solidFill>
                  <a:schemeClr val="accent4"/>
                </a:solidFill>
                <a:latin typeface="Arial" panose="020B0604020202020204" pitchFamily="34" charset="0"/>
                <a:cs typeface="Arial" panose="020B0604020202020204" pitchFamily="34" charset="0"/>
              </a:rPr>
              <a:t>      available data and by doing additional research </a:t>
            </a:r>
            <a:endParaRPr lang="en-IN" sz="2400" dirty="0">
              <a:solidFill>
                <a:schemeClr val="accent4"/>
              </a:solidFill>
            </a:endParaRPr>
          </a:p>
        </p:txBody>
      </p:sp>
      <p:pic>
        <p:nvPicPr>
          <p:cNvPr id="5" name="Picture 4">
            <a:extLst>
              <a:ext uri="{FF2B5EF4-FFF2-40B4-BE49-F238E27FC236}">
                <a16:creationId xmlns:a16="http://schemas.microsoft.com/office/drawing/2014/main" id="{C42D84D8-08C4-7E71-65F3-A2D4A95F3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060" y="2075116"/>
            <a:ext cx="942374" cy="809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EAD47F1D-7C4E-5053-4071-18619B389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228" y="2075116"/>
            <a:ext cx="942374" cy="7839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8B02CAD4-29B9-13A5-D047-C9C1AB83B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0143" y="2075116"/>
            <a:ext cx="942375" cy="7839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1E8FC68-03CD-DC25-5837-0E94E39FA1DD}"/>
              </a:ext>
            </a:extLst>
          </p:cNvPr>
          <p:cNvPicPr>
            <a:picLocks noChangeAspect="1"/>
          </p:cNvPicPr>
          <p:nvPr/>
        </p:nvPicPr>
        <p:blipFill>
          <a:blip r:embed="rId6"/>
          <a:stretch>
            <a:fillRect/>
          </a:stretch>
        </p:blipFill>
        <p:spPr>
          <a:xfrm>
            <a:off x="1198315" y="2075115"/>
            <a:ext cx="942372" cy="7839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591A548-83CC-BD1E-920B-1E1F881C00DD}"/>
              </a:ext>
            </a:extLst>
          </p:cNvPr>
          <p:cNvSpPr txBox="1"/>
          <p:nvPr/>
        </p:nvSpPr>
        <p:spPr>
          <a:xfrm>
            <a:off x="9365309" y="3429000"/>
            <a:ext cx="2616160" cy="1323439"/>
          </a:xfrm>
          <a:prstGeom prst="rect">
            <a:avLst/>
          </a:prstGeom>
          <a:noFill/>
        </p:spPr>
        <p:txBody>
          <a:bodyPr wrap="square">
            <a:spAutoFit/>
          </a:bodyPr>
          <a:lstStyle/>
          <a:p>
            <a:r>
              <a:rPr lang="en-US" sz="1600" dirty="0">
                <a:solidFill>
                  <a:schemeClr val="bg1"/>
                </a:solidFill>
              </a:rPr>
              <a:t>KKR has a rich history of playoff appearances and championship wins. currently holding a strong position in the top half of the table.</a:t>
            </a:r>
            <a:endParaRPr lang="en-IN" sz="1600" dirty="0">
              <a:solidFill>
                <a:schemeClr val="bg1"/>
              </a:solidFill>
            </a:endParaRPr>
          </a:p>
        </p:txBody>
      </p:sp>
      <p:sp>
        <p:nvSpPr>
          <p:cNvPr id="13" name="TextBox 12">
            <a:extLst>
              <a:ext uri="{FF2B5EF4-FFF2-40B4-BE49-F238E27FC236}">
                <a16:creationId xmlns:a16="http://schemas.microsoft.com/office/drawing/2014/main" id="{D9E77A06-6B58-F6EE-5933-7F322830EBCC}"/>
              </a:ext>
            </a:extLst>
          </p:cNvPr>
          <p:cNvSpPr txBox="1"/>
          <p:nvPr/>
        </p:nvSpPr>
        <p:spPr>
          <a:xfrm>
            <a:off x="6402144" y="3429000"/>
            <a:ext cx="2703444" cy="1815882"/>
          </a:xfrm>
          <a:prstGeom prst="rect">
            <a:avLst/>
          </a:prstGeom>
          <a:noFill/>
        </p:spPr>
        <p:txBody>
          <a:bodyPr wrap="square">
            <a:spAutoFit/>
          </a:bodyPr>
          <a:lstStyle/>
          <a:p>
            <a:r>
              <a:rPr lang="en-US" sz="1600" dirty="0">
                <a:solidFill>
                  <a:schemeClr val="bg1"/>
                </a:solidFill>
              </a:rPr>
              <a:t>A proven IPL powerhouse, CSK boasts multiple championship titles and a history of reaching the playoffs consistently. Their experience and strategic</a:t>
            </a:r>
          </a:p>
          <a:p>
            <a:r>
              <a:rPr lang="en-US" sz="1600" dirty="0">
                <a:solidFill>
                  <a:schemeClr val="bg1"/>
                </a:solidFill>
              </a:rPr>
              <a:t>prowess make them a constant threat.</a:t>
            </a:r>
            <a:endParaRPr lang="en-IN" sz="1600" b="1" i="1" dirty="0">
              <a:solidFill>
                <a:schemeClr val="bg1"/>
              </a:solidFill>
            </a:endParaRPr>
          </a:p>
        </p:txBody>
      </p:sp>
      <p:sp>
        <p:nvSpPr>
          <p:cNvPr id="15" name="TextBox 14">
            <a:extLst>
              <a:ext uri="{FF2B5EF4-FFF2-40B4-BE49-F238E27FC236}">
                <a16:creationId xmlns:a16="http://schemas.microsoft.com/office/drawing/2014/main" id="{0DC1E132-A516-3C17-D516-D62CEF2666C3}"/>
              </a:ext>
            </a:extLst>
          </p:cNvPr>
          <p:cNvSpPr txBox="1"/>
          <p:nvPr/>
        </p:nvSpPr>
        <p:spPr>
          <a:xfrm>
            <a:off x="3526263" y="3423188"/>
            <a:ext cx="2616160" cy="1323439"/>
          </a:xfrm>
          <a:prstGeom prst="rect">
            <a:avLst/>
          </a:prstGeom>
          <a:noFill/>
        </p:spPr>
        <p:txBody>
          <a:bodyPr wrap="square">
            <a:spAutoFit/>
          </a:bodyPr>
          <a:lstStyle/>
          <a:p>
            <a:r>
              <a:rPr lang="en-US" sz="1600" dirty="0">
                <a:solidFill>
                  <a:schemeClr val="bg1"/>
                </a:solidFill>
              </a:rPr>
              <a:t>LSG has shown remarkable consistency in their first two </a:t>
            </a:r>
            <a:r>
              <a:rPr lang="en-US" sz="1600" dirty="0" err="1">
                <a:solidFill>
                  <a:schemeClr val="bg1"/>
                </a:solidFill>
              </a:rPr>
              <a:t>ipl</a:t>
            </a:r>
            <a:r>
              <a:rPr lang="en-US" sz="1600" dirty="0">
                <a:solidFill>
                  <a:schemeClr val="bg1"/>
                </a:solidFill>
              </a:rPr>
              <a:t> season ,which says their competitiveness and Significant potential.</a:t>
            </a:r>
            <a:endParaRPr lang="en-IN" sz="1600" b="1" i="1" dirty="0">
              <a:solidFill>
                <a:schemeClr val="bg1"/>
              </a:solidFill>
            </a:endParaRPr>
          </a:p>
        </p:txBody>
      </p:sp>
      <p:sp>
        <p:nvSpPr>
          <p:cNvPr id="17" name="TextBox 16">
            <a:extLst>
              <a:ext uri="{FF2B5EF4-FFF2-40B4-BE49-F238E27FC236}">
                <a16:creationId xmlns:a16="http://schemas.microsoft.com/office/drawing/2014/main" id="{9CBEAD40-A38F-0D96-5AB4-5E05A312E32A}"/>
              </a:ext>
            </a:extLst>
          </p:cNvPr>
          <p:cNvSpPr txBox="1"/>
          <p:nvPr/>
        </p:nvSpPr>
        <p:spPr>
          <a:xfrm>
            <a:off x="569586" y="3423188"/>
            <a:ext cx="2703444" cy="1815882"/>
          </a:xfrm>
          <a:prstGeom prst="rect">
            <a:avLst/>
          </a:prstGeom>
          <a:noFill/>
        </p:spPr>
        <p:txBody>
          <a:bodyPr wrap="square">
            <a:spAutoFit/>
          </a:bodyPr>
          <a:lstStyle/>
          <a:p>
            <a:r>
              <a:rPr lang="en-US" sz="1600" dirty="0">
                <a:solidFill>
                  <a:schemeClr val="bg1"/>
                </a:solidFill>
              </a:rPr>
              <a:t>Their consistent performance over the past three seasons has been impressive, reaching the playoffs once ,current season they are showcasing a strong understanding of the game.</a:t>
            </a:r>
            <a:endParaRPr lang="en-IN" sz="1600" dirty="0">
              <a:solidFill>
                <a:schemeClr val="bg1"/>
              </a:solidFill>
            </a:endParaRPr>
          </a:p>
        </p:txBody>
      </p:sp>
    </p:spTree>
    <p:extLst>
      <p:ext uri="{BB962C8B-B14F-4D97-AF65-F5344CB8AC3E}">
        <p14:creationId xmlns:p14="http://schemas.microsoft.com/office/powerpoint/2010/main" val="379588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4317477" y="634112"/>
            <a:ext cx="2891959" cy="763281"/>
          </a:xfrm>
        </p:spPr>
        <p:txBody>
          <a:bodyPr>
            <a:normAutofit/>
          </a:bodyPr>
          <a:lstStyle/>
          <a:p>
            <a:pPr algn="just"/>
            <a:r>
              <a:rPr lang="en-IN" sz="4000" b="1" dirty="0">
                <a:solidFill>
                  <a:schemeClr val="accent4"/>
                </a:solidFill>
                <a:latin typeface="Arial" panose="020B0604020202020204" pitchFamily="34" charset="0"/>
                <a:cs typeface="Arial" panose="020B0604020202020204" pitchFamily="34" charset="0"/>
              </a:rPr>
              <a:t>ROADMAP</a:t>
            </a: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366427" y="1808564"/>
            <a:ext cx="9329393" cy="3598681"/>
          </a:xfrm>
        </p:spPr>
        <p:txBody>
          <a:bodyPr/>
          <a:lstStyle/>
          <a:p>
            <a:endParaRPr lang="en-IN" dirty="0"/>
          </a:p>
        </p:txBody>
      </p:sp>
      <p:pic>
        <p:nvPicPr>
          <p:cNvPr id="13" name="Picture 12">
            <a:extLst>
              <a:ext uri="{FF2B5EF4-FFF2-40B4-BE49-F238E27FC236}">
                <a16:creationId xmlns:a16="http://schemas.microsoft.com/office/drawing/2014/main" id="{020BFC45-7C0E-FCC1-E5B5-DD4C18193E93}"/>
              </a:ext>
            </a:extLst>
          </p:cNvPr>
          <p:cNvPicPr>
            <a:picLocks noChangeAspect="1"/>
          </p:cNvPicPr>
          <p:nvPr/>
        </p:nvPicPr>
        <p:blipFill>
          <a:blip r:embed="rId3"/>
          <a:stretch>
            <a:fillRect/>
          </a:stretch>
        </p:blipFill>
        <p:spPr>
          <a:xfrm>
            <a:off x="1242392" y="1805827"/>
            <a:ext cx="10101016" cy="4548199"/>
          </a:xfrm>
          <a:prstGeom prst="rect">
            <a:avLst/>
          </a:prstGeom>
        </p:spPr>
      </p:pic>
      <p:pic>
        <p:nvPicPr>
          <p:cNvPr id="15" name="Picture 14">
            <a:extLst>
              <a:ext uri="{FF2B5EF4-FFF2-40B4-BE49-F238E27FC236}">
                <a16:creationId xmlns:a16="http://schemas.microsoft.com/office/drawing/2014/main" id="{6E4BA710-D1A7-2F61-DD20-015177085C5F}"/>
              </a:ext>
            </a:extLst>
          </p:cNvPr>
          <p:cNvPicPr>
            <a:picLocks noChangeAspect="1"/>
          </p:cNvPicPr>
          <p:nvPr/>
        </p:nvPicPr>
        <p:blipFill>
          <a:blip r:embed="rId4"/>
          <a:stretch>
            <a:fillRect/>
          </a:stretch>
        </p:blipFill>
        <p:spPr>
          <a:xfrm>
            <a:off x="1496179" y="2329392"/>
            <a:ext cx="3120886" cy="400105"/>
          </a:xfrm>
          <a:prstGeom prst="rect">
            <a:avLst/>
          </a:prstGeom>
        </p:spPr>
      </p:pic>
      <p:pic>
        <p:nvPicPr>
          <p:cNvPr id="17" name="Picture 16">
            <a:extLst>
              <a:ext uri="{FF2B5EF4-FFF2-40B4-BE49-F238E27FC236}">
                <a16:creationId xmlns:a16="http://schemas.microsoft.com/office/drawing/2014/main" id="{005E29F3-D6FE-C4C4-A61A-AED4C1904244}"/>
              </a:ext>
            </a:extLst>
          </p:cNvPr>
          <p:cNvPicPr>
            <a:picLocks noChangeAspect="1"/>
          </p:cNvPicPr>
          <p:nvPr/>
        </p:nvPicPr>
        <p:blipFill>
          <a:blip r:embed="rId5"/>
          <a:stretch>
            <a:fillRect/>
          </a:stretch>
        </p:blipFill>
        <p:spPr>
          <a:xfrm>
            <a:off x="1496180" y="3065880"/>
            <a:ext cx="3120885" cy="400106"/>
          </a:xfrm>
          <a:prstGeom prst="rect">
            <a:avLst/>
          </a:prstGeom>
        </p:spPr>
      </p:pic>
      <p:pic>
        <p:nvPicPr>
          <p:cNvPr id="19" name="Picture 18">
            <a:extLst>
              <a:ext uri="{FF2B5EF4-FFF2-40B4-BE49-F238E27FC236}">
                <a16:creationId xmlns:a16="http://schemas.microsoft.com/office/drawing/2014/main" id="{3F255B27-4329-DB7A-9184-3505C0469F36}"/>
              </a:ext>
            </a:extLst>
          </p:cNvPr>
          <p:cNvPicPr>
            <a:picLocks noChangeAspect="1"/>
          </p:cNvPicPr>
          <p:nvPr/>
        </p:nvPicPr>
        <p:blipFill>
          <a:blip r:embed="rId6"/>
          <a:stretch>
            <a:fillRect/>
          </a:stretch>
        </p:blipFill>
        <p:spPr>
          <a:xfrm>
            <a:off x="1496180" y="5112989"/>
            <a:ext cx="3120884" cy="400106"/>
          </a:xfrm>
          <a:prstGeom prst="rect">
            <a:avLst/>
          </a:prstGeom>
        </p:spPr>
      </p:pic>
      <p:pic>
        <p:nvPicPr>
          <p:cNvPr id="21" name="Picture 20">
            <a:extLst>
              <a:ext uri="{FF2B5EF4-FFF2-40B4-BE49-F238E27FC236}">
                <a16:creationId xmlns:a16="http://schemas.microsoft.com/office/drawing/2014/main" id="{6A6E4005-B7D3-D400-AB81-BBF5770D1710}"/>
              </a:ext>
            </a:extLst>
          </p:cNvPr>
          <p:cNvPicPr>
            <a:picLocks noChangeAspect="1"/>
          </p:cNvPicPr>
          <p:nvPr/>
        </p:nvPicPr>
        <p:blipFill>
          <a:blip r:embed="rId7"/>
          <a:stretch>
            <a:fillRect/>
          </a:stretch>
        </p:blipFill>
        <p:spPr>
          <a:xfrm>
            <a:off x="1496179" y="5815679"/>
            <a:ext cx="3120885" cy="400106"/>
          </a:xfrm>
          <a:prstGeom prst="rect">
            <a:avLst/>
          </a:prstGeom>
        </p:spPr>
      </p:pic>
      <p:pic>
        <p:nvPicPr>
          <p:cNvPr id="22" name="Picture 21">
            <a:extLst>
              <a:ext uri="{FF2B5EF4-FFF2-40B4-BE49-F238E27FC236}">
                <a16:creationId xmlns:a16="http://schemas.microsoft.com/office/drawing/2014/main" id="{396D83E3-04C9-4842-5DC1-7F8B6AEBFB1C}"/>
              </a:ext>
            </a:extLst>
          </p:cNvPr>
          <p:cNvPicPr>
            <a:picLocks noChangeAspect="1"/>
          </p:cNvPicPr>
          <p:nvPr/>
        </p:nvPicPr>
        <p:blipFill>
          <a:blip r:embed="rId6"/>
          <a:stretch>
            <a:fillRect/>
          </a:stretch>
        </p:blipFill>
        <p:spPr>
          <a:xfrm>
            <a:off x="3669652" y="4589142"/>
            <a:ext cx="3120884" cy="442526"/>
          </a:xfrm>
          <a:prstGeom prst="rect">
            <a:avLst/>
          </a:prstGeom>
        </p:spPr>
      </p:pic>
      <p:pic>
        <p:nvPicPr>
          <p:cNvPr id="23" name="Picture 22">
            <a:extLst>
              <a:ext uri="{FF2B5EF4-FFF2-40B4-BE49-F238E27FC236}">
                <a16:creationId xmlns:a16="http://schemas.microsoft.com/office/drawing/2014/main" id="{EA732A7B-A798-8D97-6ABC-5D7258C6CC18}"/>
              </a:ext>
            </a:extLst>
          </p:cNvPr>
          <p:cNvPicPr>
            <a:picLocks noChangeAspect="1"/>
          </p:cNvPicPr>
          <p:nvPr/>
        </p:nvPicPr>
        <p:blipFill>
          <a:blip r:embed="rId5"/>
          <a:stretch>
            <a:fillRect/>
          </a:stretch>
        </p:blipFill>
        <p:spPr>
          <a:xfrm>
            <a:off x="3669651" y="3913640"/>
            <a:ext cx="3120885" cy="400106"/>
          </a:xfrm>
          <a:prstGeom prst="rect">
            <a:avLst/>
          </a:prstGeom>
        </p:spPr>
      </p:pic>
      <p:pic>
        <p:nvPicPr>
          <p:cNvPr id="25" name="Picture 24">
            <a:extLst>
              <a:ext uri="{FF2B5EF4-FFF2-40B4-BE49-F238E27FC236}">
                <a16:creationId xmlns:a16="http://schemas.microsoft.com/office/drawing/2014/main" id="{4DF0F5F9-4CDA-94DD-4921-5FD390423653}"/>
              </a:ext>
            </a:extLst>
          </p:cNvPr>
          <p:cNvPicPr>
            <a:picLocks noChangeAspect="1"/>
          </p:cNvPicPr>
          <p:nvPr/>
        </p:nvPicPr>
        <p:blipFill>
          <a:blip r:embed="rId6"/>
          <a:stretch>
            <a:fillRect/>
          </a:stretch>
        </p:blipFill>
        <p:spPr>
          <a:xfrm>
            <a:off x="8130209" y="3902643"/>
            <a:ext cx="3120884" cy="354566"/>
          </a:xfrm>
          <a:prstGeom prst="rect">
            <a:avLst/>
          </a:prstGeom>
        </p:spPr>
      </p:pic>
      <p:pic>
        <p:nvPicPr>
          <p:cNvPr id="26" name="Picture 25">
            <a:extLst>
              <a:ext uri="{FF2B5EF4-FFF2-40B4-BE49-F238E27FC236}">
                <a16:creationId xmlns:a16="http://schemas.microsoft.com/office/drawing/2014/main" id="{6998A4A3-13A1-CB93-1B11-EB2243CBAA5E}"/>
              </a:ext>
            </a:extLst>
          </p:cNvPr>
          <p:cNvPicPr>
            <a:picLocks noChangeAspect="1"/>
          </p:cNvPicPr>
          <p:nvPr/>
        </p:nvPicPr>
        <p:blipFill>
          <a:blip r:embed="rId4"/>
          <a:stretch>
            <a:fillRect/>
          </a:stretch>
        </p:blipFill>
        <p:spPr>
          <a:xfrm>
            <a:off x="8130207" y="3155987"/>
            <a:ext cx="3120886" cy="400105"/>
          </a:xfrm>
          <a:prstGeom prst="rect">
            <a:avLst/>
          </a:prstGeom>
        </p:spPr>
      </p:pic>
    </p:spTree>
    <p:extLst>
      <p:ext uri="{BB962C8B-B14F-4D97-AF65-F5344CB8AC3E}">
        <p14:creationId xmlns:p14="http://schemas.microsoft.com/office/powerpoint/2010/main" val="294247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367646" y="750332"/>
            <a:ext cx="5106186" cy="795043"/>
          </a:xfrm>
        </p:spPr>
        <p:txBody>
          <a:bodyPr>
            <a:normAutofit/>
          </a:bodyPr>
          <a:lstStyle/>
          <a:p>
            <a:r>
              <a:rPr lang="en-IN" sz="2800" b="1" dirty="0">
                <a:solidFill>
                  <a:schemeClr val="accent4"/>
                </a:solidFill>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872791" y="1971681"/>
            <a:ext cx="9144000" cy="1655762"/>
          </a:xfrm>
        </p:spPr>
        <p:txBody>
          <a:bodyPr>
            <a:normAutofit/>
          </a:bodyPr>
          <a:lstStyle/>
          <a:p>
            <a:pPr algn="just"/>
            <a:r>
              <a:rPr lang="en-US" sz="1800" dirty="0">
                <a:solidFill>
                  <a:schemeClr val="bg1"/>
                </a:solidFill>
                <a:latin typeface="Arial" panose="020B0604020202020204" pitchFamily="34" charset="0"/>
                <a:cs typeface="Arial" panose="020B0604020202020204" pitchFamily="34" charset="0"/>
              </a:rPr>
              <a:t>"Sports Basics" is a sports blog company that entered space recently. They wanted to get more traffic to their website by releasing a special edition magazine on IPL 2024. </a:t>
            </a:r>
          </a:p>
          <a:p>
            <a:pPr algn="just"/>
            <a:r>
              <a:rPr lang="en-US" sz="1800" dirty="0">
                <a:solidFill>
                  <a:schemeClr val="bg1"/>
                </a:solidFill>
                <a:latin typeface="Arial" panose="020B0604020202020204" pitchFamily="34" charset="0"/>
                <a:cs typeface="Arial" panose="020B0604020202020204" pitchFamily="34" charset="0"/>
              </a:rPr>
              <a:t>This magazine aims to provide interesting insights and facts for fans, analysts and teams based on the last 3 years' data. </a:t>
            </a:r>
            <a:endParaRPr lang="en-IN" sz="1800" dirty="0">
              <a:solidFill>
                <a:schemeClr val="bg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08E8EB8-8EC7-21F4-497A-49F70EB04F53}"/>
              </a:ext>
            </a:extLst>
          </p:cNvPr>
          <p:cNvSpPr txBox="1">
            <a:spLocks/>
          </p:cNvSpPr>
          <p:nvPr/>
        </p:nvSpPr>
        <p:spPr>
          <a:xfrm>
            <a:off x="480767" y="3927188"/>
            <a:ext cx="3145410" cy="6819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chemeClr val="accent4"/>
                </a:solidFill>
                <a:latin typeface="Arial" panose="020B0604020202020204" pitchFamily="34" charset="0"/>
                <a:cs typeface="Arial" panose="020B0604020202020204" pitchFamily="34" charset="0"/>
              </a:rPr>
              <a:t>OBJECTIVE</a:t>
            </a:r>
          </a:p>
        </p:txBody>
      </p:sp>
      <p:sp>
        <p:nvSpPr>
          <p:cNvPr id="7" name="Rectangle 1">
            <a:extLst>
              <a:ext uri="{FF2B5EF4-FFF2-40B4-BE49-F238E27FC236}">
                <a16:creationId xmlns:a16="http://schemas.microsoft.com/office/drawing/2014/main" id="{6A0049DA-9352-E762-03CA-E0AC24A333C2}"/>
              </a:ext>
            </a:extLst>
          </p:cNvPr>
          <p:cNvSpPr txBox="1">
            <a:spLocks noChangeArrowheads="1"/>
          </p:cNvSpPr>
          <p:nvPr/>
        </p:nvSpPr>
        <p:spPr bwMode="auto">
          <a:xfrm>
            <a:off x="1872791" y="4863797"/>
            <a:ext cx="59039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eaLnBrk="0" fontAlgn="base" hangingPunct="0">
              <a:lnSpc>
                <a:spcPct val="100000"/>
              </a:lnSpc>
              <a:spcBef>
                <a:spcPct val="0"/>
              </a:spcBef>
              <a:spcAft>
                <a:spcPct val="0"/>
              </a:spcAft>
              <a:buFont typeface="Wingdings" panose="05000000000000000000" pitchFamily="2" charset="2"/>
              <a:buChar char="§"/>
            </a:pPr>
            <a:r>
              <a:rPr lang="en-US" altLang="en-US" sz="1800" b="1" dirty="0">
                <a:solidFill>
                  <a:schemeClr val="bg1"/>
                </a:solidFill>
                <a:latin typeface="Arial" panose="020B0604020202020204" pitchFamily="34" charset="0"/>
              </a:rPr>
              <a:t>Unveiling Top Performance of players &amp; Teams</a:t>
            </a:r>
            <a:endParaRPr lang="en-US" altLang="en-US" sz="1800" dirty="0">
              <a:solidFill>
                <a:schemeClr val="bg1"/>
              </a:solidFill>
              <a:latin typeface="Arial" panose="020B0604020202020204" pitchFamily="34" charset="0"/>
            </a:endParaRPr>
          </a:p>
          <a:p>
            <a:pPr marL="342900" indent="-342900" algn="l" eaLnBrk="0" fontAlgn="base" hangingPunct="0">
              <a:lnSpc>
                <a:spcPct val="100000"/>
              </a:lnSpc>
              <a:spcBef>
                <a:spcPct val="0"/>
              </a:spcBef>
              <a:spcAft>
                <a:spcPct val="0"/>
              </a:spcAft>
              <a:buFont typeface="Wingdings" panose="05000000000000000000" pitchFamily="2" charset="2"/>
              <a:buChar char="§"/>
            </a:pPr>
            <a:r>
              <a:rPr lang="en-US" altLang="en-US" sz="1800" b="1" dirty="0">
                <a:solidFill>
                  <a:schemeClr val="bg1"/>
                </a:solidFill>
                <a:latin typeface="Arial" panose="020B0604020202020204" pitchFamily="34" charset="0"/>
              </a:rPr>
              <a:t>Predicting the results for IPL 2024</a:t>
            </a:r>
            <a:endParaRPr lang="en-US" altLang="en-US" sz="1800" dirty="0">
              <a:solidFill>
                <a:schemeClr val="bg1"/>
              </a:solidFill>
              <a:latin typeface="Arial" panose="020B0604020202020204" pitchFamily="34" charset="0"/>
            </a:endParaRPr>
          </a:p>
          <a:p>
            <a:pPr marL="342900" indent="-342900" algn="l" eaLnBrk="0" fontAlgn="base" hangingPunct="0">
              <a:lnSpc>
                <a:spcPct val="100000"/>
              </a:lnSpc>
              <a:spcBef>
                <a:spcPct val="0"/>
              </a:spcBef>
              <a:spcAft>
                <a:spcPct val="0"/>
              </a:spcAft>
              <a:buFont typeface="Wingdings" panose="05000000000000000000" pitchFamily="2" charset="2"/>
              <a:buChar char="§"/>
            </a:pPr>
            <a:r>
              <a:rPr lang="en-US" altLang="en-US" sz="1800" b="1" dirty="0">
                <a:solidFill>
                  <a:schemeClr val="bg1"/>
                </a:solidFill>
                <a:latin typeface="Arial" panose="020B0604020202020204" pitchFamily="34" charset="0"/>
              </a:rPr>
              <a:t>Building the Ideal Team</a:t>
            </a:r>
          </a:p>
        </p:txBody>
      </p:sp>
    </p:spTree>
    <p:extLst>
      <p:ext uri="{BB962C8B-B14F-4D97-AF65-F5344CB8AC3E}">
        <p14:creationId xmlns:p14="http://schemas.microsoft.com/office/powerpoint/2010/main" val="305718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585971" y="372918"/>
            <a:ext cx="10076741" cy="761296"/>
          </a:xfrm>
        </p:spPr>
        <p:txBody>
          <a:bodyPr>
            <a:normAutofit/>
          </a:bodyPr>
          <a:lstStyle/>
          <a:p>
            <a:pPr algn="l"/>
            <a:r>
              <a:rPr lang="en-US" sz="2400" b="1" dirty="0">
                <a:solidFill>
                  <a:schemeClr val="accent4"/>
                </a:solidFill>
                <a:latin typeface="Arial" panose="020B0604020202020204" pitchFamily="34" charset="0"/>
                <a:cs typeface="Arial" panose="020B0604020202020204" pitchFamily="34" charset="0"/>
              </a:rPr>
              <a:t>13. Predict the Winner and runner-up for the season 2024 using </a:t>
            </a:r>
            <a:br>
              <a:rPr lang="en-US" sz="2400" b="1" dirty="0">
                <a:solidFill>
                  <a:schemeClr val="accent4"/>
                </a:solidFill>
                <a:latin typeface="Arial" panose="020B0604020202020204" pitchFamily="34" charset="0"/>
                <a:cs typeface="Arial" panose="020B0604020202020204" pitchFamily="34" charset="0"/>
              </a:rPr>
            </a:br>
            <a:r>
              <a:rPr lang="en-US" sz="2400" b="1" dirty="0">
                <a:solidFill>
                  <a:schemeClr val="accent4"/>
                </a:solidFill>
                <a:latin typeface="Arial" panose="020B0604020202020204" pitchFamily="34" charset="0"/>
                <a:cs typeface="Arial" panose="020B0604020202020204" pitchFamily="34" charset="0"/>
              </a:rPr>
              <a:t>      available data and by doing additional research</a:t>
            </a:r>
            <a:endParaRPr lang="en-IN" sz="2400" b="1" dirty="0">
              <a:solidFill>
                <a:schemeClr val="accent4"/>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0DF48D-47B5-094B-6D0B-D3649E343857}"/>
              </a:ext>
            </a:extLst>
          </p:cNvPr>
          <p:cNvPicPr>
            <a:picLocks noChangeAspect="1"/>
          </p:cNvPicPr>
          <p:nvPr/>
        </p:nvPicPr>
        <p:blipFill>
          <a:blip r:embed="rId3"/>
          <a:stretch>
            <a:fillRect/>
          </a:stretch>
        </p:blipFill>
        <p:spPr>
          <a:xfrm>
            <a:off x="2226365" y="2552962"/>
            <a:ext cx="2531251" cy="2565690"/>
          </a:xfrm>
          <a:prstGeom prst="rect">
            <a:avLst/>
          </a:prstGeom>
        </p:spPr>
      </p:pic>
      <p:pic>
        <p:nvPicPr>
          <p:cNvPr id="6" name="Picture 5">
            <a:extLst>
              <a:ext uri="{FF2B5EF4-FFF2-40B4-BE49-F238E27FC236}">
                <a16:creationId xmlns:a16="http://schemas.microsoft.com/office/drawing/2014/main" id="{73BC426A-709A-24DF-318A-3DA94D530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913" y="2552962"/>
            <a:ext cx="2531251" cy="2565690"/>
          </a:xfrm>
          <a:prstGeom prst="rect">
            <a:avLst/>
          </a:prstGeom>
        </p:spPr>
      </p:pic>
      <p:pic>
        <p:nvPicPr>
          <p:cNvPr id="8" name="Picture 7">
            <a:extLst>
              <a:ext uri="{FF2B5EF4-FFF2-40B4-BE49-F238E27FC236}">
                <a16:creationId xmlns:a16="http://schemas.microsoft.com/office/drawing/2014/main" id="{356C16AE-B5F7-09DB-92D7-72EA9D44E3CD}"/>
              </a:ext>
            </a:extLst>
          </p:cNvPr>
          <p:cNvPicPr>
            <a:picLocks noChangeAspect="1"/>
          </p:cNvPicPr>
          <p:nvPr/>
        </p:nvPicPr>
        <p:blipFill>
          <a:blip r:embed="rId5"/>
          <a:stretch>
            <a:fillRect/>
          </a:stretch>
        </p:blipFill>
        <p:spPr>
          <a:xfrm rot="20081319">
            <a:off x="1175673" y="1895898"/>
            <a:ext cx="1516592" cy="8209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 name="Picture 19">
            <a:extLst>
              <a:ext uri="{FF2B5EF4-FFF2-40B4-BE49-F238E27FC236}">
                <a16:creationId xmlns:a16="http://schemas.microsoft.com/office/drawing/2014/main" id="{FB9FDCA5-F91F-53F8-2377-A844CB838901}"/>
              </a:ext>
            </a:extLst>
          </p:cNvPr>
          <p:cNvPicPr>
            <a:picLocks noChangeAspect="1"/>
          </p:cNvPicPr>
          <p:nvPr/>
        </p:nvPicPr>
        <p:blipFill>
          <a:blip r:embed="rId6"/>
          <a:stretch>
            <a:fillRect/>
          </a:stretch>
        </p:blipFill>
        <p:spPr>
          <a:xfrm>
            <a:off x="2971800" y="5157960"/>
            <a:ext cx="775264" cy="6966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2" name="Picture 21">
            <a:extLst>
              <a:ext uri="{FF2B5EF4-FFF2-40B4-BE49-F238E27FC236}">
                <a16:creationId xmlns:a16="http://schemas.microsoft.com/office/drawing/2014/main" id="{05EDE392-2D77-A256-0372-FCDFD13C80F9}"/>
              </a:ext>
            </a:extLst>
          </p:cNvPr>
          <p:cNvPicPr>
            <a:picLocks noChangeAspect="1"/>
          </p:cNvPicPr>
          <p:nvPr/>
        </p:nvPicPr>
        <p:blipFill>
          <a:blip r:embed="rId7"/>
          <a:stretch>
            <a:fillRect/>
          </a:stretch>
        </p:blipFill>
        <p:spPr>
          <a:xfrm>
            <a:off x="9098906" y="5157960"/>
            <a:ext cx="775264" cy="6966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459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798783" y="191645"/>
            <a:ext cx="9968948" cy="944982"/>
          </a:xfrm>
        </p:spPr>
        <p:txBody>
          <a:bodyPr>
            <a:normAutofit/>
          </a:bodyPr>
          <a:lstStyle/>
          <a:p>
            <a:pPr algn="l"/>
            <a:r>
              <a:rPr lang="en-US" sz="2400" b="1" dirty="0">
                <a:solidFill>
                  <a:schemeClr val="accent4"/>
                </a:solidFill>
                <a:latin typeface="Arial" panose="020B0604020202020204" pitchFamily="34" charset="0"/>
                <a:cs typeface="Arial" panose="020B0604020202020204" pitchFamily="34" charset="0"/>
              </a:rPr>
              <a:t>14. Pick your team selecting the Best 11 players based on their </a:t>
            </a:r>
            <a:br>
              <a:rPr lang="en-US" sz="2400" b="1" dirty="0">
                <a:solidFill>
                  <a:schemeClr val="accent4"/>
                </a:solidFill>
                <a:latin typeface="Arial" panose="020B0604020202020204" pitchFamily="34" charset="0"/>
                <a:cs typeface="Arial" panose="020B0604020202020204" pitchFamily="34" charset="0"/>
              </a:rPr>
            </a:br>
            <a:r>
              <a:rPr lang="en-US" sz="2400" b="1" dirty="0">
                <a:solidFill>
                  <a:schemeClr val="accent4"/>
                </a:solidFill>
                <a:latin typeface="Arial" panose="020B0604020202020204" pitchFamily="34" charset="0"/>
                <a:cs typeface="Arial" panose="020B0604020202020204" pitchFamily="34" charset="0"/>
              </a:rPr>
              <a:t>      positions, 3 years performance data and additional research </a:t>
            </a:r>
            <a:endParaRPr lang="en-IN" sz="2400" b="1" dirty="0">
              <a:solidFill>
                <a:schemeClr val="accent4"/>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6F1015-DFD3-9EEF-7F0D-23B935025135}"/>
              </a:ext>
            </a:extLst>
          </p:cNvPr>
          <p:cNvPicPr>
            <a:picLocks noChangeAspect="1"/>
          </p:cNvPicPr>
          <p:nvPr/>
        </p:nvPicPr>
        <p:blipFill>
          <a:blip r:embed="rId3"/>
          <a:stretch>
            <a:fillRect/>
          </a:stretch>
        </p:blipFill>
        <p:spPr>
          <a:xfrm>
            <a:off x="887426" y="1722763"/>
            <a:ext cx="1053365" cy="1239124"/>
          </a:xfrm>
          <a:prstGeom prst="ellipse">
            <a:avLst/>
          </a:prstGeom>
          <a:ln>
            <a:noFill/>
          </a:ln>
          <a:effectLst>
            <a:softEdge rad="112500"/>
          </a:effectLst>
        </p:spPr>
      </p:pic>
      <p:sp>
        <p:nvSpPr>
          <p:cNvPr id="8" name="TextBox 7">
            <a:extLst>
              <a:ext uri="{FF2B5EF4-FFF2-40B4-BE49-F238E27FC236}">
                <a16:creationId xmlns:a16="http://schemas.microsoft.com/office/drawing/2014/main" id="{26A67314-728B-015C-7437-30C7996AABFB}"/>
              </a:ext>
            </a:extLst>
          </p:cNvPr>
          <p:cNvSpPr txBox="1"/>
          <p:nvPr/>
        </p:nvSpPr>
        <p:spPr>
          <a:xfrm>
            <a:off x="644387" y="2972176"/>
            <a:ext cx="1758141" cy="338554"/>
          </a:xfrm>
          <a:prstGeom prst="rect">
            <a:avLst/>
          </a:prstGeom>
          <a:noFill/>
        </p:spPr>
        <p:txBody>
          <a:bodyPr wrap="square" rtlCol="0">
            <a:spAutoFit/>
          </a:bodyPr>
          <a:lstStyle/>
          <a:p>
            <a:pPr algn="just"/>
            <a:r>
              <a:rPr lang="en-IN" sz="1600" b="1" i="1" dirty="0">
                <a:solidFill>
                  <a:schemeClr val="bg1"/>
                </a:solidFill>
                <a:latin typeface="Arial" panose="020B0604020202020204" pitchFamily="34" charset="0"/>
                <a:cs typeface="Arial" panose="020B0604020202020204" pitchFamily="34" charset="0"/>
              </a:rPr>
              <a:t>JOS BUTTLER</a:t>
            </a:r>
          </a:p>
        </p:txBody>
      </p:sp>
      <p:pic>
        <p:nvPicPr>
          <p:cNvPr id="10" name="Picture 9">
            <a:extLst>
              <a:ext uri="{FF2B5EF4-FFF2-40B4-BE49-F238E27FC236}">
                <a16:creationId xmlns:a16="http://schemas.microsoft.com/office/drawing/2014/main" id="{78CE2E03-1427-A36B-3969-C973B5250F5D}"/>
              </a:ext>
            </a:extLst>
          </p:cNvPr>
          <p:cNvPicPr>
            <a:picLocks noChangeAspect="1"/>
          </p:cNvPicPr>
          <p:nvPr/>
        </p:nvPicPr>
        <p:blipFill>
          <a:blip r:embed="rId4"/>
          <a:stretch>
            <a:fillRect/>
          </a:stretch>
        </p:blipFill>
        <p:spPr>
          <a:xfrm>
            <a:off x="2840996" y="1739043"/>
            <a:ext cx="1028844" cy="1168424"/>
          </a:xfrm>
          <a:prstGeom prst="ellipse">
            <a:avLst/>
          </a:prstGeom>
          <a:ln>
            <a:noFill/>
          </a:ln>
          <a:effectLst>
            <a:softEdge rad="112500"/>
          </a:effectLst>
        </p:spPr>
      </p:pic>
      <p:pic>
        <p:nvPicPr>
          <p:cNvPr id="12" name="Picture 11">
            <a:extLst>
              <a:ext uri="{FF2B5EF4-FFF2-40B4-BE49-F238E27FC236}">
                <a16:creationId xmlns:a16="http://schemas.microsoft.com/office/drawing/2014/main" id="{752D5C76-8DD6-31C9-0671-AB6E85447150}"/>
              </a:ext>
            </a:extLst>
          </p:cNvPr>
          <p:cNvPicPr>
            <a:picLocks noChangeAspect="1"/>
          </p:cNvPicPr>
          <p:nvPr/>
        </p:nvPicPr>
        <p:blipFill>
          <a:blip r:embed="rId5"/>
          <a:stretch>
            <a:fillRect/>
          </a:stretch>
        </p:blipFill>
        <p:spPr>
          <a:xfrm>
            <a:off x="4770045" y="1705532"/>
            <a:ext cx="1053366" cy="1240851"/>
          </a:xfrm>
          <a:prstGeom prst="ellipse">
            <a:avLst/>
          </a:prstGeom>
          <a:ln>
            <a:noFill/>
          </a:ln>
          <a:effectLst>
            <a:softEdge rad="112500"/>
          </a:effectLst>
        </p:spPr>
      </p:pic>
      <p:pic>
        <p:nvPicPr>
          <p:cNvPr id="14" name="Picture 13">
            <a:extLst>
              <a:ext uri="{FF2B5EF4-FFF2-40B4-BE49-F238E27FC236}">
                <a16:creationId xmlns:a16="http://schemas.microsoft.com/office/drawing/2014/main" id="{D2E428EC-BE4E-31BD-C504-05D86C75306B}"/>
              </a:ext>
            </a:extLst>
          </p:cNvPr>
          <p:cNvPicPr>
            <a:picLocks noChangeAspect="1"/>
          </p:cNvPicPr>
          <p:nvPr/>
        </p:nvPicPr>
        <p:blipFill>
          <a:blip r:embed="rId6"/>
          <a:stretch>
            <a:fillRect/>
          </a:stretch>
        </p:blipFill>
        <p:spPr>
          <a:xfrm>
            <a:off x="6723616" y="1680456"/>
            <a:ext cx="1053366" cy="1295051"/>
          </a:xfrm>
          <a:prstGeom prst="ellipse">
            <a:avLst/>
          </a:prstGeom>
          <a:ln>
            <a:noFill/>
          </a:ln>
          <a:effectLst>
            <a:softEdge rad="112500"/>
          </a:effectLst>
        </p:spPr>
      </p:pic>
      <p:pic>
        <p:nvPicPr>
          <p:cNvPr id="16" name="Picture 15">
            <a:extLst>
              <a:ext uri="{FF2B5EF4-FFF2-40B4-BE49-F238E27FC236}">
                <a16:creationId xmlns:a16="http://schemas.microsoft.com/office/drawing/2014/main" id="{7579841D-A801-8846-D998-E14365DDEDCD}"/>
              </a:ext>
            </a:extLst>
          </p:cNvPr>
          <p:cNvPicPr>
            <a:picLocks noChangeAspect="1"/>
          </p:cNvPicPr>
          <p:nvPr/>
        </p:nvPicPr>
        <p:blipFill>
          <a:blip r:embed="rId7"/>
          <a:stretch>
            <a:fillRect/>
          </a:stretch>
        </p:blipFill>
        <p:spPr>
          <a:xfrm>
            <a:off x="8677187" y="1736383"/>
            <a:ext cx="874931" cy="1211884"/>
          </a:xfrm>
          <a:prstGeom prst="ellipse">
            <a:avLst/>
          </a:prstGeom>
          <a:ln>
            <a:noFill/>
          </a:ln>
          <a:effectLst>
            <a:softEdge rad="112500"/>
          </a:effectLst>
        </p:spPr>
      </p:pic>
      <p:pic>
        <p:nvPicPr>
          <p:cNvPr id="18" name="Picture 17">
            <a:extLst>
              <a:ext uri="{FF2B5EF4-FFF2-40B4-BE49-F238E27FC236}">
                <a16:creationId xmlns:a16="http://schemas.microsoft.com/office/drawing/2014/main" id="{5B96387E-5037-E490-6EFD-84CDE1ECD9D1}"/>
              </a:ext>
            </a:extLst>
          </p:cNvPr>
          <p:cNvPicPr>
            <a:picLocks noChangeAspect="1"/>
          </p:cNvPicPr>
          <p:nvPr/>
        </p:nvPicPr>
        <p:blipFill>
          <a:blip r:embed="rId8"/>
          <a:stretch>
            <a:fillRect/>
          </a:stretch>
        </p:blipFill>
        <p:spPr>
          <a:xfrm>
            <a:off x="10452325" y="1736384"/>
            <a:ext cx="874931" cy="1171083"/>
          </a:xfrm>
          <a:prstGeom prst="ellipse">
            <a:avLst/>
          </a:prstGeom>
          <a:ln>
            <a:noFill/>
          </a:ln>
          <a:effectLst>
            <a:softEdge rad="112500"/>
          </a:effectLst>
        </p:spPr>
      </p:pic>
      <p:pic>
        <p:nvPicPr>
          <p:cNvPr id="20" name="Picture 19">
            <a:extLst>
              <a:ext uri="{FF2B5EF4-FFF2-40B4-BE49-F238E27FC236}">
                <a16:creationId xmlns:a16="http://schemas.microsoft.com/office/drawing/2014/main" id="{2AEEA488-A04F-B973-8975-4315BB5F9A95}"/>
              </a:ext>
            </a:extLst>
          </p:cNvPr>
          <p:cNvPicPr>
            <a:picLocks noChangeAspect="1"/>
          </p:cNvPicPr>
          <p:nvPr/>
        </p:nvPicPr>
        <p:blipFill>
          <a:blip r:embed="rId9"/>
          <a:stretch>
            <a:fillRect/>
          </a:stretch>
        </p:blipFill>
        <p:spPr>
          <a:xfrm>
            <a:off x="1422011" y="4022070"/>
            <a:ext cx="1062100" cy="1211884"/>
          </a:xfrm>
          <a:prstGeom prst="ellipse">
            <a:avLst/>
          </a:prstGeom>
          <a:ln>
            <a:noFill/>
          </a:ln>
          <a:effectLst>
            <a:softEdge rad="112500"/>
          </a:effectLst>
        </p:spPr>
      </p:pic>
      <p:pic>
        <p:nvPicPr>
          <p:cNvPr id="24" name="Picture 23">
            <a:extLst>
              <a:ext uri="{FF2B5EF4-FFF2-40B4-BE49-F238E27FC236}">
                <a16:creationId xmlns:a16="http://schemas.microsoft.com/office/drawing/2014/main" id="{60420E57-1476-1EC7-2ACD-E86BD7E70018}"/>
              </a:ext>
            </a:extLst>
          </p:cNvPr>
          <p:cNvPicPr>
            <a:picLocks noChangeAspect="1"/>
          </p:cNvPicPr>
          <p:nvPr/>
        </p:nvPicPr>
        <p:blipFill>
          <a:blip r:embed="rId10"/>
          <a:stretch>
            <a:fillRect/>
          </a:stretch>
        </p:blipFill>
        <p:spPr>
          <a:xfrm>
            <a:off x="5376685" y="4004620"/>
            <a:ext cx="1009791" cy="1211884"/>
          </a:xfrm>
          <a:prstGeom prst="ellipse">
            <a:avLst/>
          </a:prstGeom>
          <a:ln>
            <a:noFill/>
          </a:ln>
          <a:effectLst>
            <a:softEdge rad="112500"/>
          </a:effectLst>
        </p:spPr>
      </p:pic>
      <p:pic>
        <p:nvPicPr>
          <p:cNvPr id="26" name="Picture 25">
            <a:extLst>
              <a:ext uri="{FF2B5EF4-FFF2-40B4-BE49-F238E27FC236}">
                <a16:creationId xmlns:a16="http://schemas.microsoft.com/office/drawing/2014/main" id="{4D282A2D-0F4F-E5AF-C0C3-8DFAFDA21E14}"/>
              </a:ext>
            </a:extLst>
          </p:cNvPr>
          <p:cNvPicPr>
            <a:picLocks noChangeAspect="1"/>
          </p:cNvPicPr>
          <p:nvPr/>
        </p:nvPicPr>
        <p:blipFill>
          <a:blip r:embed="rId11"/>
          <a:stretch>
            <a:fillRect/>
          </a:stretch>
        </p:blipFill>
        <p:spPr>
          <a:xfrm>
            <a:off x="7296306" y="4004619"/>
            <a:ext cx="930805" cy="1211884"/>
          </a:xfrm>
          <a:prstGeom prst="ellipse">
            <a:avLst/>
          </a:prstGeom>
          <a:ln>
            <a:noFill/>
          </a:ln>
          <a:effectLst>
            <a:softEdge rad="112500"/>
          </a:effectLst>
        </p:spPr>
      </p:pic>
      <p:pic>
        <p:nvPicPr>
          <p:cNvPr id="28" name="Picture 27">
            <a:extLst>
              <a:ext uri="{FF2B5EF4-FFF2-40B4-BE49-F238E27FC236}">
                <a16:creationId xmlns:a16="http://schemas.microsoft.com/office/drawing/2014/main" id="{F98A89D8-B091-B8D3-5536-4E265AD0B524}"/>
              </a:ext>
            </a:extLst>
          </p:cNvPr>
          <p:cNvPicPr>
            <a:picLocks noChangeAspect="1"/>
          </p:cNvPicPr>
          <p:nvPr/>
        </p:nvPicPr>
        <p:blipFill>
          <a:blip r:embed="rId12"/>
          <a:stretch>
            <a:fillRect/>
          </a:stretch>
        </p:blipFill>
        <p:spPr>
          <a:xfrm>
            <a:off x="9136940" y="4004619"/>
            <a:ext cx="1009791" cy="1211884"/>
          </a:xfrm>
          <a:prstGeom prst="ellipse">
            <a:avLst/>
          </a:prstGeom>
          <a:ln>
            <a:noFill/>
          </a:ln>
          <a:effectLst>
            <a:softEdge rad="112500"/>
          </a:effectLst>
        </p:spPr>
      </p:pic>
      <p:pic>
        <p:nvPicPr>
          <p:cNvPr id="30" name="Picture 29">
            <a:extLst>
              <a:ext uri="{FF2B5EF4-FFF2-40B4-BE49-F238E27FC236}">
                <a16:creationId xmlns:a16="http://schemas.microsoft.com/office/drawing/2014/main" id="{CB6DD9E2-CE97-FC02-6FA1-BAA71C0F14A6}"/>
              </a:ext>
            </a:extLst>
          </p:cNvPr>
          <p:cNvPicPr>
            <a:picLocks noChangeAspect="1"/>
          </p:cNvPicPr>
          <p:nvPr/>
        </p:nvPicPr>
        <p:blipFill>
          <a:blip r:embed="rId13"/>
          <a:stretch>
            <a:fillRect/>
          </a:stretch>
        </p:blipFill>
        <p:spPr>
          <a:xfrm>
            <a:off x="3393941" y="4004619"/>
            <a:ext cx="1072914" cy="1211884"/>
          </a:xfrm>
          <a:prstGeom prst="ellipse">
            <a:avLst/>
          </a:prstGeom>
          <a:ln>
            <a:noFill/>
          </a:ln>
          <a:effectLst>
            <a:softEdge rad="112500"/>
          </a:effectLst>
        </p:spPr>
      </p:pic>
      <p:sp>
        <p:nvSpPr>
          <p:cNvPr id="4" name="TextBox 3">
            <a:extLst>
              <a:ext uri="{FF2B5EF4-FFF2-40B4-BE49-F238E27FC236}">
                <a16:creationId xmlns:a16="http://schemas.microsoft.com/office/drawing/2014/main" id="{0DFF2E3B-33B4-B6FA-9971-0B87DBE6AE6C}"/>
              </a:ext>
            </a:extLst>
          </p:cNvPr>
          <p:cNvSpPr txBox="1"/>
          <p:nvPr/>
        </p:nvSpPr>
        <p:spPr>
          <a:xfrm>
            <a:off x="2398447" y="2956788"/>
            <a:ext cx="2096648" cy="369332"/>
          </a:xfrm>
          <a:prstGeom prst="rect">
            <a:avLst/>
          </a:prstGeom>
          <a:noFill/>
        </p:spPr>
        <p:txBody>
          <a:bodyPr wrap="square">
            <a:spAutoFit/>
          </a:bodyPr>
          <a:lstStyle/>
          <a:p>
            <a:r>
              <a:rPr lang="en-IN" b="1" i="1" dirty="0" err="1">
                <a:solidFill>
                  <a:schemeClr val="bg1"/>
                </a:solidFill>
                <a:latin typeface="Arial" panose="020B0604020202020204" pitchFamily="34" charset="0"/>
                <a:cs typeface="Arial" panose="020B0604020202020204" pitchFamily="34" charset="0"/>
              </a:rPr>
              <a:t>Ruturaj</a:t>
            </a:r>
            <a:r>
              <a:rPr lang="en-IN" b="1" i="1" dirty="0">
                <a:solidFill>
                  <a:schemeClr val="bg1"/>
                </a:solidFill>
                <a:latin typeface="Arial" panose="020B0604020202020204" pitchFamily="34" charset="0"/>
                <a:cs typeface="Arial" panose="020B0604020202020204" pitchFamily="34" charset="0"/>
              </a:rPr>
              <a:t> Gaikwad</a:t>
            </a:r>
          </a:p>
        </p:txBody>
      </p:sp>
      <p:sp>
        <p:nvSpPr>
          <p:cNvPr id="6" name="TextBox 5">
            <a:extLst>
              <a:ext uri="{FF2B5EF4-FFF2-40B4-BE49-F238E27FC236}">
                <a16:creationId xmlns:a16="http://schemas.microsoft.com/office/drawing/2014/main" id="{3D3C1C4E-02AD-E0FE-B23F-49267285D9C8}"/>
              </a:ext>
            </a:extLst>
          </p:cNvPr>
          <p:cNvSpPr txBox="1"/>
          <p:nvPr/>
        </p:nvSpPr>
        <p:spPr>
          <a:xfrm>
            <a:off x="4491014" y="2946093"/>
            <a:ext cx="1860227" cy="369332"/>
          </a:xfrm>
          <a:prstGeom prst="rect">
            <a:avLst/>
          </a:prstGeom>
          <a:noFill/>
        </p:spPr>
        <p:txBody>
          <a:bodyPr wrap="square">
            <a:spAutoFit/>
          </a:bodyPr>
          <a:lstStyle/>
          <a:p>
            <a:r>
              <a:rPr lang="en-IN" b="1" i="1" dirty="0" err="1">
                <a:solidFill>
                  <a:schemeClr val="bg1"/>
                </a:solidFill>
                <a:latin typeface="Arial" panose="020B0604020202020204" pitchFamily="34" charset="0"/>
                <a:cs typeface="Arial" panose="020B0604020202020204" pitchFamily="34" charset="0"/>
              </a:rPr>
              <a:t>Shubman</a:t>
            </a:r>
            <a:r>
              <a:rPr lang="en-IN" b="1" i="1" dirty="0">
                <a:solidFill>
                  <a:schemeClr val="bg1"/>
                </a:solidFill>
                <a:latin typeface="Arial" panose="020B0604020202020204" pitchFamily="34" charset="0"/>
                <a:cs typeface="Arial" panose="020B0604020202020204" pitchFamily="34" charset="0"/>
              </a:rPr>
              <a:t> Gill</a:t>
            </a:r>
          </a:p>
        </p:txBody>
      </p:sp>
      <p:sp>
        <p:nvSpPr>
          <p:cNvPr id="11" name="TextBox 10">
            <a:extLst>
              <a:ext uri="{FF2B5EF4-FFF2-40B4-BE49-F238E27FC236}">
                <a16:creationId xmlns:a16="http://schemas.microsoft.com/office/drawing/2014/main" id="{3C734ED5-4609-5690-8544-AEA2347EA404}"/>
              </a:ext>
            </a:extLst>
          </p:cNvPr>
          <p:cNvSpPr txBox="1"/>
          <p:nvPr/>
        </p:nvSpPr>
        <p:spPr>
          <a:xfrm>
            <a:off x="6347160" y="2952858"/>
            <a:ext cx="1860227" cy="377191"/>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Sanju Samson</a:t>
            </a:r>
          </a:p>
        </p:txBody>
      </p:sp>
      <p:sp>
        <p:nvSpPr>
          <p:cNvPr id="15" name="TextBox 14">
            <a:extLst>
              <a:ext uri="{FF2B5EF4-FFF2-40B4-BE49-F238E27FC236}">
                <a16:creationId xmlns:a16="http://schemas.microsoft.com/office/drawing/2014/main" id="{720DD1A8-3A3A-205C-56A9-29CFEA142B80}"/>
              </a:ext>
            </a:extLst>
          </p:cNvPr>
          <p:cNvSpPr txBox="1"/>
          <p:nvPr/>
        </p:nvSpPr>
        <p:spPr>
          <a:xfrm>
            <a:off x="8149357" y="2961591"/>
            <a:ext cx="2096648" cy="369332"/>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Shimron </a:t>
            </a:r>
            <a:r>
              <a:rPr lang="en-IN" b="1" i="1" dirty="0" err="1">
                <a:solidFill>
                  <a:schemeClr val="bg1"/>
                </a:solidFill>
                <a:latin typeface="Arial" panose="020B0604020202020204" pitchFamily="34" charset="0"/>
                <a:cs typeface="Arial" panose="020B0604020202020204" pitchFamily="34" charset="0"/>
              </a:rPr>
              <a:t>Hetmyer</a:t>
            </a:r>
            <a:endParaRPr lang="en-IN" b="1" i="1" dirty="0">
              <a:solidFill>
                <a:schemeClr val="bg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185B980-490F-9190-9A71-B1094D739DA3}"/>
              </a:ext>
            </a:extLst>
          </p:cNvPr>
          <p:cNvSpPr txBox="1"/>
          <p:nvPr/>
        </p:nvSpPr>
        <p:spPr>
          <a:xfrm>
            <a:off x="10300888" y="2966969"/>
            <a:ext cx="1797463" cy="369332"/>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Dinesh Karthik</a:t>
            </a:r>
          </a:p>
        </p:txBody>
      </p:sp>
      <p:sp>
        <p:nvSpPr>
          <p:cNvPr id="22" name="TextBox 21">
            <a:extLst>
              <a:ext uri="{FF2B5EF4-FFF2-40B4-BE49-F238E27FC236}">
                <a16:creationId xmlns:a16="http://schemas.microsoft.com/office/drawing/2014/main" id="{1B7DCCE2-2682-521B-2BC9-8C7200C6CA59}"/>
              </a:ext>
            </a:extLst>
          </p:cNvPr>
          <p:cNvSpPr txBox="1"/>
          <p:nvPr/>
        </p:nvSpPr>
        <p:spPr>
          <a:xfrm>
            <a:off x="1112643" y="5212543"/>
            <a:ext cx="1728353" cy="369332"/>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Andre Russell</a:t>
            </a:r>
          </a:p>
        </p:txBody>
      </p:sp>
      <p:sp>
        <p:nvSpPr>
          <p:cNvPr id="25" name="TextBox 24">
            <a:extLst>
              <a:ext uri="{FF2B5EF4-FFF2-40B4-BE49-F238E27FC236}">
                <a16:creationId xmlns:a16="http://schemas.microsoft.com/office/drawing/2014/main" id="{1801BF95-4304-313A-72A8-7DE4FE5D06F2}"/>
              </a:ext>
            </a:extLst>
          </p:cNvPr>
          <p:cNvSpPr txBox="1"/>
          <p:nvPr/>
        </p:nvSpPr>
        <p:spPr>
          <a:xfrm>
            <a:off x="3045031" y="5212543"/>
            <a:ext cx="1612506" cy="369332"/>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Rashid Khan</a:t>
            </a:r>
          </a:p>
        </p:txBody>
      </p:sp>
      <p:sp>
        <p:nvSpPr>
          <p:cNvPr id="29" name="TextBox 28">
            <a:extLst>
              <a:ext uri="{FF2B5EF4-FFF2-40B4-BE49-F238E27FC236}">
                <a16:creationId xmlns:a16="http://schemas.microsoft.com/office/drawing/2014/main" id="{1B792C6E-41FD-1503-AF0E-A2C168B074B1}"/>
              </a:ext>
            </a:extLst>
          </p:cNvPr>
          <p:cNvSpPr txBox="1"/>
          <p:nvPr/>
        </p:nvSpPr>
        <p:spPr>
          <a:xfrm>
            <a:off x="4861572" y="5212543"/>
            <a:ext cx="2188694" cy="369332"/>
          </a:xfrm>
          <a:prstGeom prst="rect">
            <a:avLst/>
          </a:prstGeom>
          <a:noFill/>
        </p:spPr>
        <p:txBody>
          <a:bodyPr wrap="square">
            <a:spAutoFit/>
          </a:bodyPr>
          <a:lstStyle/>
          <a:p>
            <a:r>
              <a:rPr lang="en-IN" b="1" i="1" dirty="0" err="1">
                <a:solidFill>
                  <a:schemeClr val="bg1"/>
                </a:solidFill>
                <a:latin typeface="Arial" panose="020B0604020202020204" pitchFamily="34" charset="0"/>
                <a:cs typeface="Arial" panose="020B0604020202020204" pitchFamily="34" charset="0"/>
              </a:rPr>
              <a:t>Yuzvendra</a:t>
            </a:r>
            <a:r>
              <a:rPr lang="en-IN" b="1" i="1" dirty="0">
                <a:solidFill>
                  <a:schemeClr val="bg1"/>
                </a:solidFill>
                <a:latin typeface="Arial" panose="020B0604020202020204" pitchFamily="34" charset="0"/>
                <a:cs typeface="Arial" panose="020B0604020202020204" pitchFamily="34" charset="0"/>
              </a:rPr>
              <a:t> Chahal</a:t>
            </a:r>
          </a:p>
        </p:txBody>
      </p:sp>
      <p:sp>
        <p:nvSpPr>
          <p:cNvPr id="32" name="TextBox 31">
            <a:extLst>
              <a:ext uri="{FF2B5EF4-FFF2-40B4-BE49-F238E27FC236}">
                <a16:creationId xmlns:a16="http://schemas.microsoft.com/office/drawing/2014/main" id="{20FD6F9E-2084-C806-B691-AD2CCC33B85A}"/>
              </a:ext>
            </a:extLst>
          </p:cNvPr>
          <p:cNvSpPr txBox="1"/>
          <p:nvPr/>
        </p:nvSpPr>
        <p:spPr>
          <a:xfrm>
            <a:off x="7254301" y="5212543"/>
            <a:ext cx="1424262" cy="369331"/>
          </a:xfrm>
          <a:prstGeom prst="rect">
            <a:avLst/>
          </a:prstGeom>
          <a:noFill/>
        </p:spPr>
        <p:txBody>
          <a:bodyPr wrap="square">
            <a:spAutoFit/>
          </a:bodyPr>
          <a:lstStyle/>
          <a:p>
            <a:r>
              <a:rPr lang="en-IN" b="1" i="1" dirty="0" err="1">
                <a:solidFill>
                  <a:schemeClr val="bg1"/>
                </a:solidFill>
                <a:latin typeface="Arial" panose="020B0604020202020204" pitchFamily="34" charset="0"/>
                <a:cs typeface="Arial" panose="020B0604020202020204" pitchFamily="34" charset="0"/>
              </a:rPr>
              <a:t>TrentBoult</a:t>
            </a:r>
            <a:endParaRPr lang="en-IN" b="1" i="1"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70FEF58-7E74-E971-45BB-EBB11A604F20}"/>
              </a:ext>
            </a:extLst>
          </p:cNvPr>
          <p:cNvSpPr txBox="1"/>
          <p:nvPr/>
        </p:nvSpPr>
        <p:spPr>
          <a:xfrm>
            <a:off x="8882597" y="5212543"/>
            <a:ext cx="1970933" cy="369332"/>
          </a:xfrm>
          <a:prstGeom prst="rect">
            <a:avLst/>
          </a:prstGeom>
          <a:noFill/>
        </p:spPr>
        <p:txBody>
          <a:bodyPr wrap="square">
            <a:spAutoFit/>
          </a:bodyPr>
          <a:lstStyle/>
          <a:p>
            <a:r>
              <a:rPr lang="en-IN" b="1" i="1" dirty="0">
                <a:solidFill>
                  <a:schemeClr val="bg1"/>
                </a:solidFill>
                <a:latin typeface="Arial" panose="020B0604020202020204" pitchFamily="34" charset="0"/>
                <a:cs typeface="Arial" panose="020B0604020202020204" pitchFamily="34" charset="0"/>
              </a:rPr>
              <a:t>Jasprit </a:t>
            </a:r>
            <a:r>
              <a:rPr lang="en-IN" b="1" i="1" dirty="0" err="1">
                <a:solidFill>
                  <a:schemeClr val="bg1"/>
                </a:solidFill>
                <a:latin typeface="Arial" panose="020B0604020202020204" pitchFamily="34" charset="0"/>
                <a:cs typeface="Arial" panose="020B0604020202020204" pitchFamily="34" charset="0"/>
              </a:rPr>
              <a:t>Bumrah</a:t>
            </a:r>
            <a:endParaRPr lang="en-IN" b="1" i="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B689907-B9E3-777A-9B48-1C1405735D8E}"/>
              </a:ext>
            </a:extLst>
          </p:cNvPr>
          <p:cNvSpPr txBox="1"/>
          <p:nvPr/>
        </p:nvSpPr>
        <p:spPr>
          <a:xfrm>
            <a:off x="8565258" y="3266501"/>
            <a:ext cx="1424262" cy="400110"/>
          </a:xfrm>
          <a:prstGeom prst="rect">
            <a:avLst/>
          </a:prstGeom>
          <a:noFill/>
        </p:spPr>
        <p:txBody>
          <a:bodyPr wrap="square" rtlCol="0">
            <a:spAutoFit/>
          </a:bodyPr>
          <a:lstStyle/>
          <a:p>
            <a:r>
              <a:rPr lang="en-US" sz="1000" b="1" i="1" dirty="0">
                <a:solidFill>
                  <a:schemeClr val="bg1"/>
                </a:solidFill>
              </a:rPr>
              <a:t>Batting SR:-173.06</a:t>
            </a:r>
          </a:p>
          <a:p>
            <a:r>
              <a:rPr lang="en-US" sz="1000" b="1" i="1" dirty="0">
                <a:solidFill>
                  <a:schemeClr val="bg1"/>
                </a:solidFill>
              </a:rPr>
              <a:t>Batting Avg : 55.67</a:t>
            </a:r>
            <a:endParaRPr lang="en-IN" sz="1000" b="1" i="1" dirty="0">
              <a:solidFill>
                <a:schemeClr val="bg1"/>
              </a:solidFill>
            </a:endParaRPr>
          </a:p>
        </p:txBody>
      </p:sp>
      <p:sp>
        <p:nvSpPr>
          <p:cNvPr id="13" name="TextBox 12">
            <a:extLst>
              <a:ext uri="{FF2B5EF4-FFF2-40B4-BE49-F238E27FC236}">
                <a16:creationId xmlns:a16="http://schemas.microsoft.com/office/drawing/2014/main" id="{75FCDEF4-C197-3FF4-0F8A-CB624E6692AD}"/>
              </a:ext>
            </a:extLst>
          </p:cNvPr>
          <p:cNvSpPr txBox="1"/>
          <p:nvPr/>
        </p:nvSpPr>
        <p:spPr>
          <a:xfrm>
            <a:off x="10618380" y="3291857"/>
            <a:ext cx="1248371" cy="400110"/>
          </a:xfrm>
          <a:prstGeom prst="rect">
            <a:avLst/>
          </a:prstGeom>
          <a:noFill/>
        </p:spPr>
        <p:txBody>
          <a:bodyPr wrap="square" rtlCol="0">
            <a:spAutoFit/>
          </a:bodyPr>
          <a:lstStyle/>
          <a:p>
            <a:r>
              <a:rPr lang="en-US" sz="1000" b="1" i="1" dirty="0">
                <a:solidFill>
                  <a:schemeClr val="bg1"/>
                </a:solidFill>
              </a:rPr>
              <a:t>Batting SR:-184.50</a:t>
            </a:r>
          </a:p>
          <a:p>
            <a:r>
              <a:rPr lang="en-US" sz="1000" b="1" i="1" dirty="0">
                <a:solidFill>
                  <a:schemeClr val="bg1"/>
                </a:solidFill>
              </a:rPr>
              <a:t>Batting Avg : 34.00</a:t>
            </a:r>
            <a:endParaRPr lang="en-IN" sz="1000" b="1" i="1" dirty="0">
              <a:solidFill>
                <a:schemeClr val="bg1"/>
              </a:solidFill>
            </a:endParaRPr>
          </a:p>
        </p:txBody>
      </p:sp>
      <p:sp>
        <p:nvSpPr>
          <p:cNvPr id="17" name="TextBox 16">
            <a:extLst>
              <a:ext uri="{FF2B5EF4-FFF2-40B4-BE49-F238E27FC236}">
                <a16:creationId xmlns:a16="http://schemas.microsoft.com/office/drawing/2014/main" id="{673F13E7-06E6-6376-A95D-4E0FF4A2FCE4}"/>
              </a:ext>
            </a:extLst>
          </p:cNvPr>
          <p:cNvSpPr txBox="1"/>
          <p:nvPr/>
        </p:nvSpPr>
        <p:spPr>
          <a:xfrm>
            <a:off x="1392806" y="5547026"/>
            <a:ext cx="1353664" cy="400110"/>
          </a:xfrm>
          <a:prstGeom prst="rect">
            <a:avLst/>
          </a:prstGeom>
          <a:noFill/>
        </p:spPr>
        <p:txBody>
          <a:bodyPr wrap="square" rtlCol="0">
            <a:spAutoFit/>
          </a:bodyPr>
          <a:lstStyle/>
          <a:p>
            <a:r>
              <a:rPr lang="en-US" sz="1000" b="1" i="1" dirty="0">
                <a:solidFill>
                  <a:schemeClr val="bg1"/>
                </a:solidFill>
              </a:rPr>
              <a:t>Batting SR:-174.00</a:t>
            </a:r>
          </a:p>
          <a:p>
            <a:r>
              <a:rPr lang="en-US" sz="1000" b="1" i="1" dirty="0">
                <a:solidFill>
                  <a:schemeClr val="bg1"/>
                </a:solidFill>
              </a:rPr>
              <a:t>Batting Avg : 38.67</a:t>
            </a:r>
            <a:endParaRPr lang="en-IN" sz="1000" b="1" i="1" dirty="0">
              <a:solidFill>
                <a:schemeClr val="bg1"/>
              </a:solidFill>
            </a:endParaRPr>
          </a:p>
        </p:txBody>
      </p:sp>
      <p:sp>
        <p:nvSpPr>
          <p:cNvPr id="21" name="TextBox 20">
            <a:extLst>
              <a:ext uri="{FF2B5EF4-FFF2-40B4-BE49-F238E27FC236}">
                <a16:creationId xmlns:a16="http://schemas.microsoft.com/office/drawing/2014/main" id="{032111A7-C391-3AB4-3B0E-D8EBDF05057A}"/>
              </a:ext>
            </a:extLst>
          </p:cNvPr>
          <p:cNvSpPr txBox="1"/>
          <p:nvPr/>
        </p:nvSpPr>
        <p:spPr>
          <a:xfrm>
            <a:off x="6724623" y="3278798"/>
            <a:ext cx="1309946" cy="400110"/>
          </a:xfrm>
          <a:prstGeom prst="rect">
            <a:avLst/>
          </a:prstGeom>
          <a:noFill/>
        </p:spPr>
        <p:txBody>
          <a:bodyPr wrap="square" rtlCol="0">
            <a:spAutoFit/>
          </a:bodyPr>
          <a:lstStyle/>
          <a:p>
            <a:r>
              <a:rPr lang="en-US" sz="1000" b="1" i="1" dirty="0">
                <a:solidFill>
                  <a:schemeClr val="bg1"/>
                </a:solidFill>
              </a:rPr>
              <a:t>Batting SR:-146.38</a:t>
            </a:r>
          </a:p>
          <a:p>
            <a:r>
              <a:rPr lang="en-US" sz="1000" b="1" i="1" dirty="0">
                <a:solidFill>
                  <a:schemeClr val="bg1"/>
                </a:solidFill>
              </a:rPr>
              <a:t>Batting Avg : 22.44</a:t>
            </a:r>
            <a:endParaRPr lang="en-IN" sz="1000" b="1" i="1" dirty="0">
              <a:solidFill>
                <a:schemeClr val="bg1"/>
              </a:solidFill>
            </a:endParaRPr>
          </a:p>
        </p:txBody>
      </p:sp>
      <p:sp>
        <p:nvSpPr>
          <p:cNvPr id="23" name="TextBox 22">
            <a:extLst>
              <a:ext uri="{FF2B5EF4-FFF2-40B4-BE49-F238E27FC236}">
                <a16:creationId xmlns:a16="http://schemas.microsoft.com/office/drawing/2014/main" id="{AD63D04A-9482-BCDF-8DB7-9ED60F7FFA9B}"/>
              </a:ext>
            </a:extLst>
          </p:cNvPr>
          <p:cNvSpPr txBox="1"/>
          <p:nvPr/>
        </p:nvSpPr>
        <p:spPr>
          <a:xfrm>
            <a:off x="4769749" y="3291857"/>
            <a:ext cx="1316704" cy="400110"/>
          </a:xfrm>
          <a:prstGeom prst="rect">
            <a:avLst/>
          </a:prstGeom>
          <a:noFill/>
        </p:spPr>
        <p:txBody>
          <a:bodyPr wrap="square" rtlCol="0">
            <a:spAutoFit/>
          </a:bodyPr>
          <a:lstStyle/>
          <a:p>
            <a:r>
              <a:rPr lang="en-US" sz="1000" b="1" i="1" dirty="0">
                <a:solidFill>
                  <a:schemeClr val="bg1"/>
                </a:solidFill>
              </a:rPr>
              <a:t>Batting SR:-144.94</a:t>
            </a:r>
          </a:p>
          <a:p>
            <a:r>
              <a:rPr lang="en-US" sz="1000" b="1" i="1" dirty="0">
                <a:solidFill>
                  <a:schemeClr val="bg1"/>
                </a:solidFill>
              </a:rPr>
              <a:t>Batting Avg : 42.94</a:t>
            </a:r>
            <a:endParaRPr lang="en-IN" sz="1000" b="1" i="1" dirty="0">
              <a:solidFill>
                <a:schemeClr val="bg1"/>
              </a:solidFill>
            </a:endParaRPr>
          </a:p>
        </p:txBody>
      </p:sp>
      <p:sp>
        <p:nvSpPr>
          <p:cNvPr id="27" name="TextBox 26">
            <a:extLst>
              <a:ext uri="{FF2B5EF4-FFF2-40B4-BE49-F238E27FC236}">
                <a16:creationId xmlns:a16="http://schemas.microsoft.com/office/drawing/2014/main" id="{39CEF0AB-F29E-88FD-0984-FFE2F1EA111D}"/>
              </a:ext>
            </a:extLst>
          </p:cNvPr>
          <p:cNvSpPr txBox="1"/>
          <p:nvPr/>
        </p:nvSpPr>
        <p:spPr>
          <a:xfrm>
            <a:off x="2771170" y="3298580"/>
            <a:ext cx="1325012" cy="400110"/>
          </a:xfrm>
          <a:prstGeom prst="rect">
            <a:avLst/>
          </a:prstGeom>
          <a:noFill/>
        </p:spPr>
        <p:txBody>
          <a:bodyPr wrap="square" rtlCol="0">
            <a:spAutoFit/>
          </a:bodyPr>
          <a:lstStyle/>
          <a:p>
            <a:r>
              <a:rPr lang="en-US" sz="1000" b="1" i="1" dirty="0">
                <a:solidFill>
                  <a:schemeClr val="bg1"/>
                </a:solidFill>
              </a:rPr>
              <a:t>Batting SR:-137.43</a:t>
            </a:r>
          </a:p>
          <a:p>
            <a:r>
              <a:rPr lang="en-US" sz="1000" b="1" i="1" dirty="0">
                <a:solidFill>
                  <a:schemeClr val="bg1"/>
                </a:solidFill>
              </a:rPr>
              <a:t>Batting Avg : 37.97</a:t>
            </a:r>
            <a:endParaRPr lang="en-IN" sz="1000" b="1" i="1" dirty="0">
              <a:solidFill>
                <a:schemeClr val="bg1"/>
              </a:solidFill>
            </a:endParaRPr>
          </a:p>
        </p:txBody>
      </p:sp>
      <p:sp>
        <p:nvSpPr>
          <p:cNvPr id="31" name="TextBox 30">
            <a:extLst>
              <a:ext uri="{FF2B5EF4-FFF2-40B4-BE49-F238E27FC236}">
                <a16:creationId xmlns:a16="http://schemas.microsoft.com/office/drawing/2014/main" id="{224C7ADA-C677-C937-1C00-A0CFA8C17019}"/>
              </a:ext>
            </a:extLst>
          </p:cNvPr>
          <p:cNvSpPr txBox="1"/>
          <p:nvPr/>
        </p:nvSpPr>
        <p:spPr>
          <a:xfrm>
            <a:off x="798783" y="3319185"/>
            <a:ext cx="1325011" cy="400110"/>
          </a:xfrm>
          <a:prstGeom prst="rect">
            <a:avLst/>
          </a:prstGeom>
          <a:noFill/>
        </p:spPr>
        <p:txBody>
          <a:bodyPr wrap="square" rtlCol="0">
            <a:spAutoFit/>
          </a:bodyPr>
          <a:lstStyle/>
          <a:p>
            <a:r>
              <a:rPr lang="en-US" sz="1000" b="1" i="1" dirty="0">
                <a:solidFill>
                  <a:schemeClr val="bg1"/>
                </a:solidFill>
              </a:rPr>
              <a:t>Batting SR:-146.35</a:t>
            </a:r>
          </a:p>
          <a:p>
            <a:r>
              <a:rPr lang="en-US" sz="1000" b="1" i="1" dirty="0">
                <a:solidFill>
                  <a:schemeClr val="bg1"/>
                </a:solidFill>
              </a:rPr>
              <a:t>Batting Avg : 42.30</a:t>
            </a:r>
            <a:endParaRPr lang="en-IN" sz="1000" b="1" i="1" dirty="0">
              <a:solidFill>
                <a:schemeClr val="bg1"/>
              </a:solidFill>
            </a:endParaRPr>
          </a:p>
        </p:txBody>
      </p:sp>
      <p:sp>
        <p:nvSpPr>
          <p:cNvPr id="33" name="TextBox 32">
            <a:extLst>
              <a:ext uri="{FF2B5EF4-FFF2-40B4-BE49-F238E27FC236}">
                <a16:creationId xmlns:a16="http://schemas.microsoft.com/office/drawing/2014/main" id="{1ACDA08B-DFC1-0ABF-0F30-E0FBB8883D27}"/>
              </a:ext>
            </a:extLst>
          </p:cNvPr>
          <p:cNvSpPr txBox="1"/>
          <p:nvPr/>
        </p:nvSpPr>
        <p:spPr>
          <a:xfrm>
            <a:off x="3176038" y="5546728"/>
            <a:ext cx="1332344" cy="400110"/>
          </a:xfrm>
          <a:prstGeom prst="rect">
            <a:avLst/>
          </a:prstGeom>
          <a:noFill/>
        </p:spPr>
        <p:txBody>
          <a:bodyPr wrap="square" rtlCol="0">
            <a:spAutoFit/>
          </a:bodyPr>
          <a:lstStyle/>
          <a:p>
            <a:r>
              <a:rPr lang="en-US" sz="1000" b="1" i="1" dirty="0">
                <a:solidFill>
                  <a:schemeClr val="bg1"/>
                </a:solidFill>
              </a:rPr>
              <a:t>Batting SR:-160.98</a:t>
            </a:r>
          </a:p>
          <a:p>
            <a:r>
              <a:rPr lang="en-US" sz="1000" b="1" i="1" dirty="0">
                <a:solidFill>
                  <a:schemeClr val="bg1"/>
                </a:solidFill>
              </a:rPr>
              <a:t>Batting Avg : 18.00</a:t>
            </a:r>
            <a:endParaRPr lang="en-IN" sz="1000" b="1" i="1" dirty="0">
              <a:solidFill>
                <a:schemeClr val="bg1"/>
              </a:solidFill>
            </a:endParaRPr>
          </a:p>
        </p:txBody>
      </p:sp>
      <p:sp>
        <p:nvSpPr>
          <p:cNvPr id="35" name="TextBox 34">
            <a:extLst>
              <a:ext uri="{FF2B5EF4-FFF2-40B4-BE49-F238E27FC236}">
                <a16:creationId xmlns:a16="http://schemas.microsoft.com/office/drawing/2014/main" id="{42A5137E-E44A-903E-1ABB-F97F0AC97BB5}"/>
              </a:ext>
            </a:extLst>
          </p:cNvPr>
          <p:cNvSpPr txBox="1"/>
          <p:nvPr/>
        </p:nvSpPr>
        <p:spPr>
          <a:xfrm>
            <a:off x="9156823" y="5588176"/>
            <a:ext cx="1422480" cy="400110"/>
          </a:xfrm>
          <a:prstGeom prst="rect">
            <a:avLst/>
          </a:prstGeom>
          <a:noFill/>
        </p:spPr>
        <p:txBody>
          <a:bodyPr wrap="square" rtlCol="0">
            <a:spAutoFit/>
          </a:bodyPr>
          <a:lstStyle/>
          <a:p>
            <a:r>
              <a:rPr lang="en-US" sz="1000" b="1" i="1" dirty="0">
                <a:solidFill>
                  <a:schemeClr val="bg1"/>
                </a:solidFill>
              </a:rPr>
              <a:t>Bowling Avg:-22.03</a:t>
            </a:r>
          </a:p>
          <a:p>
            <a:r>
              <a:rPr lang="en-US" sz="1000" b="1" i="1" dirty="0">
                <a:solidFill>
                  <a:schemeClr val="bg1"/>
                </a:solidFill>
              </a:rPr>
              <a:t>Economy : 7.32</a:t>
            </a:r>
            <a:endParaRPr lang="en-IN" sz="1000" b="1" i="1" dirty="0">
              <a:solidFill>
                <a:schemeClr val="bg1"/>
              </a:solidFill>
            </a:endParaRPr>
          </a:p>
        </p:txBody>
      </p:sp>
      <p:sp>
        <p:nvSpPr>
          <p:cNvPr id="36" name="TextBox 35">
            <a:extLst>
              <a:ext uri="{FF2B5EF4-FFF2-40B4-BE49-F238E27FC236}">
                <a16:creationId xmlns:a16="http://schemas.microsoft.com/office/drawing/2014/main" id="{06EA97C6-F2A6-A3BF-41AA-04A9A8D1DD27}"/>
              </a:ext>
            </a:extLst>
          </p:cNvPr>
          <p:cNvSpPr txBox="1"/>
          <p:nvPr/>
        </p:nvSpPr>
        <p:spPr>
          <a:xfrm>
            <a:off x="7324229" y="5554632"/>
            <a:ext cx="1274544" cy="400110"/>
          </a:xfrm>
          <a:prstGeom prst="rect">
            <a:avLst/>
          </a:prstGeom>
          <a:noFill/>
        </p:spPr>
        <p:txBody>
          <a:bodyPr wrap="square" rtlCol="0">
            <a:spAutoFit/>
          </a:bodyPr>
          <a:lstStyle/>
          <a:p>
            <a:r>
              <a:rPr lang="en-US" sz="1000" b="1" i="1" dirty="0">
                <a:solidFill>
                  <a:schemeClr val="bg1"/>
                </a:solidFill>
              </a:rPr>
              <a:t>Bowling Avg:-28.81</a:t>
            </a:r>
          </a:p>
          <a:p>
            <a:r>
              <a:rPr lang="en-US" sz="1000" b="1" i="1" dirty="0">
                <a:solidFill>
                  <a:schemeClr val="bg1"/>
                </a:solidFill>
              </a:rPr>
              <a:t>Economy :8.00</a:t>
            </a:r>
            <a:endParaRPr lang="en-IN" sz="1000" b="1" i="1" dirty="0">
              <a:solidFill>
                <a:schemeClr val="bg1"/>
              </a:solidFill>
            </a:endParaRPr>
          </a:p>
        </p:txBody>
      </p:sp>
      <p:sp>
        <p:nvSpPr>
          <p:cNvPr id="37" name="TextBox 36">
            <a:extLst>
              <a:ext uri="{FF2B5EF4-FFF2-40B4-BE49-F238E27FC236}">
                <a16:creationId xmlns:a16="http://schemas.microsoft.com/office/drawing/2014/main" id="{100CC0CD-81EB-062E-1A54-73EC11F198F3}"/>
              </a:ext>
            </a:extLst>
          </p:cNvPr>
          <p:cNvSpPr txBox="1"/>
          <p:nvPr/>
        </p:nvSpPr>
        <p:spPr>
          <a:xfrm>
            <a:off x="5194752" y="5554632"/>
            <a:ext cx="1422480" cy="400110"/>
          </a:xfrm>
          <a:prstGeom prst="rect">
            <a:avLst/>
          </a:prstGeom>
          <a:noFill/>
        </p:spPr>
        <p:txBody>
          <a:bodyPr wrap="square" rtlCol="0">
            <a:spAutoFit/>
          </a:bodyPr>
          <a:lstStyle/>
          <a:p>
            <a:r>
              <a:rPr lang="en-US" sz="1000" b="1" i="1" dirty="0">
                <a:solidFill>
                  <a:schemeClr val="bg1"/>
                </a:solidFill>
              </a:rPr>
              <a:t>Bowling Avg:-20.20</a:t>
            </a:r>
          </a:p>
          <a:p>
            <a:r>
              <a:rPr lang="en-US" sz="1000" b="1" i="1" dirty="0">
                <a:solidFill>
                  <a:schemeClr val="bg1"/>
                </a:solidFill>
              </a:rPr>
              <a:t>Economy :7.67</a:t>
            </a:r>
            <a:endParaRPr lang="en-IN" sz="1000" b="1" i="1" dirty="0">
              <a:solidFill>
                <a:schemeClr val="bg1"/>
              </a:solidFill>
            </a:endParaRPr>
          </a:p>
        </p:txBody>
      </p:sp>
    </p:spTree>
    <p:extLst>
      <p:ext uri="{BB962C8B-B14F-4D97-AF65-F5344CB8AC3E}">
        <p14:creationId xmlns:p14="http://schemas.microsoft.com/office/powerpoint/2010/main" val="2404124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1203490" y="500194"/>
            <a:ext cx="6903562" cy="857265"/>
          </a:xfrm>
        </p:spPr>
        <p:txBody>
          <a:bodyPr>
            <a:normAutofit/>
          </a:bodyPr>
          <a:lstStyle/>
          <a:p>
            <a:pPr algn="l"/>
            <a:r>
              <a:rPr lang="en-US" sz="2400" b="1" dirty="0">
                <a:solidFill>
                  <a:schemeClr val="accent4"/>
                </a:solidFill>
                <a:latin typeface="Arial" panose="020B0604020202020204" pitchFamily="34" charset="0"/>
                <a:cs typeface="Arial" panose="020B0604020202020204" pitchFamily="34" charset="0"/>
              </a:rPr>
              <a:t>15. Pick your top 3 all-rounders</a:t>
            </a:r>
            <a:endParaRPr lang="en-IN" sz="2400" b="1" dirty="0">
              <a:solidFill>
                <a:schemeClr val="accent4"/>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8E7B727-CDA2-309B-A21B-8D0D14B25850}"/>
              </a:ext>
            </a:extLst>
          </p:cNvPr>
          <p:cNvPicPr>
            <a:picLocks noChangeAspect="1"/>
          </p:cNvPicPr>
          <p:nvPr/>
        </p:nvPicPr>
        <p:blipFill>
          <a:blip r:embed="rId3"/>
          <a:stretch>
            <a:fillRect/>
          </a:stretch>
        </p:blipFill>
        <p:spPr>
          <a:xfrm>
            <a:off x="8020287" y="2374874"/>
            <a:ext cx="1072914" cy="1211884"/>
          </a:xfrm>
          <a:prstGeom prst="ellipse">
            <a:avLst/>
          </a:prstGeom>
          <a:ln>
            <a:noFill/>
          </a:ln>
          <a:effectLst>
            <a:softEdge rad="112500"/>
          </a:effectLst>
        </p:spPr>
      </p:pic>
      <p:pic>
        <p:nvPicPr>
          <p:cNvPr id="6" name="Picture 5">
            <a:extLst>
              <a:ext uri="{FF2B5EF4-FFF2-40B4-BE49-F238E27FC236}">
                <a16:creationId xmlns:a16="http://schemas.microsoft.com/office/drawing/2014/main" id="{F46E3D99-E921-DE70-8E22-B179C05B7980}"/>
              </a:ext>
            </a:extLst>
          </p:cNvPr>
          <p:cNvPicPr>
            <a:picLocks noChangeAspect="1"/>
          </p:cNvPicPr>
          <p:nvPr/>
        </p:nvPicPr>
        <p:blipFill>
          <a:blip r:embed="rId4"/>
          <a:stretch>
            <a:fillRect/>
          </a:stretch>
        </p:blipFill>
        <p:spPr>
          <a:xfrm>
            <a:off x="2297327" y="2374874"/>
            <a:ext cx="1062100" cy="1211884"/>
          </a:xfrm>
          <a:prstGeom prst="ellipse">
            <a:avLst/>
          </a:prstGeom>
          <a:ln>
            <a:noFill/>
          </a:ln>
          <a:effectLst>
            <a:softEdge rad="112500"/>
          </a:effectLst>
        </p:spPr>
      </p:pic>
      <p:pic>
        <p:nvPicPr>
          <p:cNvPr id="7" name="Picture 6">
            <a:extLst>
              <a:ext uri="{FF2B5EF4-FFF2-40B4-BE49-F238E27FC236}">
                <a16:creationId xmlns:a16="http://schemas.microsoft.com/office/drawing/2014/main" id="{68AA574D-8444-CFEC-D114-402638D580C3}"/>
              </a:ext>
            </a:extLst>
          </p:cNvPr>
          <p:cNvPicPr>
            <a:picLocks noChangeAspect="1"/>
          </p:cNvPicPr>
          <p:nvPr/>
        </p:nvPicPr>
        <p:blipFill>
          <a:blip r:embed="rId5"/>
          <a:stretch>
            <a:fillRect/>
          </a:stretch>
        </p:blipFill>
        <p:spPr>
          <a:xfrm>
            <a:off x="5153400" y="2374874"/>
            <a:ext cx="1072914" cy="1211884"/>
          </a:xfrm>
          <a:prstGeom prst="ellipse">
            <a:avLst/>
          </a:prstGeom>
          <a:ln>
            <a:noFill/>
          </a:ln>
          <a:effectLst>
            <a:softEdge rad="112500"/>
          </a:effectLst>
        </p:spPr>
      </p:pic>
      <p:sp>
        <p:nvSpPr>
          <p:cNvPr id="4" name="TextBox 3">
            <a:extLst>
              <a:ext uri="{FF2B5EF4-FFF2-40B4-BE49-F238E27FC236}">
                <a16:creationId xmlns:a16="http://schemas.microsoft.com/office/drawing/2014/main" id="{7D9CC0F8-1F0F-7AF5-0CB2-70A3853883E0}"/>
              </a:ext>
            </a:extLst>
          </p:cNvPr>
          <p:cNvSpPr txBox="1"/>
          <p:nvPr/>
        </p:nvSpPr>
        <p:spPr>
          <a:xfrm>
            <a:off x="1964200" y="3586758"/>
            <a:ext cx="1728353" cy="369332"/>
          </a:xfrm>
          <a:prstGeom prst="rect">
            <a:avLst/>
          </a:prstGeom>
          <a:noFill/>
        </p:spPr>
        <p:txBody>
          <a:bodyPr wrap="square">
            <a:spAutoFit/>
          </a:bodyPr>
          <a:lstStyle/>
          <a:p>
            <a:r>
              <a:rPr lang="en-IN" b="1" i="1" dirty="0">
                <a:solidFill>
                  <a:schemeClr val="accent4"/>
                </a:solidFill>
                <a:latin typeface="Arial" panose="020B0604020202020204" pitchFamily="34" charset="0"/>
                <a:cs typeface="Arial" panose="020B0604020202020204" pitchFamily="34" charset="0"/>
              </a:rPr>
              <a:t>Andre Russell</a:t>
            </a:r>
          </a:p>
        </p:txBody>
      </p:sp>
      <p:sp>
        <p:nvSpPr>
          <p:cNvPr id="8" name="TextBox 7">
            <a:extLst>
              <a:ext uri="{FF2B5EF4-FFF2-40B4-BE49-F238E27FC236}">
                <a16:creationId xmlns:a16="http://schemas.microsoft.com/office/drawing/2014/main" id="{0C3D0FD5-1AA0-0D65-0BC8-3C778DD6EAAF}"/>
              </a:ext>
            </a:extLst>
          </p:cNvPr>
          <p:cNvSpPr txBox="1"/>
          <p:nvPr/>
        </p:nvSpPr>
        <p:spPr>
          <a:xfrm>
            <a:off x="4953344" y="3622598"/>
            <a:ext cx="1612506" cy="369332"/>
          </a:xfrm>
          <a:prstGeom prst="rect">
            <a:avLst/>
          </a:prstGeom>
          <a:noFill/>
        </p:spPr>
        <p:txBody>
          <a:bodyPr wrap="square">
            <a:spAutoFit/>
          </a:bodyPr>
          <a:lstStyle/>
          <a:p>
            <a:r>
              <a:rPr lang="en-IN" b="1" i="1" dirty="0">
                <a:solidFill>
                  <a:schemeClr val="accent4"/>
                </a:solidFill>
                <a:latin typeface="Arial" panose="020B0604020202020204" pitchFamily="34" charset="0"/>
                <a:cs typeface="Arial" panose="020B0604020202020204" pitchFamily="34" charset="0"/>
              </a:rPr>
              <a:t>Rashid Khan</a:t>
            </a:r>
          </a:p>
        </p:txBody>
      </p:sp>
      <p:sp>
        <p:nvSpPr>
          <p:cNvPr id="10" name="TextBox 9">
            <a:extLst>
              <a:ext uri="{FF2B5EF4-FFF2-40B4-BE49-F238E27FC236}">
                <a16:creationId xmlns:a16="http://schemas.microsoft.com/office/drawing/2014/main" id="{DA4602C1-C6A9-03CC-CD69-71EB7C459B40}"/>
              </a:ext>
            </a:extLst>
          </p:cNvPr>
          <p:cNvSpPr txBox="1"/>
          <p:nvPr/>
        </p:nvSpPr>
        <p:spPr>
          <a:xfrm>
            <a:off x="7647865" y="3622598"/>
            <a:ext cx="2390657" cy="369332"/>
          </a:xfrm>
          <a:prstGeom prst="rect">
            <a:avLst/>
          </a:prstGeom>
          <a:noFill/>
        </p:spPr>
        <p:txBody>
          <a:bodyPr wrap="square">
            <a:spAutoFit/>
          </a:bodyPr>
          <a:lstStyle/>
          <a:p>
            <a:r>
              <a:rPr lang="en-IN" b="1" i="1" dirty="0">
                <a:solidFill>
                  <a:schemeClr val="accent4"/>
                </a:solidFill>
                <a:latin typeface="Arial" panose="020B0604020202020204" pitchFamily="34" charset="0"/>
                <a:cs typeface="Arial" panose="020B0604020202020204" pitchFamily="34" charset="0"/>
              </a:rPr>
              <a:t>Ravindra Jadeja</a:t>
            </a:r>
          </a:p>
        </p:txBody>
      </p:sp>
      <p:sp>
        <p:nvSpPr>
          <p:cNvPr id="3" name="TextBox 2">
            <a:extLst>
              <a:ext uri="{FF2B5EF4-FFF2-40B4-BE49-F238E27FC236}">
                <a16:creationId xmlns:a16="http://schemas.microsoft.com/office/drawing/2014/main" id="{6B0D268E-C93D-4BED-D785-371CA3CDD222}"/>
              </a:ext>
            </a:extLst>
          </p:cNvPr>
          <p:cNvSpPr txBox="1"/>
          <p:nvPr/>
        </p:nvSpPr>
        <p:spPr>
          <a:xfrm>
            <a:off x="2101039" y="4104882"/>
            <a:ext cx="2516776"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Explosive Batting</a:t>
            </a: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Impactful Bowling</a:t>
            </a:r>
          </a:p>
        </p:txBody>
      </p:sp>
      <p:sp>
        <p:nvSpPr>
          <p:cNvPr id="11" name="TextBox 10">
            <a:extLst>
              <a:ext uri="{FF2B5EF4-FFF2-40B4-BE49-F238E27FC236}">
                <a16:creationId xmlns:a16="http://schemas.microsoft.com/office/drawing/2014/main" id="{0D20D273-DF80-F4BF-971A-6DC5566E9723}"/>
              </a:ext>
            </a:extLst>
          </p:cNvPr>
          <p:cNvSpPr txBox="1"/>
          <p:nvPr/>
        </p:nvSpPr>
        <p:spPr>
          <a:xfrm>
            <a:off x="4837611" y="4142508"/>
            <a:ext cx="2736576"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World-Class Spinner</a:t>
            </a: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Solid Lower-Order Contributor</a:t>
            </a:r>
          </a:p>
        </p:txBody>
      </p:sp>
      <p:sp>
        <p:nvSpPr>
          <p:cNvPr id="13" name="TextBox 12">
            <a:extLst>
              <a:ext uri="{FF2B5EF4-FFF2-40B4-BE49-F238E27FC236}">
                <a16:creationId xmlns:a16="http://schemas.microsoft.com/office/drawing/2014/main" id="{2203005F-24CD-C00F-8C7C-7E64467D6130}"/>
              </a:ext>
            </a:extLst>
          </p:cNvPr>
          <p:cNvSpPr txBox="1"/>
          <p:nvPr/>
        </p:nvSpPr>
        <p:spPr>
          <a:xfrm>
            <a:off x="7750629" y="4104882"/>
            <a:ext cx="28041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Balanced All-rounder</a:t>
            </a: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Reliable Batsman</a:t>
            </a:r>
          </a:p>
        </p:txBody>
      </p:sp>
    </p:spTree>
    <p:extLst>
      <p:ext uri="{BB962C8B-B14F-4D97-AF65-F5344CB8AC3E}">
        <p14:creationId xmlns:p14="http://schemas.microsoft.com/office/powerpoint/2010/main" val="80417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2CE312-2996-56D4-C179-09FD1BFD6A0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11810" y="785849"/>
            <a:ext cx="6943060" cy="5664213"/>
          </a:xfrm>
          <a:prstGeom prst="rect">
            <a:avLst/>
          </a:prstGeom>
        </p:spPr>
      </p:pic>
    </p:spTree>
    <p:extLst>
      <p:ext uri="{BB962C8B-B14F-4D97-AF65-F5344CB8AC3E}">
        <p14:creationId xmlns:p14="http://schemas.microsoft.com/office/powerpoint/2010/main" val="2305536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396A-0BF0-E6F9-7499-3FBEB1BE25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D17542-9792-A9EA-4E28-808A7BE4F341}"/>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345B8B18-1DAF-FF54-5BA3-79EC5E34D036}"/>
              </a:ext>
            </a:extLst>
          </p:cNvPr>
          <p:cNvPicPr>
            <a:picLocks noChangeAspect="1"/>
          </p:cNvPicPr>
          <p:nvPr/>
        </p:nvPicPr>
        <p:blipFill>
          <a:blip r:embed="rId2"/>
          <a:stretch>
            <a:fillRect/>
          </a:stretch>
        </p:blipFill>
        <p:spPr>
          <a:xfrm>
            <a:off x="7797611" y="4001294"/>
            <a:ext cx="4102216" cy="1685041"/>
          </a:xfrm>
          <a:prstGeom prst="rect">
            <a:avLst/>
          </a:prstGeom>
        </p:spPr>
      </p:pic>
      <p:pic>
        <p:nvPicPr>
          <p:cNvPr id="4" name="Picture 3">
            <a:extLst>
              <a:ext uri="{FF2B5EF4-FFF2-40B4-BE49-F238E27FC236}">
                <a16:creationId xmlns:a16="http://schemas.microsoft.com/office/drawing/2014/main" id="{9C6780EE-C253-9BEE-28C6-93A833F224DB}"/>
              </a:ext>
            </a:extLst>
          </p:cNvPr>
          <p:cNvPicPr>
            <a:picLocks noChangeAspect="1"/>
          </p:cNvPicPr>
          <p:nvPr/>
        </p:nvPicPr>
        <p:blipFill>
          <a:blip r:embed="rId3"/>
          <a:stretch>
            <a:fillRect/>
          </a:stretch>
        </p:blipFill>
        <p:spPr>
          <a:xfrm>
            <a:off x="292173" y="3664670"/>
            <a:ext cx="6909847" cy="3051928"/>
          </a:xfrm>
          <a:prstGeom prst="rect">
            <a:avLst/>
          </a:prstGeom>
        </p:spPr>
      </p:pic>
      <p:sp>
        <p:nvSpPr>
          <p:cNvPr id="8" name="Rectangle: Rounded Corners 7">
            <a:extLst>
              <a:ext uri="{FF2B5EF4-FFF2-40B4-BE49-F238E27FC236}">
                <a16:creationId xmlns:a16="http://schemas.microsoft.com/office/drawing/2014/main" id="{7D49D0B5-460E-EAD3-9D8B-BFC6E99731B0}"/>
              </a:ext>
            </a:extLst>
          </p:cNvPr>
          <p:cNvSpPr/>
          <p:nvPr/>
        </p:nvSpPr>
        <p:spPr>
          <a:xfrm>
            <a:off x="3291019" y="4074741"/>
            <a:ext cx="705889" cy="2013798"/>
          </a:xfrm>
          <a:prstGeom prst="roundRect">
            <a:avLst/>
          </a:prstGeom>
          <a:noFill/>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39E9B12-0EE4-FC78-2B78-830595FAC85B}"/>
              </a:ext>
            </a:extLst>
          </p:cNvPr>
          <p:cNvSpPr/>
          <p:nvPr/>
        </p:nvSpPr>
        <p:spPr>
          <a:xfrm>
            <a:off x="6542144" y="4074740"/>
            <a:ext cx="575035" cy="2013797"/>
          </a:xfrm>
          <a:prstGeom prst="roundRect">
            <a:avLst/>
          </a:prstGeom>
          <a:noFill/>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B33F77A-1548-26C1-6B59-59E293A8139E}"/>
              </a:ext>
            </a:extLst>
          </p:cNvPr>
          <p:cNvSpPr/>
          <p:nvPr/>
        </p:nvSpPr>
        <p:spPr>
          <a:xfrm>
            <a:off x="3996908" y="4074741"/>
            <a:ext cx="575035" cy="2013798"/>
          </a:xfrm>
          <a:prstGeom prst="roundRect">
            <a:avLst>
              <a:gd name="adj" fmla="val 10000"/>
            </a:avLst>
          </a:prstGeom>
          <a:noFill/>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1AC0CA4-BD6B-F436-8141-EF31706559E0}"/>
              </a:ext>
            </a:extLst>
          </p:cNvPr>
          <p:cNvPicPr>
            <a:picLocks noChangeAspect="1"/>
          </p:cNvPicPr>
          <p:nvPr/>
        </p:nvPicPr>
        <p:blipFill>
          <a:blip r:embed="rId4"/>
          <a:stretch>
            <a:fillRect/>
          </a:stretch>
        </p:blipFill>
        <p:spPr>
          <a:xfrm>
            <a:off x="8923177" y="836531"/>
            <a:ext cx="2266440" cy="1543265"/>
          </a:xfrm>
          <a:prstGeom prst="rect">
            <a:avLst/>
          </a:prstGeom>
        </p:spPr>
      </p:pic>
    </p:spTree>
    <p:extLst>
      <p:ext uri="{BB962C8B-B14F-4D97-AF65-F5344CB8AC3E}">
        <p14:creationId xmlns:p14="http://schemas.microsoft.com/office/powerpoint/2010/main" val="242085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B7AB-1693-E4FE-B787-291AE2C6F80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5935964-1289-5145-5F58-8A77AC522C0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85F1FF-620E-CC69-5FC4-5D23D6C0F48E}"/>
              </a:ext>
            </a:extLst>
          </p:cNvPr>
          <p:cNvPicPr>
            <a:picLocks noChangeAspect="1"/>
          </p:cNvPicPr>
          <p:nvPr/>
        </p:nvPicPr>
        <p:blipFill>
          <a:blip r:embed="rId2"/>
          <a:stretch>
            <a:fillRect/>
          </a:stretch>
        </p:blipFill>
        <p:spPr>
          <a:xfrm>
            <a:off x="301658" y="1465124"/>
            <a:ext cx="11189617" cy="4474506"/>
          </a:xfrm>
          <a:prstGeom prst="rect">
            <a:avLst/>
          </a:prstGeom>
        </p:spPr>
      </p:pic>
    </p:spTree>
    <p:extLst>
      <p:ext uri="{BB962C8B-B14F-4D97-AF65-F5344CB8AC3E}">
        <p14:creationId xmlns:p14="http://schemas.microsoft.com/office/powerpoint/2010/main" val="1728972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A568F-A231-3D76-E5F9-F0E5614BF4EC}"/>
              </a:ext>
            </a:extLst>
          </p:cNvPr>
          <p:cNvSpPr txBox="1"/>
          <p:nvPr/>
        </p:nvSpPr>
        <p:spPr>
          <a:xfrm>
            <a:off x="1366888" y="725864"/>
            <a:ext cx="1706252" cy="646331"/>
          </a:xfrm>
          <a:prstGeom prst="rect">
            <a:avLst/>
          </a:prstGeom>
          <a:noFill/>
        </p:spPr>
        <p:txBody>
          <a:bodyPr wrap="square" rtlCol="0">
            <a:spAutoFit/>
          </a:bodyPr>
          <a:lstStyle/>
          <a:p>
            <a:r>
              <a:rPr lang="en-IN" dirty="0"/>
              <a:t>No of Times Won Title</a:t>
            </a:r>
          </a:p>
        </p:txBody>
      </p:sp>
      <p:sp>
        <p:nvSpPr>
          <p:cNvPr id="5" name="TextBox 4">
            <a:extLst>
              <a:ext uri="{FF2B5EF4-FFF2-40B4-BE49-F238E27FC236}">
                <a16:creationId xmlns:a16="http://schemas.microsoft.com/office/drawing/2014/main" id="{05BF38EC-11FB-103D-C639-8E72AF8F1238}"/>
              </a:ext>
            </a:extLst>
          </p:cNvPr>
          <p:cNvSpPr txBox="1"/>
          <p:nvPr/>
        </p:nvSpPr>
        <p:spPr>
          <a:xfrm>
            <a:off x="4515439" y="725864"/>
            <a:ext cx="1913641" cy="923330"/>
          </a:xfrm>
          <a:prstGeom prst="rect">
            <a:avLst/>
          </a:prstGeom>
          <a:noFill/>
        </p:spPr>
        <p:txBody>
          <a:bodyPr wrap="square" rtlCol="0">
            <a:spAutoFit/>
          </a:bodyPr>
          <a:lstStyle/>
          <a:p>
            <a:r>
              <a:rPr lang="en-IN" dirty="0"/>
              <a:t>No of times played Finals</a:t>
            </a:r>
          </a:p>
          <a:p>
            <a:endParaRPr lang="en-IN" dirty="0"/>
          </a:p>
        </p:txBody>
      </p:sp>
      <p:sp>
        <p:nvSpPr>
          <p:cNvPr id="6" name="TextBox 5">
            <a:extLst>
              <a:ext uri="{FF2B5EF4-FFF2-40B4-BE49-F238E27FC236}">
                <a16:creationId xmlns:a16="http://schemas.microsoft.com/office/drawing/2014/main" id="{BDF4B27E-9531-7871-39D9-A97387F21EC3}"/>
              </a:ext>
            </a:extLst>
          </p:cNvPr>
          <p:cNvSpPr txBox="1"/>
          <p:nvPr/>
        </p:nvSpPr>
        <p:spPr>
          <a:xfrm>
            <a:off x="7343480" y="725864"/>
            <a:ext cx="2366128" cy="646331"/>
          </a:xfrm>
          <a:prstGeom prst="rect">
            <a:avLst/>
          </a:prstGeom>
          <a:noFill/>
        </p:spPr>
        <p:txBody>
          <a:bodyPr wrap="square" rtlCol="0">
            <a:spAutoFit/>
          </a:bodyPr>
          <a:lstStyle/>
          <a:p>
            <a:r>
              <a:rPr lang="en-IN" dirty="0"/>
              <a:t>No of times entered into play offs</a:t>
            </a:r>
          </a:p>
        </p:txBody>
      </p:sp>
      <p:sp>
        <p:nvSpPr>
          <p:cNvPr id="7" name="TextBox 6">
            <a:extLst>
              <a:ext uri="{FF2B5EF4-FFF2-40B4-BE49-F238E27FC236}">
                <a16:creationId xmlns:a16="http://schemas.microsoft.com/office/drawing/2014/main" id="{CC14E5BD-C630-EF40-CBEC-77C83C16C3AD}"/>
              </a:ext>
            </a:extLst>
          </p:cNvPr>
          <p:cNvSpPr txBox="1"/>
          <p:nvPr/>
        </p:nvSpPr>
        <p:spPr>
          <a:xfrm>
            <a:off x="10155810" y="587364"/>
            <a:ext cx="1706252" cy="923330"/>
          </a:xfrm>
          <a:prstGeom prst="rect">
            <a:avLst/>
          </a:prstGeom>
          <a:noFill/>
        </p:spPr>
        <p:txBody>
          <a:bodyPr wrap="square" rtlCol="0">
            <a:spAutoFit/>
          </a:bodyPr>
          <a:lstStyle/>
          <a:p>
            <a:r>
              <a:rPr lang="en-IN" dirty="0"/>
              <a:t>Add an Filter to select an each team</a:t>
            </a:r>
          </a:p>
        </p:txBody>
      </p:sp>
      <p:sp>
        <p:nvSpPr>
          <p:cNvPr id="9" name="TextBox 8">
            <a:extLst>
              <a:ext uri="{FF2B5EF4-FFF2-40B4-BE49-F238E27FC236}">
                <a16:creationId xmlns:a16="http://schemas.microsoft.com/office/drawing/2014/main" id="{98B089CD-8EAE-7D41-D885-4020ED2D41A3}"/>
              </a:ext>
            </a:extLst>
          </p:cNvPr>
          <p:cNvSpPr txBox="1"/>
          <p:nvPr/>
        </p:nvSpPr>
        <p:spPr>
          <a:xfrm>
            <a:off x="1602556" y="2505670"/>
            <a:ext cx="3629320" cy="923330"/>
          </a:xfrm>
          <a:prstGeom prst="rect">
            <a:avLst/>
          </a:prstGeom>
          <a:noFill/>
        </p:spPr>
        <p:txBody>
          <a:bodyPr wrap="square" rtlCol="0">
            <a:spAutoFit/>
          </a:bodyPr>
          <a:lstStyle/>
          <a:p>
            <a:r>
              <a:rPr lang="en-IN" dirty="0"/>
              <a:t>Add head to head Analysis of selected filter team vs all the other teams (Matrix visual )</a:t>
            </a:r>
          </a:p>
        </p:txBody>
      </p:sp>
      <p:sp>
        <p:nvSpPr>
          <p:cNvPr id="10" name="TextBox 9">
            <a:extLst>
              <a:ext uri="{FF2B5EF4-FFF2-40B4-BE49-F238E27FC236}">
                <a16:creationId xmlns:a16="http://schemas.microsoft.com/office/drawing/2014/main" id="{11141A1B-9D77-6D1E-E609-F2977C90F022}"/>
              </a:ext>
            </a:extLst>
          </p:cNvPr>
          <p:cNvSpPr txBox="1"/>
          <p:nvPr/>
        </p:nvSpPr>
        <p:spPr>
          <a:xfrm>
            <a:off x="6956981" y="2677212"/>
            <a:ext cx="3421930" cy="923330"/>
          </a:xfrm>
          <a:prstGeom prst="rect">
            <a:avLst/>
          </a:prstGeom>
          <a:noFill/>
        </p:spPr>
        <p:txBody>
          <a:bodyPr wrap="square" rtlCol="0">
            <a:spAutoFit/>
          </a:bodyPr>
          <a:lstStyle/>
          <a:p>
            <a:r>
              <a:rPr lang="en-IN" dirty="0"/>
              <a:t>Table Position from each season BY LINE CHART VISUAL/RIBBON CHART</a:t>
            </a:r>
          </a:p>
        </p:txBody>
      </p:sp>
      <p:sp>
        <p:nvSpPr>
          <p:cNvPr id="11" name="TextBox 10">
            <a:extLst>
              <a:ext uri="{FF2B5EF4-FFF2-40B4-BE49-F238E27FC236}">
                <a16:creationId xmlns:a16="http://schemas.microsoft.com/office/drawing/2014/main" id="{1CC723F0-C280-8493-F933-7EDD6C8DCCFB}"/>
              </a:ext>
            </a:extLst>
          </p:cNvPr>
          <p:cNvSpPr txBox="1"/>
          <p:nvPr/>
        </p:nvSpPr>
        <p:spPr>
          <a:xfrm>
            <a:off x="2469822" y="4713402"/>
            <a:ext cx="3007151" cy="923330"/>
          </a:xfrm>
          <a:prstGeom prst="rect">
            <a:avLst/>
          </a:prstGeom>
          <a:noFill/>
        </p:spPr>
        <p:txBody>
          <a:bodyPr wrap="square" rtlCol="0">
            <a:spAutoFit/>
          </a:bodyPr>
          <a:lstStyle/>
          <a:p>
            <a:r>
              <a:rPr lang="en-IN" dirty="0"/>
              <a:t>Pie / donut chart to represent the  overall win% and loss % of selected team</a:t>
            </a:r>
          </a:p>
        </p:txBody>
      </p:sp>
      <p:sp>
        <p:nvSpPr>
          <p:cNvPr id="12" name="TextBox 11">
            <a:extLst>
              <a:ext uri="{FF2B5EF4-FFF2-40B4-BE49-F238E27FC236}">
                <a16:creationId xmlns:a16="http://schemas.microsoft.com/office/drawing/2014/main" id="{1C9B31B9-B64A-07B6-C3A4-1D517FFCF7B7}"/>
              </a:ext>
            </a:extLst>
          </p:cNvPr>
          <p:cNvSpPr txBox="1"/>
          <p:nvPr/>
        </p:nvSpPr>
        <p:spPr>
          <a:xfrm>
            <a:off x="6297105" y="4440025"/>
            <a:ext cx="3704734" cy="1477328"/>
          </a:xfrm>
          <a:prstGeom prst="rect">
            <a:avLst/>
          </a:prstGeom>
          <a:noFill/>
        </p:spPr>
        <p:txBody>
          <a:bodyPr wrap="square" rtlCol="0">
            <a:spAutoFit/>
          </a:bodyPr>
          <a:lstStyle/>
          <a:p>
            <a:r>
              <a:rPr lang="en-IN" dirty="0"/>
              <a:t>Boundary % ,total wickets taken &amp; total runs scored from each season </a:t>
            </a:r>
            <a:br>
              <a:rPr lang="en-IN" dirty="0"/>
            </a:br>
            <a:br>
              <a:rPr lang="en-IN" dirty="0"/>
            </a:br>
            <a:r>
              <a:rPr lang="en-IN" dirty="0"/>
              <a:t>plot the graph using line chart / dual axis chart </a:t>
            </a:r>
          </a:p>
        </p:txBody>
      </p:sp>
    </p:spTree>
    <p:extLst>
      <p:ext uri="{BB962C8B-B14F-4D97-AF65-F5344CB8AC3E}">
        <p14:creationId xmlns:p14="http://schemas.microsoft.com/office/powerpoint/2010/main" val="3064093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615884" y="85831"/>
            <a:ext cx="10338062" cy="877375"/>
          </a:xfrm>
        </p:spPr>
        <p:txBody>
          <a:bodyPr>
            <a:normAutofit fontScale="90000"/>
          </a:bodyPr>
          <a:lstStyle/>
          <a:p>
            <a:pPr algn="just"/>
            <a:r>
              <a:rPr lang="en-US" sz="3200" b="1" dirty="0">
                <a:solidFill>
                  <a:schemeClr val="bg1"/>
                </a:solidFill>
                <a:latin typeface="Arial" panose="020B0604020202020204" pitchFamily="34" charset="0"/>
                <a:cs typeface="Arial" panose="020B0604020202020204" pitchFamily="34" charset="0"/>
              </a:rPr>
              <a:t>7. Top 5 batsmen based on past 3 years </a:t>
            </a:r>
            <a:br>
              <a:rPr lang="en-US" sz="3200" b="1" dirty="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boundary % (fours and sixes). </a:t>
            </a:r>
            <a:endParaRPr lang="en-IN" sz="3200" b="1"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7984503" y="1489435"/>
            <a:ext cx="3965541" cy="2856322"/>
          </a:xfrm>
        </p:spPr>
        <p:txBody>
          <a:bodyPr/>
          <a:lstStyle/>
          <a:p>
            <a:pPr algn="l"/>
            <a:r>
              <a:rPr lang="en-US" dirty="0">
                <a:solidFill>
                  <a:schemeClr val="bg1"/>
                </a:solidFill>
              </a:rPr>
              <a:t>ANDRE RUSSEL,YASHASVI JAISWAL ,RASHID KHAN, PRABHISIMRAN SIMRAN,PRITHVI SHAW</a:t>
            </a:r>
          </a:p>
          <a:p>
            <a:pPr algn="l"/>
            <a:r>
              <a:rPr lang="en-US" dirty="0">
                <a:solidFill>
                  <a:schemeClr val="bg1"/>
                </a:solidFill>
              </a:rPr>
              <a:t>WERE THE TOP 5 PLAYERS WITH AN GOOD BATTING SR AND HIGHEST BOUNDARY %</a:t>
            </a:r>
            <a:endParaRPr lang="en-IN" dirty="0">
              <a:solidFill>
                <a:schemeClr val="bg1"/>
              </a:solidFill>
            </a:endParaRPr>
          </a:p>
        </p:txBody>
      </p:sp>
      <p:pic>
        <p:nvPicPr>
          <p:cNvPr id="9" name="Picture 8">
            <a:extLst>
              <a:ext uri="{FF2B5EF4-FFF2-40B4-BE49-F238E27FC236}">
                <a16:creationId xmlns:a16="http://schemas.microsoft.com/office/drawing/2014/main" id="{70AEEFE2-9C24-0CB8-4173-E1507E94D429}"/>
              </a:ext>
            </a:extLst>
          </p:cNvPr>
          <p:cNvPicPr>
            <a:picLocks noChangeAspect="1"/>
          </p:cNvPicPr>
          <p:nvPr/>
        </p:nvPicPr>
        <p:blipFill>
          <a:blip r:embed="rId3"/>
          <a:stretch>
            <a:fillRect/>
          </a:stretch>
        </p:blipFill>
        <p:spPr>
          <a:xfrm>
            <a:off x="1186703" y="4998316"/>
            <a:ext cx="2148235" cy="1571844"/>
          </a:xfrm>
          <a:prstGeom prst="rect">
            <a:avLst/>
          </a:prstGeom>
        </p:spPr>
      </p:pic>
      <p:pic>
        <p:nvPicPr>
          <p:cNvPr id="11" name="Picture 10">
            <a:extLst>
              <a:ext uri="{FF2B5EF4-FFF2-40B4-BE49-F238E27FC236}">
                <a16:creationId xmlns:a16="http://schemas.microsoft.com/office/drawing/2014/main" id="{46772215-8E42-A231-1B7A-2DDC04047E68}"/>
              </a:ext>
            </a:extLst>
          </p:cNvPr>
          <p:cNvPicPr>
            <a:picLocks noChangeAspect="1"/>
          </p:cNvPicPr>
          <p:nvPr/>
        </p:nvPicPr>
        <p:blipFill>
          <a:blip r:embed="rId4"/>
          <a:stretch>
            <a:fillRect/>
          </a:stretch>
        </p:blipFill>
        <p:spPr>
          <a:xfrm>
            <a:off x="4007469" y="4998316"/>
            <a:ext cx="2584367" cy="1571842"/>
          </a:xfrm>
          <a:prstGeom prst="rect">
            <a:avLst/>
          </a:prstGeom>
        </p:spPr>
      </p:pic>
      <p:pic>
        <p:nvPicPr>
          <p:cNvPr id="13" name="Picture 12">
            <a:extLst>
              <a:ext uri="{FF2B5EF4-FFF2-40B4-BE49-F238E27FC236}">
                <a16:creationId xmlns:a16="http://schemas.microsoft.com/office/drawing/2014/main" id="{EBA66240-6E8B-BEAD-BFA2-793694321B4C}"/>
              </a:ext>
            </a:extLst>
          </p:cNvPr>
          <p:cNvPicPr>
            <a:picLocks noChangeAspect="1"/>
          </p:cNvPicPr>
          <p:nvPr/>
        </p:nvPicPr>
        <p:blipFill>
          <a:blip r:embed="rId5"/>
          <a:stretch>
            <a:fillRect/>
          </a:stretch>
        </p:blipFill>
        <p:spPr>
          <a:xfrm>
            <a:off x="7170097" y="4975828"/>
            <a:ext cx="2584367" cy="1616817"/>
          </a:xfrm>
          <a:prstGeom prst="rect">
            <a:avLst/>
          </a:prstGeom>
        </p:spPr>
      </p:pic>
      <p:pic>
        <p:nvPicPr>
          <p:cNvPr id="19" name="Picture 18">
            <a:extLst>
              <a:ext uri="{FF2B5EF4-FFF2-40B4-BE49-F238E27FC236}">
                <a16:creationId xmlns:a16="http://schemas.microsoft.com/office/drawing/2014/main" id="{201EA5AE-7171-DD96-0DF2-B58FA854CF34}"/>
              </a:ext>
            </a:extLst>
          </p:cNvPr>
          <p:cNvPicPr>
            <a:picLocks noChangeAspect="1"/>
          </p:cNvPicPr>
          <p:nvPr/>
        </p:nvPicPr>
        <p:blipFill>
          <a:blip r:embed="rId6"/>
          <a:stretch>
            <a:fillRect/>
          </a:stretch>
        </p:blipFill>
        <p:spPr>
          <a:xfrm>
            <a:off x="985808" y="1289071"/>
            <a:ext cx="6928501" cy="3284547"/>
          </a:xfrm>
          <a:prstGeom prst="rect">
            <a:avLst/>
          </a:prstGeom>
        </p:spPr>
      </p:pic>
    </p:spTree>
    <p:extLst>
      <p:ext uri="{BB962C8B-B14F-4D97-AF65-F5344CB8AC3E}">
        <p14:creationId xmlns:p14="http://schemas.microsoft.com/office/powerpoint/2010/main" val="385714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91D02C-01E3-1CEB-3577-83EEB58B7DF8}"/>
              </a:ext>
            </a:extLst>
          </p:cNvPr>
          <p:cNvPicPr>
            <a:picLocks noChangeAspect="1"/>
          </p:cNvPicPr>
          <p:nvPr/>
        </p:nvPicPr>
        <p:blipFill rotWithShape="1">
          <a:blip r:embed="rId3"/>
          <a:srcRect t="29090"/>
          <a:stretch/>
        </p:blipFill>
        <p:spPr>
          <a:xfrm>
            <a:off x="1377625" y="998914"/>
            <a:ext cx="4608085" cy="2634497"/>
          </a:xfrm>
          <a:prstGeom prst="rect">
            <a:avLst/>
          </a:prstGeom>
        </p:spPr>
      </p:pic>
      <p:pic>
        <p:nvPicPr>
          <p:cNvPr id="9" name="Picture 8">
            <a:extLst>
              <a:ext uri="{FF2B5EF4-FFF2-40B4-BE49-F238E27FC236}">
                <a16:creationId xmlns:a16="http://schemas.microsoft.com/office/drawing/2014/main" id="{121F3182-65F9-BBE0-1A83-6A7204C16AD3}"/>
              </a:ext>
            </a:extLst>
          </p:cNvPr>
          <p:cNvPicPr>
            <a:picLocks noChangeAspect="1"/>
          </p:cNvPicPr>
          <p:nvPr/>
        </p:nvPicPr>
        <p:blipFill>
          <a:blip r:embed="rId4"/>
          <a:stretch>
            <a:fillRect/>
          </a:stretch>
        </p:blipFill>
        <p:spPr>
          <a:xfrm>
            <a:off x="5619686" y="3509963"/>
            <a:ext cx="5194689" cy="2634497"/>
          </a:xfrm>
          <a:prstGeom prst="rect">
            <a:avLst/>
          </a:prstGeom>
        </p:spPr>
      </p:pic>
    </p:spTree>
    <p:extLst>
      <p:ext uri="{BB962C8B-B14F-4D97-AF65-F5344CB8AC3E}">
        <p14:creationId xmlns:p14="http://schemas.microsoft.com/office/powerpoint/2010/main" val="279265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923827" y="416053"/>
            <a:ext cx="9905587" cy="724615"/>
          </a:xfrm>
        </p:spPr>
        <p:txBody>
          <a:bodyPr>
            <a:noAutofit/>
          </a:bodyPr>
          <a:lstStyle/>
          <a:p>
            <a:pPr marL="457200" indent="-457200" algn="just">
              <a:buFont typeface="+mj-lt"/>
              <a:buAutoNum type="arabicPeriod"/>
            </a:pPr>
            <a:r>
              <a:rPr lang="en-US" sz="2400" b="1" dirty="0">
                <a:solidFill>
                  <a:schemeClr val="accent4">
                    <a:lumMod val="60000"/>
                    <a:lumOff val="40000"/>
                  </a:schemeClr>
                </a:solidFill>
                <a:latin typeface="Arial" panose="020B0604020202020204" pitchFamily="34" charset="0"/>
                <a:cs typeface="Arial" panose="020B0604020202020204" pitchFamily="34" charset="0"/>
              </a:rPr>
              <a:t>TOP 10 BATSMEN BASED ON PAST 3 YEARS TOTAL RUNS SCORED</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6269543" y="3055654"/>
            <a:ext cx="5156462" cy="1378087"/>
          </a:xfrm>
        </p:spPr>
        <p:txBody>
          <a:bodyPr>
            <a:noAutofit/>
          </a:bodyPr>
          <a:lstStyle/>
          <a:p>
            <a:pPr marL="285750" indent="-285750" algn="just">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7 out of the top 10 batsmen have been Indian players! This highlights the growing prowess of Indian batting talent in the league, showcasing their ability to consistently perform at the highest level.</a:t>
            </a:r>
          </a:p>
        </p:txBody>
      </p:sp>
      <p:pic>
        <p:nvPicPr>
          <p:cNvPr id="5" name="Picture 4">
            <a:extLst>
              <a:ext uri="{FF2B5EF4-FFF2-40B4-BE49-F238E27FC236}">
                <a16:creationId xmlns:a16="http://schemas.microsoft.com/office/drawing/2014/main" id="{5598641D-77CF-2E3D-8F16-9332AF5DBDE3}"/>
              </a:ext>
            </a:extLst>
          </p:cNvPr>
          <p:cNvPicPr>
            <a:picLocks noChangeAspect="1"/>
          </p:cNvPicPr>
          <p:nvPr/>
        </p:nvPicPr>
        <p:blipFill>
          <a:blip r:embed="rId3"/>
          <a:stretch>
            <a:fillRect/>
          </a:stretch>
        </p:blipFill>
        <p:spPr>
          <a:xfrm>
            <a:off x="2133187" y="1781714"/>
            <a:ext cx="3258943" cy="3671646"/>
          </a:xfrm>
          <a:prstGeom prst="rect">
            <a:avLst/>
          </a:prstGeom>
        </p:spPr>
      </p:pic>
      <p:pic>
        <p:nvPicPr>
          <p:cNvPr id="9" name="Picture 8">
            <a:extLst>
              <a:ext uri="{FF2B5EF4-FFF2-40B4-BE49-F238E27FC236}">
                <a16:creationId xmlns:a16="http://schemas.microsoft.com/office/drawing/2014/main" id="{E60DD5C4-A878-9170-CE02-60413FF89E7A}"/>
              </a:ext>
            </a:extLst>
          </p:cNvPr>
          <p:cNvPicPr>
            <a:picLocks noChangeAspect="1"/>
          </p:cNvPicPr>
          <p:nvPr/>
        </p:nvPicPr>
        <p:blipFill>
          <a:blip r:embed="rId4"/>
          <a:stretch>
            <a:fillRect/>
          </a:stretch>
        </p:blipFill>
        <p:spPr>
          <a:xfrm>
            <a:off x="3411094" y="2372009"/>
            <a:ext cx="275516" cy="197963"/>
          </a:xfrm>
          <a:prstGeom prst="rect">
            <a:avLst/>
          </a:prstGeom>
        </p:spPr>
      </p:pic>
      <p:pic>
        <p:nvPicPr>
          <p:cNvPr id="10" name="Picture 9">
            <a:extLst>
              <a:ext uri="{FF2B5EF4-FFF2-40B4-BE49-F238E27FC236}">
                <a16:creationId xmlns:a16="http://schemas.microsoft.com/office/drawing/2014/main" id="{0598134D-031B-46B6-5900-7073C8DEB814}"/>
              </a:ext>
            </a:extLst>
          </p:cNvPr>
          <p:cNvPicPr>
            <a:picLocks noChangeAspect="1"/>
          </p:cNvPicPr>
          <p:nvPr/>
        </p:nvPicPr>
        <p:blipFill>
          <a:blip r:embed="rId4"/>
          <a:stretch>
            <a:fillRect/>
          </a:stretch>
        </p:blipFill>
        <p:spPr>
          <a:xfrm>
            <a:off x="3411094" y="2933309"/>
            <a:ext cx="275516" cy="197963"/>
          </a:xfrm>
          <a:prstGeom prst="rect">
            <a:avLst/>
          </a:prstGeom>
        </p:spPr>
      </p:pic>
      <p:pic>
        <p:nvPicPr>
          <p:cNvPr id="11" name="Picture 10">
            <a:extLst>
              <a:ext uri="{FF2B5EF4-FFF2-40B4-BE49-F238E27FC236}">
                <a16:creationId xmlns:a16="http://schemas.microsoft.com/office/drawing/2014/main" id="{1EC1CA4E-E199-A707-51F6-68247521D891}"/>
              </a:ext>
            </a:extLst>
          </p:cNvPr>
          <p:cNvPicPr>
            <a:picLocks noChangeAspect="1"/>
          </p:cNvPicPr>
          <p:nvPr/>
        </p:nvPicPr>
        <p:blipFill>
          <a:blip r:embed="rId4"/>
          <a:stretch>
            <a:fillRect/>
          </a:stretch>
        </p:blipFill>
        <p:spPr>
          <a:xfrm>
            <a:off x="3411094" y="3223206"/>
            <a:ext cx="275516" cy="197963"/>
          </a:xfrm>
          <a:prstGeom prst="rect">
            <a:avLst/>
          </a:prstGeom>
        </p:spPr>
      </p:pic>
      <p:pic>
        <p:nvPicPr>
          <p:cNvPr id="12" name="Picture 11">
            <a:extLst>
              <a:ext uri="{FF2B5EF4-FFF2-40B4-BE49-F238E27FC236}">
                <a16:creationId xmlns:a16="http://schemas.microsoft.com/office/drawing/2014/main" id="{D84E27F5-6870-6E7D-5CB0-2D0D0497DC38}"/>
              </a:ext>
            </a:extLst>
          </p:cNvPr>
          <p:cNvPicPr>
            <a:picLocks noChangeAspect="1"/>
          </p:cNvPicPr>
          <p:nvPr/>
        </p:nvPicPr>
        <p:blipFill>
          <a:blip r:embed="rId4"/>
          <a:stretch>
            <a:fillRect/>
          </a:stretch>
        </p:blipFill>
        <p:spPr>
          <a:xfrm>
            <a:off x="3411094" y="3820189"/>
            <a:ext cx="275516" cy="197963"/>
          </a:xfrm>
          <a:prstGeom prst="rect">
            <a:avLst/>
          </a:prstGeom>
        </p:spPr>
      </p:pic>
      <p:pic>
        <p:nvPicPr>
          <p:cNvPr id="13" name="Picture 12">
            <a:extLst>
              <a:ext uri="{FF2B5EF4-FFF2-40B4-BE49-F238E27FC236}">
                <a16:creationId xmlns:a16="http://schemas.microsoft.com/office/drawing/2014/main" id="{5D763E72-D661-BC7B-E003-3FF46FD9ECD9}"/>
              </a:ext>
            </a:extLst>
          </p:cNvPr>
          <p:cNvPicPr>
            <a:picLocks noChangeAspect="1"/>
          </p:cNvPicPr>
          <p:nvPr/>
        </p:nvPicPr>
        <p:blipFill>
          <a:blip r:embed="rId4"/>
          <a:stretch>
            <a:fillRect/>
          </a:stretch>
        </p:blipFill>
        <p:spPr>
          <a:xfrm>
            <a:off x="3411094" y="4143844"/>
            <a:ext cx="275516" cy="197963"/>
          </a:xfrm>
          <a:prstGeom prst="rect">
            <a:avLst/>
          </a:prstGeom>
        </p:spPr>
      </p:pic>
      <p:pic>
        <p:nvPicPr>
          <p:cNvPr id="14" name="Picture 13">
            <a:extLst>
              <a:ext uri="{FF2B5EF4-FFF2-40B4-BE49-F238E27FC236}">
                <a16:creationId xmlns:a16="http://schemas.microsoft.com/office/drawing/2014/main" id="{2AC935CB-48C2-192B-DF45-4E0B6B73798F}"/>
              </a:ext>
            </a:extLst>
          </p:cNvPr>
          <p:cNvPicPr>
            <a:picLocks noChangeAspect="1"/>
          </p:cNvPicPr>
          <p:nvPr/>
        </p:nvPicPr>
        <p:blipFill>
          <a:blip r:embed="rId4"/>
          <a:stretch>
            <a:fillRect/>
          </a:stretch>
        </p:blipFill>
        <p:spPr>
          <a:xfrm>
            <a:off x="3411094" y="4433741"/>
            <a:ext cx="275516" cy="197963"/>
          </a:xfrm>
          <a:prstGeom prst="rect">
            <a:avLst/>
          </a:prstGeom>
        </p:spPr>
      </p:pic>
      <p:pic>
        <p:nvPicPr>
          <p:cNvPr id="15" name="Picture 14">
            <a:extLst>
              <a:ext uri="{FF2B5EF4-FFF2-40B4-BE49-F238E27FC236}">
                <a16:creationId xmlns:a16="http://schemas.microsoft.com/office/drawing/2014/main" id="{41569840-9126-15D6-9821-72278A5628BC}"/>
              </a:ext>
            </a:extLst>
          </p:cNvPr>
          <p:cNvPicPr>
            <a:picLocks noChangeAspect="1"/>
          </p:cNvPicPr>
          <p:nvPr/>
        </p:nvPicPr>
        <p:blipFill>
          <a:blip r:embed="rId4"/>
          <a:stretch>
            <a:fillRect/>
          </a:stretch>
        </p:blipFill>
        <p:spPr>
          <a:xfrm>
            <a:off x="3413370" y="4744826"/>
            <a:ext cx="275516" cy="197963"/>
          </a:xfrm>
          <a:prstGeom prst="rect">
            <a:avLst/>
          </a:prstGeom>
        </p:spPr>
      </p:pic>
    </p:spTree>
    <p:extLst>
      <p:ext uri="{BB962C8B-B14F-4D97-AF65-F5344CB8AC3E}">
        <p14:creationId xmlns:p14="http://schemas.microsoft.com/office/powerpoint/2010/main" val="218667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829559" y="293823"/>
            <a:ext cx="9923282" cy="933255"/>
          </a:xfrm>
        </p:spPr>
        <p:txBody>
          <a:bodyPr>
            <a:normAutofit/>
          </a:bodyPr>
          <a:lstStyle/>
          <a:p>
            <a:pPr algn="just"/>
            <a:r>
              <a:rPr lang="en-US" sz="2400" b="1" dirty="0">
                <a:solidFill>
                  <a:schemeClr val="accent4">
                    <a:lumMod val="60000"/>
                    <a:lumOff val="40000"/>
                  </a:schemeClr>
                </a:solidFill>
                <a:latin typeface="Arial" panose="020B0604020202020204" pitchFamily="34" charset="0"/>
                <a:cs typeface="Arial" panose="020B0604020202020204" pitchFamily="34" charset="0"/>
              </a:rPr>
              <a:t>2. Top 10 batsmen based on past 3 years batting average. </a:t>
            </a:r>
            <a:br>
              <a:rPr lang="en-US" sz="2400" b="1" dirty="0">
                <a:solidFill>
                  <a:schemeClr val="accent4">
                    <a:lumMod val="60000"/>
                    <a:lumOff val="40000"/>
                  </a:schemeClr>
                </a:solidFill>
                <a:latin typeface="Arial" panose="020B0604020202020204" pitchFamily="34" charset="0"/>
                <a:cs typeface="Arial" panose="020B0604020202020204" pitchFamily="34" charset="0"/>
              </a:rPr>
            </a:br>
            <a:r>
              <a:rPr lang="en-US" sz="2400" b="1" dirty="0">
                <a:solidFill>
                  <a:schemeClr val="accent4">
                    <a:lumMod val="60000"/>
                    <a:lumOff val="40000"/>
                  </a:schemeClr>
                </a:solidFill>
                <a:latin typeface="Arial" panose="020B0604020202020204" pitchFamily="34" charset="0"/>
                <a:cs typeface="Arial" panose="020B0604020202020204" pitchFamily="34" charset="0"/>
              </a:rPr>
              <a:t>      (min 60 balls faced in each season)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461154" y="5253850"/>
            <a:ext cx="10642147" cy="1103617"/>
          </a:xfrm>
        </p:spPr>
        <p:txBody>
          <a:bodyPr>
            <a:normAutofit/>
          </a:bodyPr>
          <a:lstStyle/>
          <a:p>
            <a:pPr marL="285750" indent="-285750" algn="l">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Scoring over 1500 runs with an average above 40 is a truly elite achievement in the high-pressure environment of the </a:t>
            </a:r>
            <a:r>
              <a:rPr lang="en-US" sz="1800" dirty="0" err="1">
                <a:solidFill>
                  <a:schemeClr val="bg1"/>
                </a:solidFill>
                <a:latin typeface="Arial" panose="020B0604020202020204" pitchFamily="34" charset="0"/>
                <a:cs typeface="Arial" panose="020B0604020202020204" pitchFamily="34" charset="0"/>
              </a:rPr>
              <a:t>IPL,This</a:t>
            </a:r>
            <a:r>
              <a:rPr lang="en-US" sz="1800" dirty="0">
                <a:solidFill>
                  <a:schemeClr val="bg1"/>
                </a:solidFill>
                <a:latin typeface="Arial" panose="020B0604020202020204" pitchFamily="34" charset="0"/>
                <a:cs typeface="Arial" panose="020B0604020202020204" pitchFamily="34" charset="0"/>
              </a:rPr>
              <a:t> level of sustained performance from KL Rahul, Faf du Plessis, Jos </a:t>
            </a:r>
            <a:r>
              <a:rPr lang="en-US" sz="1800" dirty="0" err="1">
                <a:solidFill>
                  <a:schemeClr val="bg1"/>
                </a:solidFill>
                <a:latin typeface="Arial" panose="020B0604020202020204" pitchFamily="34" charset="0"/>
                <a:cs typeface="Arial" panose="020B0604020202020204" pitchFamily="34" charset="0"/>
              </a:rPr>
              <a:t>Buttler</a:t>
            </a:r>
            <a:r>
              <a:rPr lang="en-US" sz="1800" dirty="0">
                <a:solidFill>
                  <a:schemeClr val="bg1"/>
                </a:solidFill>
                <a:latin typeface="Arial" panose="020B0604020202020204" pitchFamily="34" charset="0"/>
                <a:cs typeface="Arial" panose="020B0604020202020204" pitchFamily="34" charset="0"/>
              </a:rPr>
              <a:t>, and </a:t>
            </a:r>
            <a:r>
              <a:rPr lang="en-US" sz="1800" dirty="0" err="1">
                <a:solidFill>
                  <a:schemeClr val="bg1"/>
                </a:solidFill>
                <a:latin typeface="Arial" panose="020B0604020202020204" pitchFamily="34" charset="0"/>
                <a:cs typeface="Arial" panose="020B0604020202020204" pitchFamily="34" charset="0"/>
              </a:rPr>
              <a:t>Shubman</a:t>
            </a:r>
            <a:r>
              <a:rPr lang="en-US" sz="1800" dirty="0">
                <a:solidFill>
                  <a:schemeClr val="bg1"/>
                </a:solidFill>
                <a:latin typeface="Arial" panose="020B0604020202020204" pitchFamily="34" charset="0"/>
                <a:cs typeface="Arial" panose="020B0604020202020204" pitchFamily="34" charset="0"/>
              </a:rPr>
              <a:t> Gill over multiple seasons speaks about their exceptional talent and ability to dominate the league.</a:t>
            </a:r>
            <a:endParaRPr lang="en-IN"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8F78D0F-07D6-827B-EF3E-B765FC7CB281}"/>
              </a:ext>
            </a:extLst>
          </p:cNvPr>
          <p:cNvPicPr>
            <a:picLocks noChangeAspect="1"/>
          </p:cNvPicPr>
          <p:nvPr/>
        </p:nvPicPr>
        <p:blipFill>
          <a:blip r:embed="rId3"/>
          <a:stretch>
            <a:fillRect/>
          </a:stretch>
        </p:blipFill>
        <p:spPr>
          <a:xfrm>
            <a:off x="1640134" y="1508403"/>
            <a:ext cx="7541159" cy="3464122"/>
          </a:xfrm>
          <a:prstGeom prst="rect">
            <a:avLst/>
          </a:prstGeom>
        </p:spPr>
      </p:pic>
      <p:sp>
        <p:nvSpPr>
          <p:cNvPr id="8" name="Rectangle: Rounded Corners 7">
            <a:extLst>
              <a:ext uri="{FF2B5EF4-FFF2-40B4-BE49-F238E27FC236}">
                <a16:creationId xmlns:a16="http://schemas.microsoft.com/office/drawing/2014/main" id="{2B315AB6-9401-8B0A-3468-619BBF6FD1F4}"/>
              </a:ext>
            </a:extLst>
          </p:cNvPr>
          <p:cNvSpPr/>
          <p:nvPr/>
        </p:nvSpPr>
        <p:spPr>
          <a:xfrm>
            <a:off x="1640135" y="2038784"/>
            <a:ext cx="7541158" cy="237463"/>
          </a:xfrm>
          <a:prstGeom prst="roundRect">
            <a:avLst>
              <a:gd name="adj" fmla="val 50000"/>
            </a:avLst>
          </a:prstGeom>
          <a:noFill/>
          <a:ln>
            <a:solidFill>
              <a:schemeClr val="accent4"/>
            </a:solidFill>
          </a:ln>
          <a:effectLst>
            <a:glow rad="101600">
              <a:schemeClr val="accent4">
                <a:satMod val="175000"/>
                <a:alpha val="40000"/>
              </a:schemeClr>
            </a:glow>
          </a:effectLst>
          <a:scene3d>
            <a:camera prst="orthographicFront">
              <a:rot lat="0" lon="0" rev="0"/>
            </a:camera>
            <a:lightRig rig="chilly" dir="t">
              <a:rot lat="0" lon="0" rev="18480000"/>
            </a:lightRig>
          </a:scene3d>
          <a:sp3d prstMaterial="clear">
            <a:bevelT h="63500" prst="cross"/>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1" name="Rectangle: Rounded Corners 10">
            <a:extLst>
              <a:ext uri="{FF2B5EF4-FFF2-40B4-BE49-F238E27FC236}">
                <a16:creationId xmlns:a16="http://schemas.microsoft.com/office/drawing/2014/main" id="{4E19F5FD-44B5-530A-4D73-3288E0AFC7FE}"/>
              </a:ext>
            </a:extLst>
          </p:cNvPr>
          <p:cNvSpPr/>
          <p:nvPr/>
        </p:nvSpPr>
        <p:spPr>
          <a:xfrm>
            <a:off x="1640135" y="2276247"/>
            <a:ext cx="7541158" cy="237463"/>
          </a:xfrm>
          <a:prstGeom prst="roundRect">
            <a:avLst/>
          </a:prstGeom>
          <a:noFill/>
          <a:ln>
            <a:solidFill>
              <a:schemeClr val="accent4"/>
            </a:solidFill>
          </a:ln>
          <a:effectLst>
            <a:glow rad="101600">
              <a:schemeClr val="accent4">
                <a:satMod val="175000"/>
                <a:alpha val="40000"/>
              </a:schemeClr>
            </a:glow>
          </a:effectLst>
          <a:scene3d>
            <a:camera prst="orthographicFront">
              <a:rot lat="0" lon="0" rev="0"/>
            </a:camera>
            <a:lightRig rig="chilly" dir="t">
              <a:rot lat="0" lon="0" rev="18480000"/>
            </a:lightRig>
          </a:scene3d>
          <a:sp3d prstMaterial="clear">
            <a:bevelT h="63500" prst="cross"/>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2" name="Rectangle: Rounded Corners 11">
            <a:extLst>
              <a:ext uri="{FF2B5EF4-FFF2-40B4-BE49-F238E27FC236}">
                <a16:creationId xmlns:a16="http://schemas.microsoft.com/office/drawing/2014/main" id="{16D8D693-93C4-6A22-5D82-0CBC5FB3B955}"/>
              </a:ext>
            </a:extLst>
          </p:cNvPr>
          <p:cNvSpPr/>
          <p:nvPr/>
        </p:nvSpPr>
        <p:spPr>
          <a:xfrm>
            <a:off x="1640135" y="2921404"/>
            <a:ext cx="7541158" cy="237463"/>
          </a:xfrm>
          <a:prstGeom prst="roundRect">
            <a:avLst/>
          </a:prstGeom>
          <a:noFill/>
          <a:ln>
            <a:solidFill>
              <a:schemeClr val="accent4"/>
            </a:solidFill>
          </a:ln>
          <a:effectLst>
            <a:glow rad="101600">
              <a:schemeClr val="accent4">
                <a:satMod val="175000"/>
                <a:alpha val="40000"/>
              </a:schemeClr>
            </a:glow>
          </a:effectLst>
          <a:scene3d>
            <a:camera prst="orthographicFront">
              <a:rot lat="0" lon="0" rev="0"/>
            </a:camera>
            <a:lightRig rig="chilly" dir="t">
              <a:rot lat="0" lon="0" rev="18480000"/>
            </a:lightRig>
          </a:scene3d>
          <a:sp3d prstMaterial="clear">
            <a:bevelT h="63500" prst="cross"/>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3" name="Rectangle: Rounded Corners 12">
            <a:extLst>
              <a:ext uri="{FF2B5EF4-FFF2-40B4-BE49-F238E27FC236}">
                <a16:creationId xmlns:a16="http://schemas.microsoft.com/office/drawing/2014/main" id="{971FED17-C892-50FB-8C27-C67743EC091C}"/>
              </a:ext>
            </a:extLst>
          </p:cNvPr>
          <p:cNvSpPr/>
          <p:nvPr/>
        </p:nvSpPr>
        <p:spPr>
          <a:xfrm>
            <a:off x="1640135" y="3461671"/>
            <a:ext cx="7541158" cy="237463"/>
          </a:xfrm>
          <a:prstGeom prst="roundRect">
            <a:avLst/>
          </a:prstGeom>
          <a:noFill/>
          <a:ln>
            <a:solidFill>
              <a:schemeClr val="accent4"/>
            </a:solidFill>
          </a:ln>
          <a:effectLst>
            <a:glow rad="101600">
              <a:schemeClr val="accent4">
                <a:satMod val="175000"/>
                <a:alpha val="40000"/>
              </a:schemeClr>
            </a:glow>
          </a:effectLst>
          <a:scene3d>
            <a:camera prst="orthographicFront">
              <a:rot lat="0" lon="0" rev="0"/>
            </a:camera>
            <a:lightRig rig="chilly" dir="t">
              <a:rot lat="0" lon="0" rev="18480000"/>
            </a:lightRig>
          </a:scene3d>
          <a:sp3d prstMaterial="clear">
            <a:bevelT h="63500" prst="cross"/>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Tree>
    <p:extLst>
      <p:ext uri="{BB962C8B-B14F-4D97-AF65-F5344CB8AC3E}">
        <p14:creationId xmlns:p14="http://schemas.microsoft.com/office/powerpoint/2010/main" val="41861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820131" y="329175"/>
            <a:ext cx="10110807" cy="989814"/>
          </a:xfrm>
        </p:spPr>
        <p:txBody>
          <a:bodyPr>
            <a:noAutofit/>
          </a:bodyPr>
          <a:lstStyle/>
          <a:p>
            <a:pPr algn="l"/>
            <a:r>
              <a:rPr lang="en-US" sz="2400" b="1" dirty="0">
                <a:solidFill>
                  <a:schemeClr val="accent4">
                    <a:lumMod val="60000"/>
                    <a:lumOff val="40000"/>
                  </a:schemeClr>
                </a:solidFill>
                <a:latin typeface="Arial" panose="020B0604020202020204" pitchFamily="34" charset="0"/>
                <a:cs typeface="Arial" panose="020B0604020202020204" pitchFamily="34" charset="0"/>
              </a:rPr>
              <a:t>3. Top10 batsmen based on past 3 years strike rate (min 60 balls </a:t>
            </a:r>
            <a:br>
              <a:rPr lang="en-US" sz="2400" b="1" dirty="0">
                <a:solidFill>
                  <a:schemeClr val="accent4">
                    <a:lumMod val="60000"/>
                    <a:lumOff val="40000"/>
                  </a:schemeClr>
                </a:solidFill>
                <a:latin typeface="Arial" panose="020B0604020202020204" pitchFamily="34" charset="0"/>
                <a:cs typeface="Arial" panose="020B0604020202020204" pitchFamily="34" charset="0"/>
              </a:rPr>
            </a:br>
            <a:r>
              <a:rPr lang="en-US" sz="2400" b="1" dirty="0">
                <a:solidFill>
                  <a:schemeClr val="accent4">
                    <a:lumMod val="60000"/>
                    <a:lumOff val="40000"/>
                  </a:schemeClr>
                </a:solidFill>
                <a:latin typeface="Arial" panose="020B0604020202020204" pitchFamily="34" charset="0"/>
                <a:cs typeface="Arial" panose="020B0604020202020204" pitchFamily="34" charset="0"/>
              </a:rPr>
              <a:t>     faced in each season)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B1E9A07-C50A-1B73-F089-CF12D34DDA42}"/>
              </a:ext>
            </a:extLst>
          </p:cNvPr>
          <p:cNvPicPr>
            <a:picLocks noChangeAspect="1"/>
          </p:cNvPicPr>
          <p:nvPr/>
        </p:nvPicPr>
        <p:blipFill>
          <a:blip r:embed="rId3"/>
          <a:stretch>
            <a:fillRect/>
          </a:stretch>
        </p:blipFill>
        <p:spPr>
          <a:xfrm>
            <a:off x="2194560" y="2053974"/>
            <a:ext cx="7164101" cy="2944746"/>
          </a:xfrm>
          <a:prstGeom prst="rect">
            <a:avLst/>
          </a:prstGeom>
        </p:spPr>
      </p:pic>
    </p:spTree>
    <p:extLst>
      <p:ext uri="{BB962C8B-B14F-4D97-AF65-F5344CB8AC3E}">
        <p14:creationId xmlns:p14="http://schemas.microsoft.com/office/powerpoint/2010/main" val="268193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810704" y="461913"/>
            <a:ext cx="9756743" cy="451005"/>
          </a:xfrm>
        </p:spPr>
        <p:txBody>
          <a:bodyPr>
            <a:normAutofit/>
          </a:bodyPr>
          <a:lstStyle/>
          <a:p>
            <a:pPr algn="l"/>
            <a:r>
              <a:rPr lang="en-US" sz="2400" b="1" dirty="0">
                <a:solidFill>
                  <a:schemeClr val="accent4">
                    <a:lumMod val="60000"/>
                    <a:lumOff val="40000"/>
                  </a:schemeClr>
                </a:solidFill>
                <a:latin typeface="Arial" panose="020B0604020202020204" pitchFamily="34" charset="0"/>
                <a:cs typeface="Arial" panose="020B0604020202020204" pitchFamily="34" charset="0"/>
              </a:rPr>
              <a:t>4. Top 10 bowlers based on past 3 years total wickets taken.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5388988" y="2694417"/>
            <a:ext cx="6337955" cy="2273510"/>
          </a:xfrm>
        </p:spPr>
        <p:txBody>
          <a:bodyPr>
            <a:normAutofit/>
          </a:bodyPr>
          <a:lstStyle/>
          <a:p>
            <a:pPr marL="342900" indent="-342900" algn="l">
              <a:buFont typeface="Wingdings" panose="05000000000000000000" pitchFamily="2" charset="2"/>
              <a:buChar char="Ø"/>
            </a:pPr>
            <a:r>
              <a:rPr lang="en-IN" sz="1800" dirty="0">
                <a:solidFill>
                  <a:schemeClr val="bg1"/>
                </a:solidFill>
                <a:latin typeface="Arial" panose="020B0604020202020204" pitchFamily="34" charset="0"/>
                <a:cs typeface="Arial" panose="020B0604020202020204" pitchFamily="34" charset="0"/>
              </a:rPr>
              <a:t>These are the players ,who have been consistently displayed exceptional wicket-taking abilities, proving themselves as crucial threats to any batting lineup over the past three years.</a:t>
            </a:r>
          </a:p>
        </p:txBody>
      </p:sp>
      <p:pic>
        <p:nvPicPr>
          <p:cNvPr id="5" name="Picture 4">
            <a:extLst>
              <a:ext uri="{FF2B5EF4-FFF2-40B4-BE49-F238E27FC236}">
                <a16:creationId xmlns:a16="http://schemas.microsoft.com/office/drawing/2014/main" id="{09C8E13E-CD94-6D44-D95E-7212851660A2}"/>
              </a:ext>
            </a:extLst>
          </p:cNvPr>
          <p:cNvPicPr>
            <a:picLocks noChangeAspect="1"/>
          </p:cNvPicPr>
          <p:nvPr/>
        </p:nvPicPr>
        <p:blipFill>
          <a:blip r:embed="rId3"/>
          <a:stretch>
            <a:fillRect/>
          </a:stretch>
        </p:blipFill>
        <p:spPr>
          <a:xfrm>
            <a:off x="1687396" y="1868154"/>
            <a:ext cx="3160223" cy="3687299"/>
          </a:xfrm>
          <a:prstGeom prst="rect">
            <a:avLst/>
          </a:prstGeom>
        </p:spPr>
      </p:pic>
    </p:spTree>
    <p:extLst>
      <p:ext uri="{BB962C8B-B14F-4D97-AF65-F5344CB8AC3E}">
        <p14:creationId xmlns:p14="http://schemas.microsoft.com/office/powerpoint/2010/main" val="324584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1118469" y="371879"/>
            <a:ext cx="9728858" cy="696517"/>
          </a:xfrm>
        </p:spPr>
        <p:txBody>
          <a:bodyPr>
            <a:noAutofit/>
          </a:bodyPr>
          <a:lstStyle/>
          <a:p>
            <a:pPr algn="l"/>
            <a:r>
              <a:rPr lang="en-US" sz="2400" b="1" dirty="0">
                <a:solidFill>
                  <a:schemeClr val="accent4">
                    <a:lumMod val="60000"/>
                    <a:lumOff val="40000"/>
                  </a:schemeClr>
                </a:solidFill>
                <a:latin typeface="Arial" panose="020B0604020202020204" pitchFamily="34" charset="0"/>
                <a:cs typeface="Arial" panose="020B0604020202020204" pitchFamily="34" charset="0"/>
              </a:rPr>
              <a:t>5. Top 10 bowlers based on past 3 years bowling average. (min 60 </a:t>
            </a:r>
            <a:br>
              <a:rPr lang="en-US" sz="2400" b="1" dirty="0">
                <a:solidFill>
                  <a:schemeClr val="accent4">
                    <a:lumMod val="60000"/>
                    <a:lumOff val="40000"/>
                  </a:schemeClr>
                </a:solidFill>
                <a:latin typeface="Arial" panose="020B0604020202020204" pitchFamily="34" charset="0"/>
                <a:cs typeface="Arial" panose="020B0604020202020204" pitchFamily="34" charset="0"/>
              </a:rPr>
            </a:br>
            <a:r>
              <a:rPr lang="en-US" sz="2400" b="1" dirty="0">
                <a:solidFill>
                  <a:schemeClr val="accent4">
                    <a:lumMod val="60000"/>
                    <a:lumOff val="40000"/>
                  </a:schemeClr>
                </a:solidFill>
                <a:latin typeface="Arial" panose="020B0604020202020204" pitchFamily="34" charset="0"/>
                <a:cs typeface="Arial" panose="020B0604020202020204" pitchFamily="34" charset="0"/>
              </a:rPr>
              <a:t>    balls bowled in each season)</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D8CB5B-A4C0-74E4-084F-B6D463D294E8}"/>
              </a:ext>
            </a:extLst>
          </p:cNvPr>
          <p:cNvPicPr>
            <a:picLocks noChangeAspect="1"/>
          </p:cNvPicPr>
          <p:nvPr/>
        </p:nvPicPr>
        <p:blipFill>
          <a:blip r:embed="rId3"/>
          <a:stretch>
            <a:fillRect/>
          </a:stretch>
        </p:blipFill>
        <p:spPr>
          <a:xfrm>
            <a:off x="2106000" y="1866682"/>
            <a:ext cx="8497486" cy="3124636"/>
          </a:xfrm>
          <a:prstGeom prst="rect">
            <a:avLst/>
          </a:prstGeom>
        </p:spPr>
      </p:pic>
      <p:sp>
        <p:nvSpPr>
          <p:cNvPr id="7" name="Rectangle 6">
            <a:extLst>
              <a:ext uri="{FF2B5EF4-FFF2-40B4-BE49-F238E27FC236}">
                <a16:creationId xmlns:a16="http://schemas.microsoft.com/office/drawing/2014/main" id="{E442F2F4-05AB-7F14-D22F-7EB752767027}"/>
              </a:ext>
            </a:extLst>
          </p:cNvPr>
          <p:cNvSpPr/>
          <p:nvPr/>
        </p:nvSpPr>
        <p:spPr>
          <a:xfrm>
            <a:off x="2106000" y="2507530"/>
            <a:ext cx="8497486" cy="1593130"/>
          </a:xfrm>
          <a:prstGeom prst="rect">
            <a:avLst/>
          </a:prstGeom>
          <a:noFill/>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371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EB8-8EC7-21F4-497A-49F70EB04F53}"/>
              </a:ext>
            </a:extLst>
          </p:cNvPr>
          <p:cNvSpPr>
            <a:spLocks noGrp="1"/>
          </p:cNvSpPr>
          <p:nvPr>
            <p:ph type="ctrTitle"/>
          </p:nvPr>
        </p:nvSpPr>
        <p:spPr>
          <a:xfrm>
            <a:off x="716437" y="222395"/>
            <a:ext cx="10096106" cy="1015738"/>
          </a:xfrm>
        </p:spPr>
        <p:txBody>
          <a:bodyPr>
            <a:noAutofit/>
          </a:bodyPr>
          <a:lstStyle/>
          <a:p>
            <a:pPr algn="l"/>
            <a:r>
              <a:rPr lang="en-US" sz="2400" b="1" dirty="0">
                <a:solidFill>
                  <a:schemeClr val="accent4">
                    <a:lumMod val="60000"/>
                    <a:lumOff val="40000"/>
                  </a:schemeClr>
                </a:solidFill>
                <a:latin typeface="Arial" panose="020B0604020202020204" pitchFamily="34" charset="0"/>
                <a:cs typeface="Arial" panose="020B0604020202020204" pitchFamily="34" charset="0"/>
              </a:rPr>
              <a:t>6. Top 10 bowlers based on past 3 years economy rate. (min 60 balls     </a:t>
            </a:r>
            <a:br>
              <a:rPr lang="en-US" sz="2400" b="1" dirty="0">
                <a:solidFill>
                  <a:schemeClr val="accent4">
                    <a:lumMod val="60000"/>
                    <a:lumOff val="40000"/>
                  </a:schemeClr>
                </a:solidFill>
                <a:latin typeface="Arial" panose="020B0604020202020204" pitchFamily="34" charset="0"/>
                <a:cs typeface="Arial" panose="020B0604020202020204" pitchFamily="34" charset="0"/>
              </a:rPr>
            </a:br>
            <a:r>
              <a:rPr lang="en-US" sz="2400" b="1" dirty="0">
                <a:solidFill>
                  <a:schemeClr val="accent4">
                    <a:lumMod val="60000"/>
                    <a:lumOff val="40000"/>
                  </a:schemeClr>
                </a:solidFill>
                <a:latin typeface="Arial" panose="020B0604020202020204" pitchFamily="34" charset="0"/>
                <a:cs typeface="Arial" panose="020B0604020202020204" pitchFamily="34" charset="0"/>
              </a:rPr>
              <a:t>     bowled in each season) </a:t>
            </a:r>
            <a:endParaRPr lang="en-IN" sz="24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D42FCF-1E01-7C86-EC45-762E6258D6D3}"/>
              </a:ext>
            </a:extLst>
          </p:cNvPr>
          <p:cNvSpPr>
            <a:spLocks noGrp="1"/>
          </p:cNvSpPr>
          <p:nvPr>
            <p:ph type="subTitle" idx="1"/>
          </p:nvPr>
        </p:nvSpPr>
        <p:spPr>
          <a:xfrm>
            <a:off x="1504337" y="5022298"/>
            <a:ext cx="9825872" cy="1015738"/>
          </a:xfrm>
        </p:spPr>
        <p:txBody>
          <a:bodyPr>
            <a:normAutofit/>
          </a:bodyPr>
          <a:lstStyle/>
          <a:p>
            <a:pPr marL="285750" indent="-285750" algn="l">
              <a:buFont typeface="Wingdings" panose="05000000000000000000" pitchFamily="2" charset="2"/>
              <a:buChar char="Ø"/>
            </a:pPr>
            <a:r>
              <a:rPr lang="en-IN" sz="1800" dirty="0">
                <a:solidFill>
                  <a:schemeClr val="bg1"/>
                </a:solidFill>
                <a:latin typeface="Arial" panose="020B0604020202020204" pitchFamily="34" charset="0"/>
                <a:cs typeface="Arial" panose="020B0604020202020204" pitchFamily="34" charset="0"/>
              </a:rPr>
              <a:t>Taking wickets is crucial, a bowler's true value is often measured by their economy. These are the bowlers who</a:t>
            </a:r>
            <a:r>
              <a:rPr lang="en-US" sz="1800" dirty="0">
                <a:solidFill>
                  <a:schemeClr val="bg1"/>
                </a:solidFill>
                <a:latin typeface="Arial" panose="020B0604020202020204" pitchFamily="34" charset="0"/>
                <a:cs typeface="Arial" panose="020B0604020202020204" pitchFamily="34" charset="0"/>
              </a:rPr>
              <a:t> possess both strong wicket-taking abilities and impressive bowling economy.</a:t>
            </a:r>
            <a:endParaRPr lang="en-IN" sz="18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73C3BC-90D4-2287-A283-7DABAAF55F32}"/>
              </a:ext>
            </a:extLst>
          </p:cNvPr>
          <p:cNvPicPr>
            <a:picLocks noChangeAspect="1"/>
          </p:cNvPicPr>
          <p:nvPr/>
        </p:nvPicPr>
        <p:blipFill>
          <a:blip r:embed="rId3"/>
          <a:stretch>
            <a:fillRect/>
          </a:stretch>
        </p:blipFill>
        <p:spPr>
          <a:xfrm>
            <a:off x="1887274" y="1580734"/>
            <a:ext cx="7754432" cy="3086531"/>
          </a:xfrm>
          <a:prstGeom prst="rect">
            <a:avLst/>
          </a:prstGeom>
        </p:spPr>
      </p:pic>
    </p:spTree>
    <p:extLst>
      <p:ext uri="{BB962C8B-B14F-4D97-AF65-F5344CB8AC3E}">
        <p14:creationId xmlns:p14="http://schemas.microsoft.com/office/powerpoint/2010/main" val="2106523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3575</TotalTime>
  <Words>1451</Words>
  <Application>Microsoft Office PowerPoint</Application>
  <PresentationFormat>Widescreen</PresentationFormat>
  <Paragraphs>122</Paragraphs>
  <Slides>27</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Segoe UI</vt:lpstr>
      <vt:lpstr>Wingdings</vt:lpstr>
      <vt:lpstr>Office Theme</vt:lpstr>
      <vt:lpstr>PowerPoint Presentation</vt:lpstr>
      <vt:lpstr>PROBLEM STATEMENT</vt:lpstr>
      <vt:lpstr>PowerPoint Presentation</vt:lpstr>
      <vt:lpstr>TOP 10 BATSMEN BASED ON PAST 3 YEARS TOTAL RUNS SCORED</vt:lpstr>
      <vt:lpstr>2. Top 10 batsmen based on past 3 years batting average.        (min 60 balls faced in each season) </vt:lpstr>
      <vt:lpstr>3. Top10 batsmen based on past 3 years strike rate (min 60 balls       faced in each season) </vt:lpstr>
      <vt:lpstr>4. Top 10 bowlers based on past 3 years total wickets taken. </vt:lpstr>
      <vt:lpstr>5. Top 10 bowlers based on past 3 years bowling average. (min 60      balls bowled in each season)</vt:lpstr>
      <vt:lpstr>6. Top 10 bowlers based on past 3 years economy rate. (min 60 balls           bowled in each season) </vt:lpstr>
      <vt:lpstr>PowerPoint Presentation</vt:lpstr>
      <vt:lpstr>8. Top 5 bowlers based on past 3 years dot ball %.</vt:lpstr>
      <vt:lpstr>9. Top 4 teams based on past 3 years winning %. </vt:lpstr>
      <vt:lpstr>10.Top 2 teams with the highest number of wins achieved by        chasing targets over the past 3 years.</vt:lpstr>
      <vt:lpstr>11(a)  Predict the Orange cap player for the season 2024 using            available data and by doing additional  research.</vt:lpstr>
      <vt:lpstr>PowerPoint Presentation</vt:lpstr>
      <vt:lpstr>PowerPoint Presentation</vt:lpstr>
      <vt:lpstr>PURPLE CAP PLAYER </vt:lpstr>
      <vt:lpstr>12. Predict the Top 4 qualifying teams for the season 2024 using        available data and by doing additional research </vt:lpstr>
      <vt:lpstr>ROADMAP</vt:lpstr>
      <vt:lpstr>13. Predict the Winner and runner-up for the season 2024 using        available data and by doing additional research</vt:lpstr>
      <vt:lpstr>14. Pick your team selecting the Best 11 players based on their        positions, 3 years performance data and additional research </vt:lpstr>
      <vt:lpstr>15. Pick your top 3 all-rounders</vt:lpstr>
      <vt:lpstr>PowerPoint Presentation</vt:lpstr>
      <vt:lpstr>PowerPoint Presentation</vt:lpstr>
      <vt:lpstr>PowerPoint Presentation</vt:lpstr>
      <vt:lpstr>PowerPoint Presentation</vt:lpstr>
      <vt:lpstr>7. Top 5 batsmen based on past 3 years        boundary % (fours and sixes).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2024 Analysis</dc:title>
  <dc:creator>kishan chand</dc:creator>
  <cp:lastModifiedBy>kishan chand</cp:lastModifiedBy>
  <cp:revision>26</cp:revision>
  <dcterms:created xsi:type="dcterms:W3CDTF">2024-04-18T20:33:55Z</dcterms:created>
  <dcterms:modified xsi:type="dcterms:W3CDTF">2024-05-08T16:35:43Z</dcterms:modified>
</cp:coreProperties>
</file>