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6"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73" d="100"/>
          <a:sy n="73" d="100"/>
        </p:scale>
        <p:origin x="440"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138743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216380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8DCDBC-DF82-4873-BF96-657EC49F202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986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151931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8DCDBC-DF82-4873-BF96-657EC49F202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771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53943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3174514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176114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206688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C6778-E7BB-4B4C-9DB3-232BE795851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32217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181666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C6778-E7BB-4B4C-9DB3-232BE795851F}"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243362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C6778-E7BB-4B4C-9DB3-232BE795851F}"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328259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C6778-E7BB-4B4C-9DB3-232BE795851F}"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61005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101780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C6778-E7BB-4B4C-9DB3-232BE795851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8DCDBC-DF82-4873-BF96-657EC49F2029}" type="slidenum">
              <a:rPr lang="en-IN" smtClean="0"/>
              <a:t>‹#›</a:t>
            </a:fld>
            <a:endParaRPr lang="en-IN"/>
          </a:p>
        </p:txBody>
      </p:sp>
    </p:spTree>
    <p:extLst>
      <p:ext uri="{BB962C8B-B14F-4D97-AF65-F5344CB8AC3E}">
        <p14:creationId xmlns:p14="http://schemas.microsoft.com/office/powerpoint/2010/main" val="62612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2C6778-E7BB-4B4C-9DB3-232BE795851F}" type="datetimeFigureOut">
              <a:rPr lang="en-IN" smtClean="0"/>
              <a:t>12-09-2023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8DCDBC-DF82-4873-BF96-657EC49F2029}" type="slidenum">
              <a:rPr lang="en-IN" smtClean="0"/>
              <a:t>‹#›</a:t>
            </a:fld>
            <a:endParaRPr lang="en-IN"/>
          </a:p>
        </p:txBody>
      </p:sp>
    </p:spTree>
    <p:extLst>
      <p:ext uri="{BB962C8B-B14F-4D97-AF65-F5344CB8AC3E}">
        <p14:creationId xmlns:p14="http://schemas.microsoft.com/office/powerpoint/2010/main" val="356190460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uku.it/en/understanding-data-aware-storag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view?r=eyJrIjoiMzUyYjIwYjAtNzdkZi00YTlmLTk4MmItNGU0N2FmNmZiZWZjIiwidCI6ImM2ZTU0OWIzLTVmNDUtNDAzMi1hYWU5LWQ0MjQ0ZGM1YjJjNCJ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970BB2F-1F22-F149-A03E-5F58DE97125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p:spPr>
      </p:pic>
      <p:sp>
        <p:nvSpPr>
          <p:cNvPr id="13" name="Title 1">
            <a:extLst>
              <a:ext uri="{FF2B5EF4-FFF2-40B4-BE49-F238E27FC236}">
                <a16:creationId xmlns:a16="http://schemas.microsoft.com/office/drawing/2014/main" id="{62D50E43-3FC9-0F52-AC4D-EFEFD919F92F}"/>
              </a:ext>
            </a:extLst>
          </p:cNvPr>
          <p:cNvSpPr>
            <a:spLocks noGrp="1"/>
          </p:cNvSpPr>
          <p:nvPr>
            <p:ph type="title"/>
          </p:nvPr>
        </p:nvSpPr>
        <p:spPr>
          <a:xfrm>
            <a:off x="1506584" y="2255520"/>
            <a:ext cx="9381550" cy="2072639"/>
          </a:xfrm>
        </p:spPr>
        <p:txBody>
          <a:bodyPr>
            <a:normAutofit fontScale="90000"/>
          </a:bodyPr>
          <a:lstStyle/>
          <a:p>
            <a:r>
              <a:rPr lang="en-IN" sz="8000" b="1" i="1" dirty="0">
                <a:solidFill>
                  <a:srgbClr val="FFFF00"/>
                </a:solidFill>
                <a:highlight>
                  <a:srgbClr val="008000"/>
                </a:highlight>
              </a:rPr>
              <a:t>Business Insights 360</a:t>
            </a:r>
          </a:p>
        </p:txBody>
      </p:sp>
    </p:spTree>
    <p:extLst>
      <p:ext uri="{BB962C8B-B14F-4D97-AF65-F5344CB8AC3E}">
        <p14:creationId xmlns:p14="http://schemas.microsoft.com/office/powerpoint/2010/main" val="86714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313-DB2E-C0AB-702F-A1ACEB018D25}"/>
              </a:ext>
            </a:extLst>
          </p:cNvPr>
          <p:cNvSpPr>
            <a:spLocks noGrp="1"/>
          </p:cNvSpPr>
          <p:nvPr>
            <p:ph type="title"/>
          </p:nvPr>
        </p:nvSpPr>
        <p:spPr>
          <a:xfrm>
            <a:off x="1399416" y="1296412"/>
            <a:ext cx="4043006" cy="603799"/>
          </a:xfrm>
        </p:spPr>
        <p:txBody>
          <a:bodyPr>
            <a:normAutofit/>
          </a:bodyPr>
          <a:lstStyle/>
          <a:p>
            <a:r>
              <a:rPr lang="en-IN" sz="3200" b="1" i="1" dirty="0"/>
              <a:t>Agenda</a:t>
            </a:r>
          </a:p>
        </p:txBody>
      </p:sp>
      <p:sp>
        <p:nvSpPr>
          <p:cNvPr id="3" name="Content Placeholder 2">
            <a:extLst>
              <a:ext uri="{FF2B5EF4-FFF2-40B4-BE49-F238E27FC236}">
                <a16:creationId xmlns:a16="http://schemas.microsoft.com/office/drawing/2014/main" id="{CFDA1E87-B352-2F33-999D-9A5C41AE671E}"/>
              </a:ext>
            </a:extLst>
          </p:cNvPr>
          <p:cNvSpPr>
            <a:spLocks noGrp="1"/>
          </p:cNvSpPr>
          <p:nvPr>
            <p:ph idx="1"/>
          </p:nvPr>
        </p:nvSpPr>
        <p:spPr>
          <a:xfrm>
            <a:off x="2292966" y="2529840"/>
            <a:ext cx="8534989" cy="2924182"/>
          </a:xfrm>
        </p:spPr>
        <p:txBody>
          <a:bodyPr>
            <a:normAutofit/>
          </a:bodyPr>
          <a:lstStyle/>
          <a:p>
            <a:pPr>
              <a:buFont typeface="Wingdings" panose="05000000000000000000" pitchFamily="2" charset="2"/>
              <a:buChar char="Ø"/>
            </a:pPr>
            <a:r>
              <a:rPr lang="en-IN" sz="2000" i="1" dirty="0"/>
              <a:t>Problem Statement</a:t>
            </a:r>
          </a:p>
          <a:p>
            <a:pPr>
              <a:buFont typeface="Wingdings" panose="05000000000000000000" pitchFamily="2" charset="2"/>
              <a:buChar char="Ø"/>
            </a:pPr>
            <a:r>
              <a:rPr lang="en-IN" sz="2000" i="1" dirty="0"/>
              <a:t>Objective</a:t>
            </a:r>
          </a:p>
          <a:p>
            <a:pPr>
              <a:buFont typeface="Wingdings" panose="05000000000000000000" pitchFamily="2" charset="2"/>
              <a:buChar char="Ø"/>
            </a:pPr>
            <a:r>
              <a:rPr lang="en-IN" sz="2000" i="1" dirty="0"/>
              <a:t>Project Work Flow</a:t>
            </a:r>
          </a:p>
          <a:p>
            <a:pPr>
              <a:buFont typeface="Wingdings" panose="05000000000000000000" pitchFamily="2" charset="2"/>
              <a:buChar char="Ø"/>
            </a:pPr>
            <a:r>
              <a:rPr lang="en-IN" sz="2000" i="1" dirty="0"/>
              <a:t>Rough Dashboard sketches</a:t>
            </a:r>
          </a:p>
          <a:p>
            <a:pPr>
              <a:buFont typeface="Wingdings" panose="05000000000000000000" pitchFamily="2" charset="2"/>
              <a:buChar char="Ø"/>
            </a:pPr>
            <a:r>
              <a:rPr lang="en-IN" sz="2000" i="1" dirty="0"/>
              <a:t>Conclusion</a:t>
            </a:r>
          </a:p>
          <a:p>
            <a:pPr>
              <a:buFont typeface="Wingdings" panose="05000000000000000000" pitchFamily="2" charset="2"/>
              <a:buChar char="Ø"/>
            </a:pPr>
            <a:endParaRPr lang="en-IN" sz="2000" i="1" dirty="0"/>
          </a:p>
        </p:txBody>
      </p:sp>
    </p:spTree>
    <p:extLst>
      <p:ext uri="{BB962C8B-B14F-4D97-AF65-F5344CB8AC3E}">
        <p14:creationId xmlns:p14="http://schemas.microsoft.com/office/powerpoint/2010/main" val="91371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313-DB2E-C0AB-702F-A1ACEB018D25}"/>
              </a:ext>
            </a:extLst>
          </p:cNvPr>
          <p:cNvSpPr>
            <a:spLocks noGrp="1"/>
          </p:cNvSpPr>
          <p:nvPr>
            <p:ph type="title"/>
          </p:nvPr>
        </p:nvSpPr>
        <p:spPr>
          <a:xfrm>
            <a:off x="1443394" y="1294670"/>
            <a:ext cx="4722275" cy="743136"/>
          </a:xfrm>
        </p:spPr>
        <p:txBody>
          <a:bodyPr>
            <a:normAutofit/>
          </a:bodyPr>
          <a:lstStyle/>
          <a:p>
            <a:r>
              <a:rPr lang="en-IN" sz="3200" b="1" i="1" dirty="0"/>
              <a:t>Problem </a:t>
            </a:r>
            <a:r>
              <a:rPr lang="en-IN" sz="3200" b="1" i="1" dirty="0">
                <a:latin typeface="Arial" panose="020B0604020202020204" pitchFamily="34" charset="0"/>
                <a:cs typeface="Arial" panose="020B0604020202020204" pitchFamily="34" charset="0"/>
              </a:rPr>
              <a:t>Statement</a:t>
            </a:r>
          </a:p>
        </p:txBody>
      </p:sp>
      <p:sp>
        <p:nvSpPr>
          <p:cNvPr id="3" name="Content Placeholder 2">
            <a:extLst>
              <a:ext uri="{FF2B5EF4-FFF2-40B4-BE49-F238E27FC236}">
                <a16:creationId xmlns:a16="http://schemas.microsoft.com/office/drawing/2014/main" id="{CFDA1E87-B352-2F33-999D-9A5C41AE671E}"/>
              </a:ext>
            </a:extLst>
          </p:cNvPr>
          <p:cNvSpPr>
            <a:spLocks noGrp="1"/>
          </p:cNvSpPr>
          <p:nvPr>
            <p:ph idx="1"/>
          </p:nvPr>
        </p:nvSpPr>
        <p:spPr>
          <a:xfrm>
            <a:off x="3065416" y="2290354"/>
            <a:ext cx="8656321" cy="4136572"/>
          </a:xfrm>
        </p:spPr>
        <p:txBody>
          <a:bodyPr>
            <a:normAutofit/>
          </a:bodyPr>
          <a:lstStyle/>
          <a:p>
            <a:pPr marL="0" indent="0" algn="just" fontAlgn="auto">
              <a:buNone/>
            </a:pPr>
            <a:r>
              <a:rPr lang="en-US" sz="2000" dirty="0" err="1">
                <a:effectLst/>
                <a:latin typeface="Arial" panose="020B0604020202020204" pitchFamily="34" charset="0"/>
                <a:cs typeface="Arial" panose="020B0604020202020204" pitchFamily="34" charset="0"/>
              </a:rPr>
              <a:t>AtliQ</a:t>
            </a:r>
            <a:r>
              <a:rPr lang="en-US" sz="2000" dirty="0">
                <a:effectLst/>
                <a:latin typeface="Arial" panose="020B0604020202020204" pitchFamily="34" charset="0"/>
                <a:cs typeface="Arial" panose="020B0604020202020204" pitchFamily="34" charset="0"/>
              </a:rPr>
              <a:t> Hardware, a leading consumer electronics company, operates globally with a diverse customer base, similar to well-known brands like HP and Dell. While </a:t>
            </a:r>
            <a:r>
              <a:rPr lang="en-US" sz="2000" dirty="0" err="1">
                <a:effectLst/>
                <a:latin typeface="Arial" panose="020B0604020202020204" pitchFamily="34" charset="0"/>
                <a:cs typeface="Arial" panose="020B0604020202020204" pitchFamily="34" charset="0"/>
              </a:rPr>
              <a:t>AtliQ</a:t>
            </a:r>
            <a:r>
              <a:rPr lang="en-US" sz="2000" dirty="0">
                <a:effectLst/>
                <a:latin typeface="Arial" panose="020B0604020202020204" pitchFamily="34" charset="0"/>
                <a:cs typeface="Arial" panose="020B0604020202020204" pitchFamily="34" charset="0"/>
              </a:rPr>
              <a:t> Hardware has been experiencing rapid growth, it has encountered challenges in the Latin American market. These challenges stem from their reliance on Excel files for data management. Excel, although versatile, presents difficulties in terms of data comprehension, visualization capabilities, and scalability. These limitations have led to significant losses in the Latin American market.</a:t>
            </a:r>
          </a:p>
          <a:p>
            <a:pPr marL="0" indent="0" algn="just">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833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313-DB2E-C0AB-702F-A1ACEB018D25}"/>
              </a:ext>
            </a:extLst>
          </p:cNvPr>
          <p:cNvSpPr>
            <a:spLocks noGrp="1"/>
          </p:cNvSpPr>
          <p:nvPr>
            <p:ph type="title"/>
          </p:nvPr>
        </p:nvSpPr>
        <p:spPr>
          <a:xfrm>
            <a:off x="1425977" y="1294670"/>
            <a:ext cx="2460223" cy="881602"/>
          </a:xfrm>
        </p:spPr>
        <p:txBody>
          <a:bodyPr>
            <a:normAutofit/>
          </a:bodyPr>
          <a:lstStyle/>
          <a:p>
            <a:r>
              <a:rPr lang="en-IN" sz="3200" b="1" i="1" dirty="0"/>
              <a:t>Objective</a:t>
            </a:r>
          </a:p>
        </p:txBody>
      </p:sp>
      <p:sp>
        <p:nvSpPr>
          <p:cNvPr id="3" name="Content Placeholder 2">
            <a:extLst>
              <a:ext uri="{FF2B5EF4-FFF2-40B4-BE49-F238E27FC236}">
                <a16:creationId xmlns:a16="http://schemas.microsoft.com/office/drawing/2014/main" id="{CFDA1E87-B352-2F33-999D-9A5C41AE671E}"/>
              </a:ext>
            </a:extLst>
          </p:cNvPr>
          <p:cNvSpPr>
            <a:spLocks noGrp="1"/>
          </p:cNvSpPr>
          <p:nvPr>
            <p:ph idx="1"/>
          </p:nvPr>
        </p:nvSpPr>
        <p:spPr>
          <a:xfrm>
            <a:off x="2442947" y="2816303"/>
            <a:ext cx="8378235" cy="3133188"/>
          </a:xfrm>
        </p:spPr>
        <p:txBody>
          <a:bodyPr/>
          <a:lstStyle/>
          <a:p>
            <a:pPr algn="just">
              <a:buFont typeface="Wingdings" panose="05000000000000000000" pitchFamily="2" charset="2"/>
              <a:buChar char="ü"/>
            </a:pPr>
            <a:r>
              <a:rPr lang="en-IN" sz="18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rPr>
              <a:t>To Deploy an advanced analytics solution for </a:t>
            </a:r>
            <a:r>
              <a:rPr lang="en-IN" sz="1800" kern="1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AtliQ</a:t>
            </a:r>
            <a:r>
              <a:rPr lang="en-IN" sz="18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rPr>
              <a:t> Hardware to enhance data analysis efficiency. which will offer comprehensive insights tailored to meet the needs of business leaders across various domains, such as  Sales, Finance, Marketing, Supply Chain, and Execution.</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ü"/>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55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024E7E-4B2A-00B6-244E-A74A95E0DA59}"/>
              </a:ext>
            </a:extLst>
          </p:cNvPr>
          <p:cNvSpPr>
            <a:spLocks noGrp="1"/>
          </p:cNvSpPr>
          <p:nvPr>
            <p:ph type="title"/>
          </p:nvPr>
        </p:nvSpPr>
        <p:spPr>
          <a:xfrm>
            <a:off x="4210350" y="637041"/>
            <a:ext cx="3771299" cy="765778"/>
          </a:xfrm>
        </p:spPr>
        <p:txBody>
          <a:bodyPr>
            <a:normAutofit/>
          </a:bodyPr>
          <a:lstStyle/>
          <a:p>
            <a:r>
              <a:rPr lang="en-IN" sz="3200" b="1" i="1" dirty="0"/>
              <a:t>Project Work Flow</a:t>
            </a:r>
          </a:p>
        </p:txBody>
      </p:sp>
      <p:sp>
        <p:nvSpPr>
          <p:cNvPr id="8" name="Rectangle: Rounded Corners 7">
            <a:extLst>
              <a:ext uri="{FF2B5EF4-FFF2-40B4-BE49-F238E27FC236}">
                <a16:creationId xmlns:a16="http://schemas.microsoft.com/office/drawing/2014/main" id="{C834DD7A-7C25-96DE-9E3A-D3B685C3AF19}"/>
              </a:ext>
            </a:extLst>
          </p:cNvPr>
          <p:cNvSpPr/>
          <p:nvPr/>
        </p:nvSpPr>
        <p:spPr>
          <a:xfrm>
            <a:off x="1192784" y="1402819"/>
            <a:ext cx="1499616" cy="1244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Project Planning</a:t>
            </a:r>
          </a:p>
        </p:txBody>
      </p:sp>
      <p:sp>
        <p:nvSpPr>
          <p:cNvPr id="10" name="Rectangle: Rounded Corners 9">
            <a:extLst>
              <a:ext uri="{FF2B5EF4-FFF2-40B4-BE49-F238E27FC236}">
                <a16:creationId xmlns:a16="http://schemas.microsoft.com/office/drawing/2014/main" id="{93087E57-8DC3-CFF3-E242-714AA69F3354}"/>
              </a:ext>
            </a:extLst>
          </p:cNvPr>
          <p:cNvSpPr/>
          <p:nvPr/>
        </p:nvSpPr>
        <p:spPr>
          <a:xfrm>
            <a:off x="3226100" y="2433320"/>
            <a:ext cx="1726900" cy="13385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Data Collection &amp; performing</a:t>
            </a:r>
          </a:p>
          <a:p>
            <a:pPr algn="ctr"/>
            <a:r>
              <a:rPr lang="en-IN" b="1" dirty="0"/>
              <a:t>ETL</a:t>
            </a:r>
          </a:p>
        </p:txBody>
      </p:sp>
      <p:sp>
        <p:nvSpPr>
          <p:cNvPr id="11" name="Rectangle: Rounded Corners 10">
            <a:extLst>
              <a:ext uri="{FF2B5EF4-FFF2-40B4-BE49-F238E27FC236}">
                <a16:creationId xmlns:a16="http://schemas.microsoft.com/office/drawing/2014/main" id="{B75EA9C0-0062-588B-5060-85170ED646D2}"/>
              </a:ext>
            </a:extLst>
          </p:cNvPr>
          <p:cNvSpPr/>
          <p:nvPr/>
        </p:nvSpPr>
        <p:spPr>
          <a:xfrm>
            <a:off x="5409598" y="3429000"/>
            <a:ext cx="1511300" cy="1244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Data </a:t>
            </a:r>
            <a:r>
              <a:rPr lang="en-IN" b="1" dirty="0" err="1"/>
              <a:t>Modeling</a:t>
            </a:r>
            <a:endParaRPr lang="en-IN" b="1" dirty="0"/>
          </a:p>
        </p:txBody>
      </p:sp>
      <p:sp>
        <p:nvSpPr>
          <p:cNvPr id="12" name="Rectangle: Rounded Corners 11">
            <a:extLst>
              <a:ext uri="{FF2B5EF4-FFF2-40B4-BE49-F238E27FC236}">
                <a16:creationId xmlns:a16="http://schemas.microsoft.com/office/drawing/2014/main" id="{E6EF48D4-A440-796D-B757-59184216A2D0}"/>
              </a:ext>
            </a:extLst>
          </p:cNvPr>
          <p:cNvSpPr/>
          <p:nvPr/>
        </p:nvSpPr>
        <p:spPr>
          <a:xfrm>
            <a:off x="7492699" y="4300220"/>
            <a:ext cx="1612900" cy="1244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Dashboard Building</a:t>
            </a:r>
          </a:p>
        </p:txBody>
      </p:sp>
      <p:sp>
        <p:nvSpPr>
          <p:cNvPr id="13" name="Rectangle: Rounded Corners 12">
            <a:extLst>
              <a:ext uri="{FF2B5EF4-FFF2-40B4-BE49-F238E27FC236}">
                <a16:creationId xmlns:a16="http://schemas.microsoft.com/office/drawing/2014/main" id="{EE06A07E-F35E-5DB2-0AF0-C9AF7516A93A}"/>
              </a:ext>
            </a:extLst>
          </p:cNvPr>
          <p:cNvSpPr/>
          <p:nvPr/>
        </p:nvSpPr>
        <p:spPr>
          <a:xfrm>
            <a:off x="9677399" y="5212079"/>
            <a:ext cx="2082801" cy="1244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Stake holder</a:t>
            </a:r>
          </a:p>
          <a:p>
            <a:pPr algn="ctr"/>
            <a:r>
              <a:rPr lang="en-IN" b="1" dirty="0"/>
              <a:t>Feedback Implementation</a:t>
            </a:r>
          </a:p>
        </p:txBody>
      </p:sp>
      <p:cxnSp>
        <p:nvCxnSpPr>
          <p:cNvPr id="15" name="Connector: Elbow 14">
            <a:extLst>
              <a:ext uri="{FF2B5EF4-FFF2-40B4-BE49-F238E27FC236}">
                <a16:creationId xmlns:a16="http://schemas.microsoft.com/office/drawing/2014/main" id="{A1D1FCC3-38AF-D02D-4679-151B8F026FC8}"/>
              </a:ext>
            </a:extLst>
          </p:cNvPr>
          <p:cNvCxnSpPr>
            <a:cxnSpLocks/>
            <a:stCxn id="8" idx="3"/>
            <a:endCxn id="10" idx="0"/>
          </p:cNvCxnSpPr>
          <p:nvPr/>
        </p:nvCxnSpPr>
        <p:spPr>
          <a:xfrm>
            <a:off x="2692400" y="2025119"/>
            <a:ext cx="1397150" cy="4082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64BA715-588D-9534-0582-FA5A6C6B9CD1}"/>
              </a:ext>
            </a:extLst>
          </p:cNvPr>
          <p:cNvCxnSpPr>
            <a:cxnSpLocks/>
            <a:stCxn id="10" idx="3"/>
            <a:endCxn id="11" idx="0"/>
          </p:cNvCxnSpPr>
          <p:nvPr/>
        </p:nvCxnSpPr>
        <p:spPr>
          <a:xfrm>
            <a:off x="4953000" y="3102610"/>
            <a:ext cx="1212248" cy="326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34CF7E3-9E7C-F928-9D53-909CD38CD23A}"/>
              </a:ext>
            </a:extLst>
          </p:cNvPr>
          <p:cNvCxnSpPr>
            <a:stCxn id="11" idx="3"/>
            <a:endCxn id="12" idx="0"/>
          </p:cNvCxnSpPr>
          <p:nvPr/>
        </p:nvCxnSpPr>
        <p:spPr>
          <a:xfrm>
            <a:off x="6920898" y="4051300"/>
            <a:ext cx="1378251" cy="248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1557118-18D7-EE18-80D2-F405E2746925}"/>
              </a:ext>
            </a:extLst>
          </p:cNvPr>
          <p:cNvCxnSpPr>
            <a:cxnSpLocks/>
            <a:stCxn id="12" idx="3"/>
            <a:endCxn id="13" idx="0"/>
          </p:cNvCxnSpPr>
          <p:nvPr/>
        </p:nvCxnSpPr>
        <p:spPr>
          <a:xfrm>
            <a:off x="9105599" y="4922520"/>
            <a:ext cx="1613201" cy="2895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97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313-DB2E-C0AB-702F-A1ACEB018D25}"/>
              </a:ext>
            </a:extLst>
          </p:cNvPr>
          <p:cNvSpPr>
            <a:spLocks noGrp="1"/>
          </p:cNvSpPr>
          <p:nvPr>
            <p:ph type="title"/>
          </p:nvPr>
        </p:nvSpPr>
        <p:spPr>
          <a:xfrm>
            <a:off x="3656683" y="639865"/>
            <a:ext cx="5488629" cy="847639"/>
          </a:xfrm>
        </p:spPr>
        <p:txBody>
          <a:bodyPr>
            <a:normAutofit fontScale="90000"/>
          </a:bodyPr>
          <a:lstStyle/>
          <a:p>
            <a:r>
              <a:rPr lang="en-IN" sz="3200" b="1" i="1" dirty="0"/>
              <a:t>Rough Dashboard Sketches</a:t>
            </a:r>
          </a:p>
        </p:txBody>
      </p:sp>
      <p:sp>
        <p:nvSpPr>
          <p:cNvPr id="9" name="Rectangle: Rounded Corners 8">
            <a:extLst>
              <a:ext uri="{FF2B5EF4-FFF2-40B4-BE49-F238E27FC236}">
                <a16:creationId xmlns:a16="http://schemas.microsoft.com/office/drawing/2014/main" id="{976941C5-0310-7D01-3537-9BFCBE6CC462}"/>
              </a:ext>
            </a:extLst>
          </p:cNvPr>
          <p:cNvSpPr/>
          <p:nvPr/>
        </p:nvSpPr>
        <p:spPr>
          <a:xfrm>
            <a:off x="837651" y="2211497"/>
            <a:ext cx="5145365" cy="37498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30567F0-78A3-54D5-0DEE-86F63B6953F3}"/>
              </a:ext>
            </a:extLst>
          </p:cNvPr>
          <p:cNvSpPr/>
          <p:nvPr/>
        </p:nvSpPr>
        <p:spPr>
          <a:xfrm>
            <a:off x="6578512" y="2211497"/>
            <a:ext cx="5319866" cy="37498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38AA8131-1CB8-AFF5-5E43-461D021B09DB}"/>
              </a:ext>
            </a:extLst>
          </p:cNvPr>
          <p:cNvPicPr>
            <a:picLocks noChangeAspect="1"/>
          </p:cNvPicPr>
          <p:nvPr/>
        </p:nvPicPr>
        <p:blipFill>
          <a:blip r:embed="rId2"/>
          <a:stretch>
            <a:fillRect/>
          </a:stretch>
        </p:blipFill>
        <p:spPr>
          <a:xfrm>
            <a:off x="1077546" y="2677348"/>
            <a:ext cx="4614759" cy="2827913"/>
          </a:xfrm>
          <a:prstGeom prst="rect">
            <a:avLst/>
          </a:prstGeom>
        </p:spPr>
      </p:pic>
      <p:pic>
        <p:nvPicPr>
          <p:cNvPr id="7" name="Picture 6">
            <a:extLst>
              <a:ext uri="{FF2B5EF4-FFF2-40B4-BE49-F238E27FC236}">
                <a16:creationId xmlns:a16="http://schemas.microsoft.com/office/drawing/2014/main" id="{8E4A9615-4958-3EFC-7607-FD856BDB3FF1}"/>
              </a:ext>
            </a:extLst>
          </p:cNvPr>
          <p:cNvPicPr>
            <a:picLocks noChangeAspect="1"/>
          </p:cNvPicPr>
          <p:nvPr/>
        </p:nvPicPr>
        <p:blipFill>
          <a:blip r:embed="rId3"/>
          <a:stretch>
            <a:fillRect/>
          </a:stretch>
        </p:blipFill>
        <p:spPr>
          <a:xfrm>
            <a:off x="6954733" y="2677347"/>
            <a:ext cx="4691036" cy="2827913"/>
          </a:xfrm>
          <a:prstGeom prst="rect">
            <a:avLst/>
          </a:prstGeom>
        </p:spPr>
      </p:pic>
    </p:spTree>
    <p:extLst>
      <p:ext uri="{BB962C8B-B14F-4D97-AF65-F5344CB8AC3E}">
        <p14:creationId xmlns:p14="http://schemas.microsoft.com/office/powerpoint/2010/main" val="59742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818CC54-29B7-5793-4294-FC1BD0E32FF2}"/>
              </a:ext>
            </a:extLst>
          </p:cNvPr>
          <p:cNvSpPr/>
          <p:nvPr/>
        </p:nvSpPr>
        <p:spPr>
          <a:xfrm>
            <a:off x="786938" y="1653660"/>
            <a:ext cx="5216434" cy="37708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5B72892B-6907-D4F8-2DE0-BB3384904316}"/>
              </a:ext>
            </a:extLst>
          </p:cNvPr>
          <p:cNvPicPr>
            <a:picLocks noChangeAspect="1"/>
          </p:cNvPicPr>
          <p:nvPr/>
        </p:nvPicPr>
        <p:blipFill>
          <a:blip r:embed="rId2"/>
          <a:stretch>
            <a:fillRect/>
          </a:stretch>
        </p:blipFill>
        <p:spPr>
          <a:xfrm>
            <a:off x="1169365" y="1834003"/>
            <a:ext cx="4451579" cy="3264068"/>
          </a:xfrm>
          <a:prstGeom prst="rect">
            <a:avLst/>
          </a:prstGeom>
        </p:spPr>
      </p:pic>
      <p:sp>
        <p:nvSpPr>
          <p:cNvPr id="12" name="Rectangle: Rounded Corners 11">
            <a:extLst>
              <a:ext uri="{FF2B5EF4-FFF2-40B4-BE49-F238E27FC236}">
                <a16:creationId xmlns:a16="http://schemas.microsoft.com/office/drawing/2014/main" id="{90B00054-12D0-5174-D19B-48E237AD44B2}"/>
              </a:ext>
            </a:extLst>
          </p:cNvPr>
          <p:cNvSpPr/>
          <p:nvPr/>
        </p:nvSpPr>
        <p:spPr>
          <a:xfrm>
            <a:off x="6704441" y="1653660"/>
            <a:ext cx="5216434" cy="37708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993E1A6B-1A7E-0CBA-7EB1-676DF60C447D}"/>
              </a:ext>
            </a:extLst>
          </p:cNvPr>
          <p:cNvPicPr>
            <a:picLocks noChangeAspect="1"/>
          </p:cNvPicPr>
          <p:nvPr/>
        </p:nvPicPr>
        <p:blipFill>
          <a:blip r:embed="rId3"/>
          <a:stretch>
            <a:fillRect/>
          </a:stretch>
        </p:blipFill>
        <p:spPr>
          <a:xfrm>
            <a:off x="7020190" y="1834003"/>
            <a:ext cx="4584936" cy="3118010"/>
          </a:xfrm>
          <a:prstGeom prst="rect">
            <a:avLst/>
          </a:prstGeom>
        </p:spPr>
      </p:pic>
    </p:spTree>
    <p:extLst>
      <p:ext uri="{BB962C8B-B14F-4D97-AF65-F5344CB8AC3E}">
        <p14:creationId xmlns:p14="http://schemas.microsoft.com/office/powerpoint/2010/main" val="262797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52E61F88-2432-B992-FC04-FDF80FC9AC64}"/>
              </a:ext>
            </a:extLst>
          </p:cNvPr>
          <p:cNvPicPr>
            <a:picLocks noChangeAspect="1"/>
          </p:cNvPicPr>
          <p:nvPr/>
        </p:nvPicPr>
        <p:blipFill>
          <a:blip r:embed="rId3"/>
          <a:stretch>
            <a:fillRect/>
          </a:stretch>
        </p:blipFill>
        <p:spPr>
          <a:xfrm>
            <a:off x="0" y="609602"/>
            <a:ext cx="12191999" cy="5951568"/>
          </a:xfrm>
          <a:prstGeom prst="rect">
            <a:avLst/>
          </a:prstGeom>
        </p:spPr>
      </p:pic>
      <p:pic>
        <p:nvPicPr>
          <p:cNvPr id="8" name="Picture 7">
            <a:hlinkClick r:id="rId2"/>
            <a:extLst>
              <a:ext uri="{FF2B5EF4-FFF2-40B4-BE49-F238E27FC236}">
                <a16:creationId xmlns:a16="http://schemas.microsoft.com/office/drawing/2014/main" id="{61016AA0-9970-5A95-310A-4A1EEDC49A4B}"/>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190844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313-DB2E-C0AB-702F-A1ACEB018D25}"/>
              </a:ext>
            </a:extLst>
          </p:cNvPr>
          <p:cNvSpPr>
            <a:spLocks noGrp="1"/>
          </p:cNvSpPr>
          <p:nvPr>
            <p:ph type="title"/>
          </p:nvPr>
        </p:nvSpPr>
        <p:spPr>
          <a:xfrm>
            <a:off x="1382435" y="1407881"/>
            <a:ext cx="3712080" cy="821513"/>
          </a:xfrm>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CFDA1E87-B352-2F33-999D-9A5C41AE671E}"/>
              </a:ext>
            </a:extLst>
          </p:cNvPr>
          <p:cNvSpPr>
            <a:spLocks noGrp="1"/>
          </p:cNvSpPr>
          <p:nvPr>
            <p:ph idx="1"/>
          </p:nvPr>
        </p:nvSpPr>
        <p:spPr>
          <a:xfrm>
            <a:off x="2646948" y="2521819"/>
            <a:ext cx="8857664" cy="3389403"/>
          </a:xfrm>
        </p:spPr>
        <p:txBody>
          <a:bodyPr>
            <a:normAutofit/>
          </a:bodyPr>
          <a:lstStyle/>
          <a:p>
            <a:pPr marL="0" indent="0">
              <a:buNone/>
            </a:pPr>
            <a:r>
              <a:rPr lang="en-US" sz="2000" dirty="0"/>
              <a:t>The dashboard has equipped </a:t>
            </a:r>
            <a:r>
              <a:rPr lang="en-US" sz="2000" dirty="0" err="1"/>
              <a:t>AtliQ</a:t>
            </a:r>
            <a:r>
              <a:rPr lang="en-US" sz="2000" dirty="0"/>
              <a:t> Hardware with the capability to assess sales trends across different departments and make decisions guided by data. Moreover, a notable/significant trend on consistent rise in </a:t>
            </a:r>
            <a:r>
              <a:rPr lang="en-US" sz="2000" dirty="0" err="1"/>
              <a:t>Atliq</a:t>
            </a:r>
            <a:r>
              <a:rPr lang="en-US" sz="2000" dirty="0"/>
              <a:t>  market share, </a:t>
            </a:r>
            <a:r>
              <a:rPr lang="en-US" sz="2000" b="1" dirty="0"/>
              <a:t>witnessing a substantial growth</a:t>
            </a:r>
            <a:r>
              <a:rPr lang="en-US" sz="2000" dirty="0"/>
              <a:t> from its initial share of less than 0.5% to an </a:t>
            </a:r>
            <a:r>
              <a:rPr lang="en-US" sz="2000" b="1" dirty="0"/>
              <a:t>impressive 5.9%</a:t>
            </a:r>
            <a:r>
              <a:rPr lang="en-US" sz="2000" dirty="0"/>
              <a:t>. This encouraging trajectory highlights </a:t>
            </a:r>
            <a:r>
              <a:rPr lang="en-US" sz="2000" dirty="0" err="1"/>
              <a:t>AtliqQ</a:t>
            </a:r>
            <a:r>
              <a:rPr lang="en-US" sz="2000" dirty="0"/>
              <a:t> increasing presence and competitiveness in the market</a:t>
            </a:r>
          </a:p>
        </p:txBody>
      </p:sp>
    </p:spTree>
    <p:extLst>
      <p:ext uri="{BB962C8B-B14F-4D97-AF65-F5344CB8AC3E}">
        <p14:creationId xmlns:p14="http://schemas.microsoft.com/office/powerpoint/2010/main" val="2229518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293</TotalTime>
  <Words>243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Business Insights 360</vt:lpstr>
      <vt:lpstr>Agenda</vt:lpstr>
      <vt:lpstr>Problem Statement</vt:lpstr>
      <vt:lpstr>Objective</vt:lpstr>
      <vt:lpstr>Project Work Flow</vt:lpstr>
      <vt:lpstr>Rough Dashboard Sketches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360</dc:title>
  <dc:creator>TALLURU KISHAN CHAND</dc:creator>
  <cp:lastModifiedBy>TALLURU KISHAN CHAND</cp:lastModifiedBy>
  <cp:revision>5</cp:revision>
  <dcterms:created xsi:type="dcterms:W3CDTF">2023-09-10T17:56:55Z</dcterms:created>
  <dcterms:modified xsi:type="dcterms:W3CDTF">2023-09-12T17:31:30Z</dcterms:modified>
</cp:coreProperties>
</file>