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0" r:id="rId4"/>
    <p:sldId id="268" r:id="rId5"/>
    <p:sldId id="258" r:id="rId6"/>
    <p:sldId id="259"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57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407AED1-F753-4C55-9A0B-257FC3B39E1C}" type="datetimeFigureOut">
              <a:rPr lang="en-IN" smtClean="0"/>
              <a:t>15-07-2018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2B8893-B2FF-4AA1-A329-435E7B336E13}"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407AED1-F753-4C55-9A0B-257FC3B39E1C}" type="datetimeFigureOut">
              <a:rPr lang="en-IN" smtClean="0"/>
              <a:t>15-07-2018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2B8893-B2FF-4AA1-A329-435E7B336E1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407AED1-F753-4C55-9A0B-257FC3B39E1C}" type="datetimeFigureOut">
              <a:rPr lang="en-IN" smtClean="0"/>
              <a:t>15-07-2018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2B8893-B2FF-4AA1-A329-435E7B336E1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407AED1-F753-4C55-9A0B-257FC3B39E1C}" type="datetimeFigureOut">
              <a:rPr lang="en-IN" smtClean="0"/>
              <a:t>15-07-2018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2B8893-B2FF-4AA1-A329-435E7B336E1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07AED1-F753-4C55-9A0B-257FC3B39E1C}" type="datetimeFigureOut">
              <a:rPr lang="en-IN" smtClean="0"/>
              <a:t>15-07-2018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2B8893-B2FF-4AA1-A329-435E7B336E1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407AED1-F753-4C55-9A0B-257FC3B39E1C}" type="datetimeFigureOut">
              <a:rPr lang="en-IN" smtClean="0"/>
              <a:t>15-07-2018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2B8893-B2FF-4AA1-A329-435E7B336E1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407AED1-F753-4C55-9A0B-257FC3B39E1C}" type="datetimeFigureOut">
              <a:rPr lang="en-IN" smtClean="0"/>
              <a:t>15-07-2018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2B8893-B2FF-4AA1-A329-435E7B336E1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407AED1-F753-4C55-9A0B-257FC3B39E1C}" type="datetimeFigureOut">
              <a:rPr lang="en-IN" smtClean="0"/>
              <a:t>15-07-2018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2B8893-B2FF-4AA1-A329-435E7B336E1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07AED1-F753-4C55-9A0B-257FC3B39E1C}" type="datetimeFigureOut">
              <a:rPr lang="en-IN" smtClean="0"/>
              <a:t>15-07-2018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2B8893-B2FF-4AA1-A329-435E7B336E1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07AED1-F753-4C55-9A0B-257FC3B39E1C}" type="datetimeFigureOut">
              <a:rPr lang="en-IN" smtClean="0"/>
              <a:t>15-07-2018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2B8893-B2FF-4AA1-A329-435E7B336E1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07AED1-F753-4C55-9A0B-257FC3B39E1C}" type="datetimeFigureOut">
              <a:rPr lang="en-IN" smtClean="0"/>
              <a:t>15-07-2018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2B8893-B2FF-4AA1-A329-435E7B336E1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07AED1-F753-4C55-9A0B-257FC3B39E1C}" type="datetimeFigureOut">
              <a:rPr lang="en-IN" smtClean="0"/>
              <a:t>15-07-2018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2B8893-B2FF-4AA1-A329-435E7B336E1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Direct Marketing Campaign</a:t>
            </a:r>
            <a:endParaRPr lang="en-IN" dirty="0"/>
          </a:p>
        </p:txBody>
      </p:sp>
      <p:sp>
        <p:nvSpPr>
          <p:cNvPr id="3" name="Subtitle 2"/>
          <p:cNvSpPr>
            <a:spLocks noGrp="1"/>
          </p:cNvSpPr>
          <p:nvPr>
            <p:ph type="subTitle" idx="1"/>
          </p:nvPr>
        </p:nvSpPr>
        <p:spPr/>
        <p:txBody>
          <a:bodyPr/>
          <a:lstStyle/>
          <a:p>
            <a:r>
              <a:rPr lang="en-IN" dirty="0" smtClean="0"/>
              <a:t>A classification problem</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parameters</a:t>
            </a:r>
            <a:endParaRPr lang="en-IN" dirty="0"/>
          </a:p>
        </p:txBody>
      </p:sp>
      <p:sp>
        <p:nvSpPr>
          <p:cNvPr id="3" name="Text Placeholder 2"/>
          <p:cNvSpPr>
            <a:spLocks noGrp="1"/>
          </p:cNvSpPr>
          <p:nvPr>
            <p:ph type="body" idx="1"/>
          </p:nvPr>
        </p:nvSpPr>
        <p:spPr/>
        <p:txBody>
          <a:bodyPr/>
          <a:lstStyle/>
          <a:p>
            <a:r>
              <a:rPr lang="en-IN" dirty="0" smtClean="0"/>
              <a:t>Initial Model</a:t>
            </a:r>
            <a:endParaRPr lang="en-IN" dirty="0"/>
          </a:p>
        </p:txBody>
      </p:sp>
      <p:sp>
        <p:nvSpPr>
          <p:cNvPr id="5" name="Text Placeholder 4"/>
          <p:cNvSpPr>
            <a:spLocks noGrp="1"/>
          </p:cNvSpPr>
          <p:nvPr>
            <p:ph type="body" sz="quarter" idx="3"/>
          </p:nvPr>
        </p:nvSpPr>
        <p:spPr/>
        <p:txBody>
          <a:bodyPr/>
          <a:lstStyle/>
          <a:p>
            <a:r>
              <a:rPr lang="en-IN" dirty="0" smtClean="0"/>
              <a:t>Final Model</a:t>
            </a:r>
            <a:endParaRPr lang="en-IN" dirty="0"/>
          </a:p>
        </p:txBody>
      </p:sp>
      <p:sp>
        <p:nvSpPr>
          <p:cNvPr id="8" name="Content Placeholder 7"/>
          <p:cNvSpPr>
            <a:spLocks noGrp="1"/>
          </p:cNvSpPr>
          <p:nvPr>
            <p:ph sz="quarter" idx="4"/>
          </p:nvPr>
        </p:nvSpPr>
        <p:spPr/>
        <p:txBody>
          <a:bodyPr/>
          <a:lstStyle/>
          <a:p>
            <a:endParaRPr lang="en-IN"/>
          </a:p>
        </p:txBody>
      </p:sp>
      <p:pic>
        <p:nvPicPr>
          <p:cNvPr id="2051" name="Picture 3"/>
          <p:cNvPicPr>
            <a:picLocks noChangeAspect="1" noChangeArrowheads="1"/>
          </p:cNvPicPr>
          <p:nvPr/>
        </p:nvPicPr>
        <p:blipFill>
          <a:blip r:embed="rId2" cstate="print"/>
          <a:srcRect/>
          <a:stretch>
            <a:fillRect/>
          </a:stretch>
        </p:blipFill>
        <p:spPr bwMode="auto">
          <a:xfrm>
            <a:off x="4788024" y="2204864"/>
            <a:ext cx="3888432" cy="3816424"/>
          </a:xfrm>
          <a:prstGeom prst="rect">
            <a:avLst/>
          </a:prstGeom>
          <a:noFill/>
          <a:ln w="9525">
            <a:noFill/>
            <a:miter lim="800000"/>
            <a:headEnd/>
            <a:tailEnd/>
          </a:ln>
          <a:effectLst/>
        </p:spPr>
      </p:pic>
      <p:pic>
        <p:nvPicPr>
          <p:cNvPr id="2052" name="Picture 4"/>
          <p:cNvPicPr>
            <a:picLocks noGrp="1" noChangeAspect="1" noChangeArrowheads="1"/>
          </p:cNvPicPr>
          <p:nvPr>
            <p:ph sz="half" idx="2"/>
          </p:nvPr>
        </p:nvPicPr>
        <p:blipFill>
          <a:blip r:embed="rId3" cstate="print"/>
          <a:srcRect/>
          <a:stretch>
            <a:fillRect/>
          </a:stretch>
        </p:blipFill>
        <p:spPr bwMode="auto">
          <a:xfrm>
            <a:off x="467544" y="2276872"/>
            <a:ext cx="3816424" cy="3888432"/>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ROC curve</a:t>
            </a:r>
            <a:endParaRPr lang="en-IN" dirty="0"/>
          </a:p>
        </p:txBody>
      </p:sp>
      <p:pic>
        <p:nvPicPr>
          <p:cNvPr id="3074" name="Picture 2" descr="C:\Users\HP\Downloads\image(1).png"/>
          <p:cNvPicPr>
            <a:picLocks noGrp="1" noChangeAspect="1" noChangeArrowheads="1"/>
          </p:cNvPicPr>
          <p:nvPr>
            <p:ph idx="1"/>
          </p:nvPr>
        </p:nvPicPr>
        <p:blipFill>
          <a:blip r:embed="rId2" cstate="print"/>
          <a:srcRect/>
          <a:stretch>
            <a:fillRect/>
          </a:stretch>
        </p:blipFill>
        <p:spPr bwMode="auto">
          <a:xfrm>
            <a:off x="1033937" y="1600200"/>
            <a:ext cx="7076125" cy="4525963"/>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Github</a:t>
            </a:r>
            <a:r>
              <a:rPr lang="en-IN" dirty="0" smtClean="0"/>
              <a:t> link:</a:t>
            </a:r>
            <a:endParaRPr lang="en-IN" dirty="0"/>
          </a:p>
        </p:txBody>
      </p:sp>
      <p:sp>
        <p:nvSpPr>
          <p:cNvPr id="3" name="Subtitle 2"/>
          <p:cNvSpPr>
            <a:spLocks noGrp="1"/>
          </p:cNvSpPr>
          <p:nvPr>
            <p:ph type="subTitle" idx="1"/>
          </p:nvPr>
        </p:nvSpPr>
        <p:spPr/>
        <p:txBody>
          <a:bodyPr/>
          <a:lstStyle/>
          <a:p>
            <a:r>
              <a:rPr lang="en-IN" dirty="0" smtClean="0"/>
              <a:t>https://github.com/kishangooner/feature_selection_project/blob/master/Campaign.ipynb</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The data is related with direct marketing campaigns of a Portuguese banking institution. The marketing campaigns were based on phone calls. Often, more than one contact to the same client was required, in order to access if the product (bank term deposit) would be ('yes') or not ('no') subscribed. </a:t>
            </a:r>
            <a:br>
              <a:rPr lang="en-IN" dirty="0" smtClean="0"/>
            </a:br>
            <a:r>
              <a:rPr lang="en-IN" dirty="0" smtClean="0"/>
              <a:t/>
            </a:r>
            <a:br>
              <a:rPr lang="en-IN" dirty="0" smtClean="0"/>
            </a:br>
            <a:r>
              <a:rPr lang="en-IN" dirty="0" smtClean="0"/>
              <a:t>There are four datasets: </a:t>
            </a:r>
            <a:br>
              <a:rPr lang="en-IN" dirty="0" smtClean="0"/>
            </a:br>
            <a:r>
              <a:rPr lang="en-IN" dirty="0" smtClean="0"/>
              <a:t>1) bank-additional-full.csv </a:t>
            </a:r>
            <a:br>
              <a:rPr lang="en-IN" dirty="0" smtClean="0"/>
            </a:br>
            <a:r>
              <a:rPr lang="en-IN" dirty="0" smtClean="0"/>
              <a:t>2) bank-additional.csv </a:t>
            </a:r>
            <a:br>
              <a:rPr lang="en-IN" dirty="0" smtClean="0"/>
            </a:br>
            <a:r>
              <a:rPr lang="en-IN" dirty="0" smtClean="0"/>
              <a:t>3) bank-full.csv </a:t>
            </a:r>
            <a:br>
              <a:rPr lang="en-IN" dirty="0" smtClean="0"/>
            </a:br>
            <a:r>
              <a:rPr lang="en-IN" dirty="0" smtClean="0"/>
              <a:t>4) bank.csv </a:t>
            </a:r>
            <a:br>
              <a:rPr lang="en-IN" dirty="0" smtClean="0"/>
            </a:br>
            <a:r>
              <a:rPr lang="en-IN" dirty="0" smtClean="0"/>
              <a:t/>
            </a:r>
            <a:br>
              <a:rPr lang="en-IN" dirty="0" smtClean="0"/>
            </a:br>
            <a:r>
              <a:rPr lang="en-IN" dirty="0" smtClean="0"/>
              <a:t>The classification goal is to predict if the client will subscribe (yes/no) a term deposit (variable y).</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3648" y="908720"/>
            <a:ext cx="6552728" cy="584775"/>
          </a:xfrm>
          <a:prstGeom prst="rect">
            <a:avLst/>
          </a:prstGeom>
          <a:noFill/>
        </p:spPr>
        <p:txBody>
          <a:bodyPr wrap="square" rtlCol="0">
            <a:spAutoFit/>
          </a:bodyPr>
          <a:lstStyle/>
          <a:p>
            <a:pPr algn="ctr"/>
            <a:r>
              <a:rPr lang="en-IN" sz="3200" dirty="0" smtClean="0"/>
              <a:t>Steps performed</a:t>
            </a:r>
            <a:endParaRPr lang="en-IN" sz="3200" dirty="0"/>
          </a:p>
        </p:txBody>
      </p:sp>
      <p:sp>
        <p:nvSpPr>
          <p:cNvPr id="3" name="TextBox 2"/>
          <p:cNvSpPr txBox="1"/>
          <p:nvPr/>
        </p:nvSpPr>
        <p:spPr>
          <a:xfrm>
            <a:off x="1187624" y="2276872"/>
            <a:ext cx="7056784" cy="1846659"/>
          </a:xfrm>
          <a:prstGeom prst="rect">
            <a:avLst/>
          </a:prstGeom>
          <a:noFill/>
        </p:spPr>
        <p:txBody>
          <a:bodyPr wrap="square" rtlCol="0">
            <a:spAutoFit/>
          </a:bodyPr>
          <a:lstStyle/>
          <a:p>
            <a:pPr>
              <a:buFont typeface="Arial" pitchFamily="34" charset="0"/>
              <a:buChar char="•"/>
            </a:pPr>
            <a:r>
              <a:rPr lang="en-IN" sz="2400" dirty="0" smtClean="0"/>
              <a:t> Train a basic model</a:t>
            </a:r>
            <a:endParaRPr lang="en-IN" sz="2400" dirty="0" smtClean="0"/>
          </a:p>
          <a:p>
            <a:pPr>
              <a:buFont typeface="Arial" pitchFamily="34" charset="0"/>
              <a:buChar char="•"/>
            </a:pPr>
            <a:r>
              <a:rPr lang="en-IN" sz="2400" dirty="0" smtClean="0"/>
              <a:t> Exploratory Data Analysis</a:t>
            </a:r>
          </a:p>
          <a:p>
            <a:pPr>
              <a:buFont typeface="Arial" pitchFamily="34" charset="0"/>
              <a:buChar char="•"/>
            </a:pPr>
            <a:r>
              <a:rPr lang="en-IN" sz="2400" dirty="0"/>
              <a:t> </a:t>
            </a:r>
            <a:r>
              <a:rPr lang="en-IN" sz="2400" dirty="0" smtClean="0"/>
              <a:t>Feature Engineering</a:t>
            </a:r>
          </a:p>
          <a:p>
            <a:pPr>
              <a:buFont typeface="Arial" pitchFamily="34" charset="0"/>
              <a:buChar char="•"/>
            </a:pPr>
            <a:r>
              <a:rPr lang="en-IN" sz="2400" dirty="0" smtClean="0"/>
              <a:t> Retrain model for greater accuracy</a:t>
            </a:r>
          </a:p>
          <a:p>
            <a:pPr>
              <a:buFont typeface="Arial" pitchFamily="34" charset="0"/>
              <a:buChar cha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set details</a:t>
            </a:r>
            <a:endParaRPr lang="en-IN" dirty="0"/>
          </a:p>
        </p:txBody>
      </p:sp>
      <p:pic>
        <p:nvPicPr>
          <p:cNvPr id="4098" name="Picture 2" descr="C:\Users\HP\Downloads\image(2).png"/>
          <p:cNvPicPr>
            <a:picLocks noGrp="1" noChangeAspect="1" noChangeArrowheads="1"/>
          </p:cNvPicPr>
          <p:nvPr>
            <p:ph idx="1"/>
          </p:nvPr>
        </p:nvPicPr>
        <p:blipFill>
          <a:blip r:embed="rId2" cstate="print"/>
          <a:srcRect/>
          <a:stretch>
            <a:fillRect/>
          </a:stretch>
        </p:blipFill>
        <p:spPr bwMode="auto">
          <a:xfrm>
            <a:off x="1835696" y="1600200"/>
            <a:ext cx="5256584" cy="470912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Correlation between input variables</a:t>
            </a:r>
            <a:endParaRPr lang="en-IN" dirty="0"/>
          </a:p>
        </p:txBody>
      </p:sp>
      <p:pic>
        <p:nvPicPr>
          <p:cNvPr id="4" name="Content Placeholder 3" descr="heatmap.png"/>
          <p:cNvPicPr>
            <a:picLocks noGrp="1" noChangeAspect="1"/>
          </p:cNvPicPr>
          <p:nvPr>
            <p:ph idx="1"/>
          </p:nvPr>
        </p:nvPicPr>
        <p:blipFill>
          <a:blip r:embed="rId2" cstate="print"/>
          <a:stretch>
            <a:fillRect/>
          </a:stretch>
        </p:blipFill>
        <p:spPr>
          <a:xfrm>
            <a:off x="3168779" y="1628800"/>
            <a:ext cx="5975221" cy="4525963"/>
          </a:xfrm>
        </p:spPr>
      </p:pic>
      <p:sp>
        <p:nvSpPr>
          <p:cNvPr id="5" name="TextBox 4"/>
          <p:cNvSpPr txBox="1"/>
          <p:nvPr/>
        </p:nvSpPr>
        <p:spPr>
          <a:xfrm>
            <a:off x="323528" y="2204864"/>
            <a:ext cx="2952328" cy="830997"/>
          </a:xfrm>
          <a:prstGeom prst="rect">
            <a:avLst/>
          </a:prstGeom>
          <a:noFill/>
        </p:spPr>
        <p:txBody>
          <a:bodyPr wrap="square" rtlCol="0">
            <a:spAutoFit/>
          </a:bodyPr>
          <a:lstStyle/>
          <a:p>
            <a:r>
              <a:rPr lang="en-IN" sz="2400" dirty="0" smtClean="0"/>
              <a:t>Very little correlation between variables</a:t>
            </a:r>
            <a:r>
              <a:rPr lang="en-IN" dirty="0" smtClean="0"/>
              <a: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 selection	</a:t>
            </a:r>
            <a:endParaRPr lang="en-IN" dirty="0"/>
          </a:p>
        </p:txBody>
      </p:sp>
      <p:pic>
        <p:nvPicPr>
          <p:cNvPr id="6" name="Content Placeholder 5" descr="image.png"/>
          <p:cNvPicPr>
            <a:picLocks noGrp="1" noChangeAspect="1"/>
          </p:cNvPicPr>
          <p:nvPr>
            <p:ph idx="1"/>
          </p:nvPr>
        </p:nvPicPr>
        <p:blipFill>
          <a:blip r:embed="rId2" cstate="print"/>
          <a:stretch>
            <a:fillRect/>
          </a:stretch>
        </p:blipFill>
        <p:spPr>
          <a:xfrm>
            <a:off x="899592" y="1898231"/>
            <a:ext cx="7787208" cy="39299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Countplot</a:t>
            </a:r>
            <a:r>
              <a:rPr lang="en-IN" dirty="0" smtClean="0"/>
              <a:t> of target variable</a:t>
            </a:r>
            <a:endParaRPr lang="en-IN" dirty="0"/>
          </a:p>
        </p:txBody>
      </p:sp>
      <p:pic>
        <p:nvPicPr>
          <p:cNvPr id="4" name="Content Placeholder 3" descr="Screen Shot 2018-07-15 at 3.54.33 PM.png"/>
          <p:cNvPicPr>
            <a:picLocks noGrp="1" noChangeAspect="1"/>
          </p:cNvPicPr>
          <p:nvPr>
            <p:ph idx="1"/>
          </p:nvPr>
        </p:nvPicPr>
        <p:blipFill>
          <a:blip r:embed="rId2" cstate="print"/>
          <a:stretch>
            <a:fillRect/>
          </a:stretch>
        </p:blipFill>
        <p:spPr>
          <a:xfrm>
            <a:off x="467544" y="1844824"/>
            <a:ext cx="4724643" cy="3895899"/>
          </a:xfrm>
        </p:spPr>
      </p:pic>
      <p:sp>
        <p:nvSpPr>
          <p:cNvPr id="5" name="TextBox 4"/>
          <p:cNvSpPr txBox="1"/>
          <p:nvPr/>
        </p:nvSpPr>
        <p:spPr>
          <a:xfrm>
            <a:off x="5796136" y="2060848"/>
            <a:ext cx="2808312" cy="830997"/>
          </a:xfrm>
          <a:prstGeom prst="rect">
            <a:avLst/>
          </a:prstGeom>
          <a:noFill/>
        </p:spPr>
        <p:txBody>
          <a:bodyPr wrap="square" rtlCol="0">
            <a:spAutoFit/>
          </a:bodyPr>
          <a:lstStyle/>
          <a:p>
            <a:r>
              <a:rPr lang="en-IN" sz="2400" dirty="0" smtClean="0"/>
              <a:t>Target variable is very imbalanced. </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Observations after EDA and data prep</a:t>
            </a:r>
            <a:endParaRPr lang="en-IN" dirty="0"/>
          </a:p>
        </p:txBody>
      </p:sp>
      <p:sp>
        <p:nvSpPr>
          <p:cNvPr id="4" name="TextBox 3"/>
          <p:cNvSpPr txBox="1"/>
          <p:nvPr/>
        </p:nvSpPr>
        <p:spPr>
          <a:xfrm>
            <a:off x="755576" y="1556792"/>
            <a:ext cx="6912768" cy="3046988"/>
          </a:xfrm>
          <a:prstGeom prst="rect">
            <a:avLst/>
          </a:prstGeom>
          <a:noFill/>
        </p:spPr>
        <p:txBody>
          <a:bodyPr wrap="square" rtlCol="0">
            <a:spAutoFit/>
          </a:bodyPr>
          <a:lstStyle/>
          <a:p>
            <a:pPr>
              <a:buFont typeface="Arial" pitchFamily="34" charset="0"/>
              <a:buChar char="•"/>
            </a:pPr>
            <a:r>
              <a:rPr lang="en-IN" sz="2400" dirty="0" smtClean="0"/>
              <a:t> There is very little correlation between variables so nothing can be dropped. </a:t>
            </a:r>
          </a:p>
          <a:p>
            <a:pPr>
              <a:buFont typeface="Arial" pitchFamily="34" charset="0"/>
              <a:buChar char="•"/>
            </a:pPr>
            <a:r>
              <a:rPr lang="en-IN" sz="2400" dirty="0"/>
              <a:t> </a:t>
            </a:r>
            <a:r>
              <a:rPr lang="en-IN" sz="2400" dirty="0" smtClean="0"/>
              <a:t>There were many outliers in Age column, which we  handled by  converting it into group categorical variable and then label encoding. </a:t>
            </a:r>
          </a:p>
          <a:p>
            <a:pPr>
              <a:buFont typeface="Arial" pitchFamily="34" charset="0"/>
              <a:buChar char="•"/>
            </a:pPr>
            <a:r>
              <a:rPr lang="en-IN" sz="2400" dirty="0"/>
              <a:t> </a:t>
            </a:r>
            <a:r>
              <a:rPr lang="en-IN" sz="2400" dirty="0" smtClean="0"/>
              <a:t>The ‘duration’ is dropped for a realistic model.</a:t>
            </a:r>
          </a:p>
          <a:p>
            <a:pPr>
              <a:buFont typeface="Arial" pitchFamily="34" charset="0"/>
              <a:buChar char="•"/>
            </a:pPr>
            <a:r>
              <a:rPr lang="en-IN" sz="2400" dirty="0"/>
              <a:t> </a:t>
            </a:r>
            <a:r>
              <a:rPr lang="en-IN" sz="2400" dirty="0" smtClean="0"/>
              <a:t>The target variable is unbalanced. We need to     employ oversampling or </a:t>
            </a:r>
            <a:r>
              <a:rPr lang="en-IN" sz="2400" dirty="0" err="1" smtClean="0"/>
              <a:t>undersampling</a:t>
            </a:r>
            <a:r>
              <a:rPr lang="en-IN" sz="2400" dirty="0" smtClean="0"/>
              <a:t>. </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tuning</a:t>
            </a:r>
            <a:endParaRPr lang="en-IN" dirty="0"/>
          </a:p>
        </p:txBody>
      </p:sp>
      <p:sp>
        <p:nvSpPr>
          <p:cNvPr id="3" name="TextBox 2"/>
          <p:cNvSpPr txBox="1"/>
          <p:nvPr/>
        </p:nvSpPr>
        <p:spPr>
          <a:xfrm>
            <a:off x="971600" y="1628800"/>
            <a:ext cx="6624736" cy="3046988"/>
          </a:xfrm>
          <a:prstGeom prst="rect">
            <a:avLst/>
          </a:prstGeom>
          <a:noFill/>
        </p:spPr>
        <p:txBody>
          <a:bodyPr wrap="square" rtlCol="0">
            <a:spAutoFit/>
          </a:bodyPr>
          <a:lstStyle/>
          <a:p>
            <a:pPr>
              <a:buFont typeface="Arial" pitchFamily="34" charset="0"/>
              <a:buChar char="•"/>
            </a:pPr>
            <a:r>
              <a:rPr lang="en-IN" sz="2400" dirty="0" smtClean="0"/>
              <a:t> Random forest was tuned on four parameters.</a:t>
            </a:r>
          </a:p>
          <a:p>
            <a:pPr>
              <a:buFont typeface="Arial" pitchFamily="34" charset="0"/>
              <a:buChar char="•"/>
            </a:pPr>
            <a:r>
              <a:rPr lang="en-IN" sz="2400" dirty="0"/>
              <a:t> </a:t>
            </a:r>
            <a:r>
              <a:rPr lang="en-IN" sz="2400" dirty="0" smtClean="0"/>
              <a:t>Number of estimators</a:t>
            </a:r>
          </a:p>
          <a:p>
            <a:pPr>
              <a:buFont typeface="Arial" pitchFamily="34" charset="0"/>
              <a:buChar char="•"/>
            </a:pPr>
            <a:r>
              <a:rPr lang="en-IN" sz="2400" dirty="0"/>
              <a:t> </a:t>
            </a:r>
            <a:r>
              <a:rPr lang="en-IN" sz="2400" dirty="0" smtClean="0"/>
              <a:t>Max depth</a:t>
            </a:r>
          </a:p>
          <a:p>
            <a:pPr>
              <a:buFont typeface="Arial" pitchFamily="34" charset="0"/>
              <a:buChar char="•"/>
            </a:pPr>
            <a:r>
              <a:rPr lang="en-IN" sz="2400" dirty="0"/>
              <a:t> </a:t>
            </a:r>
            <a:r>
              <a:rPr lang="en-IN" sz="2400" dirty="0" smtClean="0"/>
              <a:t>Max features</a:t>
            </a:r>
          </a:p>
          <a:p>
            <a:pPr>
              <a:buFont typeface="Arial" pitchFamily="34" charset="0"/>
              <a:buChar char="•"/>
            </a:pPr>
            <a:r>
              <a:rPr lang="en-IN" sz="2400" dirty="0"/>
              <a:t> </a:t>
            </a:r>
            <a:r>
              <a:rPr lang="en-IN" sz="2400" dirty="0" smtClean="0"/>
              <a:t>Criterion</a:t>
            </a:r>
          </a:p>
          <a:p>
            <a:pPr>
              <a:buFont typeface="Arial" pitchFamily="34" charset="0"/>
              <a:buChar char="•"/>
            </a:pPr>
            <a:endParaRPr lang="en-IN" sz="2400" dirty="0" smtClean="0"/>
          </a:p>
          <a:p>
            <a:pPr>
              <a:buFont typeface="Arial" pitchFamily="34" charset="0"/>
              <a:buChar char="•"/>
            </a:pPr>
            <a:r>
              <a:rPr lang="en-IN" sz="2400" dirty="0"/>
              <a:t> </a:t>
            </a:r>
            <a:r>
              <a:rPr lang="en-IN" sz="2400" dirty="0" err="1" smtClean="0"/>
              <a:t>GridSearchCV</a:t>
            </a:r>
            <a:r>
              <a:rPr lang="en-IN" sz="2400" dirty="0" smtClean="0"/>
              <a:t> was used to find the appropriate value of the </a:t>
            </a:r>
            <a:r>
              <a:rPr lang="en-IN" sz="2400" dirty="0" err="1" smtClean="0"/>
              <a:t>paramters</a:t>
            </a:r>
            <a:r>
              <a:rPr lang="en-IN" sz="2400" dirty="0" smtClean="0"/>
              <a:t> mentioned above.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113</TotalTime>
  <Words>236</Words>
  <Application>Microsoft Office PowerPoint</Application>
  <PresentationFormat>On-screen Show (4:3)</PresentationFormat>
  <Paragraphs>34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Direct Marketing Campaign</vt:lpstr>
      <vt:lpstr>Problem Statement</vt:lpstr>
      <vt:lpstr>Slide 3</vt:lpstr>
      <vt:lpstr>Data set details</vt:lpstr>
      <vt:lpstr>Correlation between input variables</vt:lpstr>
      <vt:lpstr>Feature selection </vt:lpstr>
      <vt:lpstr>Countplot of target variable</vt:lpstr>
      <vt:lpstr>Observations after EDA and data prep</vt:lpstr>
      <vt:lpstr>Model tuning</vt:lpstr>
      <vt:lpstr>Model parameters</vt:lpstr>
      <vt:lpstr>ROC curve</vt:lpstr>
      <vt:lpstr>Github link:</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 Marketing Campaign</dc:title>
  <dc:creator>HP</dc:creator>
  <cp:lastModifiedBy>HP</cp:lastModifiedBy>
  <cp:revision>15</cp:revision>
  <dcterms:created xsi:type="dcterms:W3CDTF">2018-07-15T09:28:24Z</dcterms:created>
  <dcterms:modified xsi:type="dcterms:W3CDTF">2018-07-15T11:21:53Z</dcterms:modified>
</cp:coreProperties>
</file>