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7200000" cx="7200000"/>
  <p:notesSz cx="6858000" cy="9144000"/>
  <p:embeddedFontLst>
    <p:embeddedFont>
      <p:font typeface="Old Standard TT"/>
      <p:regular r:id="rId19"/>
      <p:bold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68">
          <p15:clr>
            <a:srgbClr val="747775"/>
          </p15:clr>
        </p15:guide>
        <p15:guide id="2" pos="226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68" orient="horz"/>
        <p:guide pos="22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ldStandardT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04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1714804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57b70f577_0_104:notes"/>
          <p:cNvSpPr/>
          <p:nvPr>
            <p:ph idx="2" type="sldImg"/>
          </p:nvPr>
        </p:nvSpPr>
        <p:spPr>
          <a:xfrm>
            <a:off x="1714804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57b70f57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57b70f577_0_119:notes"/>
          <p:cNvSpPr/>
          <p:nvPr>
            <p:ph idx="2" type="sldImg"/>
          </p:nvPr>
        </p:nvSpPr>
        <p:spPr>
          <a:xfrm>
            <a:off x="1714804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57b70f57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57b70f577_0_133:notes"/>
          <p:cNvSpPr/>
          <p:nvPr>
            <p:ph idx="2" type="sldImg"/>
          </p:nvPr>
        </p:nvSpPr>
        <p:spPr>
          <a:xfrm>
            <a:off x="1714804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57b70f57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57b70f577_0_141:notes"/>
          <p:cNvSpPr/>
          <p:nvPr>
            <p:ph idx="2" type="sldImg"/>
          </p:nvPr>
        </p:nvSpPr>
        <p:spPr>
          <a:xfrm>
            <a:off x="1714804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57b70f57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57b70f577_0_0:notes"/>
          <p:cNvSpPr/>
          <p:nvPr>
            <p:ph idx="2" type="sldImg"/>
          </p:nvPr>
        </p:nvSpPr>
        <p:spPr>
          <a:xfrm>
            <a:off x="17148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57b70f5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57b70f577_0_20:notes"/>
          <p:cNvSpPr/>
          <p:nvPr>
            <p:ph idx="2" type="sldImg"/>
          </p:nvPr>
        </p:nvSpPr>
        <p:spPr>
          <a:xfrm>
            <a:off x="17148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57b70f57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57b70f577_0_28:notes"/>
          <p:cNvSpPr/>
          <p:nvPr>
            <p:ph idx="2" type="sldImg"/>
          </p:nvPr>
        </p:nvSpPr>
        <p:spPr>
          <a:xfrm>
            <a:off x="17148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57b70f57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57b70f577_0_46:notes"/>
          <p:cNvSpPr/>
          <p:nvPr>
            <p:ph idx="2" type="sldImg"/>
          </p:nvPr>
        </p:nvSpPr>
        <p:spPr>
          <a:xfrm>
            <a:off x="1714804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57b70f57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57b70f577_0_53:notes"/>
          <p:cNvSpPr/>
          <p:nvPr>
            <p:ph idx="2" type="sldImg"/>
          </p:nvPr>
        </p:nvSpPr>
        <p:spPr>
          <a:xfrm>
            <a:off x="1714804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57b70f57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57b70f577_0_64:notes"/>
          <p:cNvSpPr/>
          <p:nvPr>
            <p:ph idx="2" type="sldImg"/>
          </p:nvPr>
        </p:nvSpPr>
        <p:spPr>
          <a:xfrm>
            <a:off x="1714804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57b70f57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57b70f577_0_71:notes"/>
          <p:cNvSpPr/>
          <p:nvPr>
            <p:ph idx="2" type="sldImg"/>
          </p:nvPr>
        </p:nvSpPr>
        <p:spPr>
          <a:xfrm>
            <a:off x="1714804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57b70f57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57b70f577_0_88:notes"/>
          <p:cNvSpPr/>
          <p:nvPr>
            <p:ph idx="2" type="sldImg"/>
          </p:nvPr>
        </p:nvSpPr>
        <p:spPr>
          <a:xfrm>
            <a:off x="1714804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57b70f57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40"/>
            <a:ext cx="7200000" cy="239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505460" y="5035871"/>
            <a:ext cx="3072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403701" y="2650289"/>
            <a:ext cx="6392700" cy="21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03701" y="5376223"/>
            <a:ext cx="6392700" cy="11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671227" y="6527688"/>
            <a:ext cx="4320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245433" y="1455328"/>
            <a:ext cx="6709200" cy="29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245433" y="4519230"/>
            <a:ext cx="6709200" cy="18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6671227" y="6527688"/>
            <a:ext cx="4320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6671227" y="6527688"/>
            <a:ext cx="4320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505460" y="5035871"/>
            <a:ext cx="3072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403701" y="2650289"/>
            <a:ext cx="6392700" cy="21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6671227" y="6527688"/>
            <a:ext cx="4320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7063097"/>
            <a:ext cx="7200000" cy="13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245433" y="622957"/>
            <a:ext cx="6709200" cy="8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245433" y="1640035"/>
            <a:ext cx="6709200" cy="4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6671227" y="6527688"/>
            <a:ext cx="4320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245433" y="622957"/>
            <a:ext cx="6709200" cy="8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245433" y="1640140"/>
            <a:ext cx="3149400" cy="4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3805039" y="1640140"/>
            <a:ext cx="3149400" cy="4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6671227" y="6527688"/>
            <a:ext cx="4320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245433" y="622957"/>
            <a:ext cx="6709200" cy="8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6671227" y="6527688"/>
            <a:ext cx="4320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245433" y="777743"/>
            <a:ext cx="2211000" cy="10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245433" y="1945197"/>
            <a:ext cx="2211000" cy="44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6671227" y="6527688"/>
            <a:ext cx="4320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386024" y="736798"/>
            <a:ext cx="4412700" cy="57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6671227" y="6527688"/>
            <a:ext cx="4320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3600000" y="-35"/>
            <a:ext cx="3600000" cy="720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3960374" y="6292913"/>
            <a:ext cx="540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09055" y="1935048"/>
            <a:ext cx="3185100" cy="18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09055" y="3876117"/>
            <a:ext cx="3185100" cy="18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3889370" y="1013753"/>
            <a:ext cx="3021300" cy="51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6671227" y="6527688"/>
            <a:ext cx="4320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245433" y="5922065"/>
            <a:ext cx="4723500" cy="8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6671227" y="6527688"/>
            <a:ext cx="4320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5433" y="622957"/>
            <a:ext cx="67092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5433" y="1640035"/>
            <a:ext cx="6709200" cy="47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671227" y="6527688"/>
            <a:ext cx="4320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45400" y="219975"/>
            <a:ext cx="6709200" cy="13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Atliq Hardware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AD-HOC insights</a:t>
            </a:r>
            <a:endParaRPr sz="45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45425" y="1737180"/>
            <a:ext cx="6709200" cy="52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31022"/>
                </a:solidFill>
                <a:highlight>
                  <a:srgbClr val="FFFFFF"/>
                </a:highlight>
              </a:rPr>
              <a:t>Atliq Hardwares (imaginary company) is one of the leading computer hardware producers in India and well expanded in other countries too.</a:t>
            </a:r>
            <a:endParaRPr sz="2000">
              <a:solidFill>
                <a:srgbClr val="1310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310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31022"/>
                </a:solidFill>
                <a:highlight>
                  <a:srgbClr val="FFFFFF"/>
                </a:highlight>
              </a:rPr>
              <a:t>However, the management noticed that they do not get enough insights to make quick and smart data-informed decisions.T</a:t>
            </a:r>
            <a:r>
              <a:rPr lang="en" sz="2000">
                <a:solidFill>
                  <a:srgbClr val="131022"/>
                </a:solidFill>
                <a:highlight>
                  <a:srgbClr val="FFFFFF"/>
                </a:highlight>
              </a:rPr>
              <a:t>here are 10 ad hoc requests for which the business needs insights.</a:t>
            </a:r>
            <a:r>
              <a:rPr lang="en" sz="2000">
                <a:solidFill>
                  <a:srgbClr val="131022"/>
                </a:solidFill>
                <a:highlight>
                  <a:srgbClr val="FFFFFF"/>
                </a:highlight>
              </a:rPr>
              <a:t> </a:t>
            </a:r>
            <a:endParaRPr sz="2000">
              <a:solidFill>
                <a:srgbClr val="1310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310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31022"/>
                </a:solidFill>
                <a:highlight>
                  <a:srgbClr val="FFFFFF"/>
                </a:highlight>
              </a:rPr>
              <a:t>Objective-</a:t>
            </a:r>
            <a:r>
              <a:rPr lang="en" sz="1200">
                <a:solidFill>
                  <a:srgbClr val="131022"/>
                </a:solidFill>
                <a:highlight>
                  <a:srgbClr val="FFFFFF"/>
                </a:highlight>
              </a:rPr>
              <a:t>  </a:t>
            </a:r>
            <a:r>
              <a:rPr lang="en" sz="2000">
                <a:solidFill>
                  <a:srgbClr val="131022"/>
                </a:solidFill>
                <a:highlight>
                  <a:srgbClr val="FFFFFF"/>
                </a:highlight>
              </a:rPr>
              <a:t>To provide business insights to the top management.</a:t>
            </a:r>
            <a:endParaRPr sz="2000">
              <a:solidFill>
                <a:srgbClr val="1310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310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310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245425" y="173525"/>
            <a:ext cx="6709200" cy="10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Request-7: Get the complete report of the Gross sales amount for the customer “Atliq Exclusive” for each month. This analysis helps to get an idea of low and high-performing months and take strategic decisions. </a:t>
            </a:r>
            <a:endParaRPr sz="3100"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245425" y="1208525"/>
            <a:ext cx="6709200" cy="59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Insights- There was a significant increase in sales every year from 2019 to 2021. The last three months of the year October, November and December had the highest sales for the company.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25" y="1045500"/>
            <a:ext cx="6771276" cy="434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245425" y="173525"/>
            <a:ext cx="6709200" cy="3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SzPts val="990"/>
              <a:buNone/>
            </a:pPr>
            <a:r>
              <a:rPr b="1" lang="en" sz="1640">
                <a:latin typeface="Calibri"/>
                <a:ea typeface="Calibri"/>
                <a:cs typeface="Calibri"/>
                <a:sym typeface="Calibri"/>
              </a:rPr>
              <a:t>Request-8: In which quarter of 2020, got the maximum total_sold_quantity? </a:t>
            </a:r>
            <a:endParaRPr sz="3440"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245425" y="922250"/>
            <a:ext cx="6709200" cy="62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7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7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7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7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7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7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7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7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7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655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655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655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655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655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655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Insights- The company sold the most units of their products in the quarter 4 which was even more than the quarter 2 and quarter 1 sales combined.</a:t>
            </a:r>
            <a:endParaRPr sz="6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000" y="2516113"/>
            <a:ext cx="6478000" cy="309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9163" y="922250"/>
            <a:ext cx="246697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245425" y="173525"/>
            <a:ext cx="67092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SzPts val="990"/>
              <a:buNone/>
            </a:pPr>
            <a:r>
              <a:rPr b="1" lang="en" sz="1640">
                <a:latin typeface="Calibri"/>
                <a:ea typeface="Calibri"/>
                <a:cs typeface="Calibri"/>
                <a:sym typeface="Calibri"/>
              </a:rPr>
              <a:t>Request-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9: Which channel helped to bring more gross sales in the fiscal year 2021 and the percentage of contribution? </a:t>
            </a:r>
            <a:endParaRPr sz="3840"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245425" y="922250"/>
            <a:ext cx="6709200" cy="62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Insights- Approximately three-fourth of the total sales amount was earned through the Retailers only.</a:t>
            </a:r>
            <a:endParaRPr sz="2300"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00" y="1195600"/>
            <a:ext cx="5444675" cy="145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500" y="2736850"/>
            <a:ext cx="5353951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245425" y="173525"/>
            <a:ext cx="6709200" cy="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SzPts val="990"/>
              <a:buNone/>
            </a:pPr>
            <a:r>
              <a:rPr b="1" lang="en" sz="1640">
                <a:latin typeface="Calibri"/>
                <a:ea typeface="Calibri"/>
                <a:cs typeface="Calibri"/>
                <a:sym typeface="Calibri"/>
              </a:rPr>
              <a:t>Request-</a:t>
            </a: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10: Get the Top 3 products in each division that have a high total_sold_quantity in the fiscal_year 2021? The final output contains these fields, division product_code product total_sold_quantity rank_order</a:t>
            </a:r>
            <a:endParaRPr sz="4140"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245425" y="922250"/>
            <a:ext cx="6709200" cy="62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614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60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60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60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60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60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60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6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Insights- AQ Wi Power Dx2 is the most popular product from the N &amp; S division, AQ LION x3 is the most popular product coming from P &amp; A and AQ Home Allin1 is the highest selling product coming from PC division.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494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475" y="1425800"/>
            <a:ext cx="4321650" cy="292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45433" y="249624"/>
            <a:ext cx="6709200" cy="14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2000"/>
              <a:t>Request-1 </a:t>
            </a: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Provide the list of markets in which customer "Atliq Exclusive" operates its business in the APAC region.</a:t>
            </a:r>
            <a:endParaRPr sz="14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45450" y="919398"/>
            <a:ext cx="6709200" cy="62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Insights-The company operates in 6 asian countries which are India, Indonesia, Japan, Philippines, South Korea,Bangladesh,two countries in oceania continent which are Australia and New Zealand.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16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775" y="1163050"/>
            <a:ext cx="1200000" cy="243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5687" y="1453687"/>
            <a:ext cx="3965081" cy="2146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245425" y="249625"/>
            <a:ext cx="67092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2000"/>
              <a:t>Request-2 </a:t>
            </a: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What is the percentage of unique product increase in 2021 vs. 2020? </a:t>
            </a:r>
            <a:endParaRPr sz="1800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78780" y="1613263"/>
            <a:ext cx="6876000" cy="55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Insights-The total number of unique products </a:t>
            </a:r>
            <a:r>
              <a:rPr b="1" lang="en" sz="1400" u="sng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produced by the company increased by nearly </a:t>
            </a:r>
            <a:r>
              <a:rPr b="1" lang="en" sz="1400" u="sng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 percent to 334 in the year 2021 from 245 in the year 2020.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067150"/>
            <a:ext cx="5567600" cy="311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1049200"/>
            <a:ext cx="5431525" cy="7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245425" y="264849"/>
            <a:ext cx="67092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Request 3: Provide a report with all the unique product counts for each segment and sort them in descending order of product counts. </a:t>
            </a:r>
            <a:endParaRPr sz="3000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245433" y="1269501"/>
            <a:ext cx="6709200" cy="57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Insights- The company predominantly sells products in three categories which are Accessories,</a:t>
            </a:r>
            <a:endParaRPr b="1" sz="13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Peripherals and Notebook.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100" y="1119048"/>
            <a:ext cx="2152500" cy="14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425" y="2984925"/>
            <a:ext cx="6531625" cy="222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245425" y="188748"/>
            <a:ext cx="67092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Request-4: Follow-up: Which segment had the most increase in unique products in 2021 vs 2020? </a:t>
            </a:r>
            <a:endParaRPr sz="3000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245425" y="873650"/>
            <a:ext cx="6709200" cy="6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Insights- In the year 2021,the company focussed the most on the Accessories segment. There was a significant percentage change in the number of products in the Desktop category.</a:t>
            </a:r>
            <a:endParaRPr b="1" sz="17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000" y="1432950"/>
            <a:ext cx="573405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245425" y="203974"/>
            <a:ext cx="67092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Request 5: Get the products that have the highest and lowest manufacturing costs.</a:t>
            </a:r>
            <a:endParaRPr sz="3100"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245425" y="1117300"/>
            <a:ext cx="6709200" cy="58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Products which has the highest manufacturing cost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100" y="1943550"/>
            <a:ext cx="6013851" cy="356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245425" y="203974"/>
            <a:ext cx="67092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Request 5: Get the products that have the highest and lowest manufacturing costs.</a:t>
            </a:r>
            <a:endParaRPr sz="3100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245425" y="1086850"/>
            <a:ext cx="6463800" cy="58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Products which have low manufacturing costs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Insights- The highest manufacturing cost was 240.5364(347 products) and the lowest is 0.8920(347 products)</a:t>
            </a:r>
            <a:endParaRPr sz="21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50" y="2045600"/>
            <a:ext cx="6180101" cy="37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245425" y="143074"/>
            <a:ext cx="6709200" cy="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Request-6: Generate a report which contains the top 5 customers who received an average high pre_invoice_discount_pct for the fiscal year 2021 and in the Indian market. </a:t>
            </a:r>
            <a:endParaRPr sz="3000"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245425" y="1102175"/>
            <a:ext cx="6709200" cy="59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Insights-Top 5 customers received on average more than 27% discount with flipkart receiving the highest discount at 29.55%.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25" y="1369525"/>
            <a:ext cx="589825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245425" y="173525"/>
            <a:ext cx="6709200" cy="10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Request-7: Get the complete report of the Gross sales amount for the customer “Atliq Exclusive” for each month. This analysis helps to get an idea of low and high-performing months and take strategic decisions. </a:t>
            </a:r>
            <a:endParaRPr sz="3100"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150" y="1128125"/>
            <a:ext cx="4191000" cy="24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9350" y="3760125"/>
            <a:ext cx="40386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