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ae240e9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ae240e9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ae240e9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ae240e9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ae240e9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ae240e9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ae240e9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ae240e9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5ae240e9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5ae240e9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5ae240e9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5ae240e9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5ae240e9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5ae240e9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5ae240e9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5ae240e9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5ae240e9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5ae240e9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5ae240e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5ae240e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ae240e9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ae240e9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ae240e9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ae240e9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ae240e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5ae240e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5ae240e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5ae240e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ae240e9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ae240e9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5ae240e9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5ae240e9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ae240e9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5ae240e9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ae240e9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ae240e9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485275"/>
            <a:ext cx="8222100" cy="2556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CodeX</a:t>
            </a:r>
            <a:endParaRPr/>
          </a:p>
        </p:txBody>
      </p:sp>
      <p:sp>
        <p:nvSpPr>
          <p:cNvPr id="86" name="Google Shape;86;p13"/>
          <p:cNvSpPr txBox="1"/>
          <p:nvPr/>
        </p:nvSpPr>
        <p:spPr>
          <a:xfrm>
            <a:off x="676375" y="2998375"/>
            <a:ext cx="636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Insights and recommendations to the marketing team</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Marketing Channels and brand awareness</a:t>
            </a:r>
            <a:endParaRPr sz="2300"/>
          </a:p>
          <a:p>
            <a:pPr indent="0" lvl="0" marL="0" rtl="0" algn="l">
              <a:spcBef>
                <a:spcPts val="0"/>
              </a:spcBef>
              <a:spcAft>
                <a:spcPts val="0"/>
              </a:spcAft>
              <a:buNone/>
            </a:pPr>
            <a:r>
              <a:rPr lang="en" sz="2300"/>
              <a:t>a) Which marketing channels can be used to reach more customers?</a:t>
            </a:r>
            <a:endParaRPr sz="2300"/>
          </a:p>
        </p:txBody>
      </p:sp>
      <p:sp>
        <p:nvSpPr>
          <p:cNvPr id="154" name="Google Shape;15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just">
              <a:lnSpc>
                <a:spcPct val="107916"/>
              </a:lnSpc>
              <a:spcBef>
                <a:spcPts val="800"/>
              </a:spcBef>
              <a:spcAft>
                <a:spcPts val="800"/>
              </a:spcAft>
              <a:buNone/>
            </a:pPr>
            <a:r>
              <a:rPr b="1" lang="en" sz="1700">
                <a:solidFill>
                  <a:srgbClr val="000000"/>
                </a:solidFill>
                <a:latin typeface="Calibri"/>
                <a:ea typeface="Calibri"/>
                <a:cs typeface="Calibri"/>
                <a:sym typeface="Calibri"/>
              </a:rPr>
              <a:t>More resources should be allocated towards the Online ads and TV commercials.</a:t>
            </a:r>
            <a:endParaRPr b="1" sz="1700"/>
          </a:p>
        </p:txBody>
      </p:sp>
      <p:pic>
        <p:nvPicPr>
          <p:cNvPr id="155" name="Google Shape;155;p22"/>
          <p:cNvPicPr preferRelativeResize="0"/>
          <p:nvPr/>
        </p:nvPicPr>
        <p:blipFill>
          <a:blip r:embed="rId3">
            <a:alphaModFix/>
          </a:blip>
          <a:stretch>
            <a:fillRect/>
          </a:stretch>
        </p:blipFill>
        <p:spPr>
          <a:xfrm>
            <a:off x="1081088" y="1514475"/>
            <a:ext cx="2524125" cy="1524000"/>
          </a:xfrm>
          <a:prstGeom prst="rect">
            <a:avLst/>
          </a:prstGeom>
          <a:noFill/>
          <a:ln>
            <a:noFill/>
          </a:ln>
        </p:spPr>
      </p:pic>
      <p:pic>
        <p:nvPicPr>
          <p:cNvPr id="156" name="Google Shape;156;p22"/>
          <p:cNvPicPr preferRelativeResize="0"/>
          <p:nvPr/>
        </p:nvPicPr>
        <p:blipFill>
          <a:blip r:embed="rId4">
            <a:alphaModFix/>
          </a:blip>
          <a:stretch>
            <a:fillRect/>
          </a:stretch>
        </p:blipFill>
        <p:spPr>
          <a:xfrm>
            <a:off x="4431025" y="1144900"/>
            <a:ext cx="3143251" cy="218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Marketing Channels and brand awareness</a:t>
            </a:r>
            <a:endParaRPr sz="2300"/>
          </a:p>
          <a:p>
            <a:pPr indent="0" lvl="0" marL="0" rtl="0" algn="just">
              <a:lnSpc>
                <a:spcPct val="107916"/>
              </a:lnSpc>
              <a:spcBef>
                <a:spcPts val="0"/>
              </a:spcBef>
              <a:spcAft>
                <a:spcPts val="800"/>
              </a:spcAft>
              <a:buNone/>
            </a:pPr>
            <a:r>
              <a:rPr b="1" lang="en" sz="2050">
                <a:latin typeface="Calibri"/>
                <a:ea typeface="Calibri"/>
                <a:cs typeface="Calibri"/>
                <a:sym typeface="Calibri"/>
              </a:rPr>
              <a:t>b)How effective are different marketing strategies and channels reaching our customers?</a:t>
            </a:r>
            <a:endParaRPr sz="2050"/>
          </a:p>
        </p:txBody>
      </p:sp>
      <p:sp>
        <p:nvSpPr>
          <p:cNvPr id="162" name="Google Shape;162;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Tv Commercials are the most effective at 53.24 %,followed by Online Ads at 44.90% then print media at 44.11%.</a:t>
            </a:r>
            <a:endParaRPr b="1" sz="1700"/>
          </a:p>
        </p:txBody>
      </p:sp>
      <p:pic>
        <p:nvPicPr>
          <p:cNvPr id="163" name="Google Shape;163;p23"/>
          <p:cNvPicPr preferRelativeResize="0"/>
          <p:nvPr/>
        </p:nvPicPr>
        <p:blipFill>
          <a:blip r:embed="rId3">
            <a:alphaModFix/>
          </a:blip>
          <a:stretch>
            <a:fillRect/>
          </a:stretch>
        </p:blipFill>
        <p:spPr>
          <a:xfrm>
            <a:off x="768900" y="1185850"/>
            <a:ext cx="3252550" cy="2332675"/>
          </a:xfrm>
          <a:prstGeom prst="rect">
            <a:avLst/>
          </a:prstGeom>
          <a:noFill/>
          <a:ln>
            <a:noFill/>
          </a:ln>
        </p:spPr>
      </p:pic>
      <p:pic>
        <p:nvPicPr>
          <p:cNvPr id="164" name="Google Shape;164;p23"/>
          <p:cNvPicPr preferRelativeResize="0"/>
          <p:nvPr/>
        </p:nvPicPr>
        <p:blipFill>
          <a:blip r:embed="rId4">
            <a:alphaModFix/>
          </a:blip>
          <a:stretch>
            <a:fillRect/>
          </a:stretch>
        </p:blipFill>
        <p:spPr>
          <a:xfrm>
            <a:off x="4116700" y="1145363"/>
            <a:ext cx="5069700" cy="241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178325"/>
            <a:ext cx="8520600" cy="10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Brand Penetration</a:t>
            </a:r>
            <a:endParaRPr sz="2300"/>
          </a:p>
          <a:p>
            <a:pPr indent="0" lvl="0" marL="0" rtl="0" algn="l">
              <a:spcBef>
                <a:spcPts val="0"/>
              </a:spcBef>
              <a:spcAft>
                <a:spcPts val="0"/>
              </a:spcAft>
              <a:buNone/>
            </a:pPr>
            <a:r>
              <a:rPr b="1" lang="en" sz="2050">
                <a:latin typeface="Calibri"/>
                <a:ea typeface="Calibri"/>
                <a:cs typeface="Calibri"/>
                <a:sym typeface="Calibri"/>
              </a:rPr>
              <a:t>a)What do people think about our brand?(overall rating)</a:t>
            </a:r>
            <a:endParaRPr sz="2050"/>
          </a:p>
        </p:txBody>
      </p:sp>
      <p:sp>
        <p:nvSpPr>
          <p:cNvPr id="170" name="Google Shape;17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Majority of the people are neutral about our brand and the number of positive ratings is greater than the number of negative ratings.</a:t>
            </a:r>
            <a:endParaRPr b="1" sz="1700"/>
          </a:p>
        </p:txBody>
      </p:sp>
      <p:pic>
        <p:nvPicPr>
          <p:cNvPr id="171" name="Google Shape;171;p24"/>
          <p:cNvPicPr preferRelativeResize="0"/>
          <p:nvPr/>
        </p:nvPicPr>
        <p:blipFill>
          <a:blip r:embed="rId3">
            <a:alphaModFix/>
          </a:blip>
          <a:stretch>
            <a:fillRect/>
          </a:stretch>
        </p:blipFill>
        <p:spPr>
          <a:xfrm>
            <a:off x="485775" y="1414480"/>
            <a:ext cx="3363500" cy="1532550"/>
          </a:xfrm>
          <a:prstGeom prst="rect">
            <a:avLst/>
          </a:prstGeom>
          <a:noFill/>
          <a:ln>
            <a:noFill/>
          </a:ln>
        </p:spPr>
      </p:pic>
      <p:pic>
        <p:nvPicPr>
          <p:cNvPr id="172" name="Google Shape;172;p24"/>
          <p:cNvPicPr preferRelativeResize="0"/>
          <p:nvPr/>
        </p:nvPicPr>
        <p:blipFill>
          <a:blip r:embed="rId4">
            <a:alphaModFix/>
          </a:blip>
          <a:stretch>
            <a:fillRect/>
          </a:stretch>
        </p:blipFill>
        <p:spPr>
          <a:xfrm>
            <a:off x="4145275" y="1070475"/>
            <a:ext cx="4133850" cy="2510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178325"/>
            <a:ext cx="8520600" cy="10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Brand Penetration</a:t>
            </a:r>
            <a:endParaRPr sz="2300"/>
          </a:p>
          <a:p>
            <a:pPr indent="0" lvl="0" marL="0" rtl="0" algn="l">
              <a:spcBef>
                <a:spcPts val="0"/>
              </a:spcBef>
              <a:spcAft>
                <a:spcPts val="0"/>
              </a:spcAft>
              <a:buNone/>
            </a:pPr>
            <a:r>
              <a:rPr b="1" lang="en" sz="2050">
                <a:latin typeface="Calibri"/>
                <a:ea typeface="Calibri"/>
                <a:cs typeface="Calibri"/>
                <a:sym typeface="Calibri"/>
              </a:rPr>
              <a:t>b)What cities do we need to focus more on?</a:t>
            </a:r>
            <a:endParaRPr sz="2050"/>
          </a:p>
        </p:txBody>
      </p:sp>
      <p:sp>
        <p:nvSpPr>
          <p:cNvPr id="178" name="Google Shape;17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270510" rtl="0" algn="l">
              <a:lnSpc>
                <a:spcPct val="107916"/>
              </a:lnSpc>
              <a:spcBef>
                <a:spcPts val="80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Top 3 cities to focus on are Lucknow,Jaipur,Delhi</a:t>
            </a:r>
            <a:endParaRPr b="1" sz="1700"/>
          </a:p>
        </p:txBody>
      </p:sp>
      <p:pic>
        <p:nvPicPr>
          <p:cNvPr id="179" name="Google Shape;179;p25"/>
          <p:cNvPicPr preferRelativeResize="0"/>
          <p:nvPr/>
        </p:nvPicPr>
        <p:blipFill>
          <a:blip r:embed="rId3">
            <a:alphaModFix/>
          </a:blip>
          <a:stretch>
            <a:fillRect/>
          </a:stretch>
        </p:blipFill>
        <p:spPr>
          <a:xfrm>
            <a:off x="414350" y="1023949"/>
            <a:ext cx="1990725" cy="2557450"/>
          </a:xfrm>
          <a:prstGeom prst="rect">
            <a:avLst/>
          </a:prstGeom>
          <a:noFill/>
          <a:ln>
            <a:noFill/>
          </a:ln>
        </p:spPr>
      </p:pic>
      <p:pic>
        <p:nvPicPr>
          <p:cNvPr id="180" name="Google Shape;180;p25"/>
          <p:cNvPicPr preferRelativeResize="0"/>
          <p:nvPr/>
        </p:nvPicPr>
        <p:blipFill>
          <a:blip r:embed="rId4">
            <a:alphaModFix/>
          </a:blip>
          <a:stretch>
            <a:fillRect/>
          </a:stretch>
        </p:blipFill>
        <p:spPr>
          <a:xfrm>
            <a:off x="4678675" y="996325"/>
            <a:ext cx="3943350" cy="2612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178325"/>
            <a:ext cx="8520600" cy="10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Purchase Behaviour</a:t>
            </a:r>
            <a:endParaRPr sz="2300"/>
          </a:p>
          <a:p>
            <a:pPr indent="0" lvl="0" marL="0" rtl="0" algn="l">
              <a:spcBef>
                <a:spcPts val="0"/>
              </a:spcBef>
              <a:spcAft>
                <a:spcPts val="0"/>
              </a:spcAft>
              <a:buNone/>
            </a:pPr>
            <a:r>
              <a:rPr b="1" lang="en" sz="2050">
                <a:latin typeface="Calibri"/>
                <a:ea typeface="Calibri"/>
                <a:cs typeface="Calibri"/>
                <a:sym typeface="Calibri"/>
              </a:rPr>
              <a:t>a)Where do respondents prefer to purchase energy drinks?</a:t>
            </a:r>
            <a:endParaRPr sz="2050"/>
          </a:p>
        </p:txBody>
      </p:sp>
      <p:sp>
        <p:nvSpPr>
          <p:cNvPr id="186" name="Google Shape;186;p26"/>
          <p:cNvSpPr txBox="1"/>
          <p:nvPr>
            <p:ph idx="1" type="body"/>
          </p:nvPr>
        </p:nvSpPr>
        <p:spPr>
          <a:xfrm>
            <a:off x="311700" y="1036725"/>
            <a:ext cx="8520600" cy="35322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Most of the respondents prefer to purchase energy drinks from Supermarkets.</a:t>
            </a:r>
            <a:endParaRPr b="1" sz="1700"/>
          </a:p>
        </p:txBody>
      </p:sp>
      <p:pic>
        <p:nvPicPr>
          <p:cNvPr id="187" name="Google Shape;187;p26"/>
          <p:cNvPicPr preferRelativeResize="0"/>
          <p:nvPr/>
        </p:nvPicPr>
        <p:blipFill>
          <a:blip r:embed="rId3">
            <a:alphaModFix/>
          </a:blip>
          <a:stretch>
            <a:fillRect/>
          </a:stretch>
        </p:blipFill>
        <p:spPr>
          <a:xfrm>
            <a:off x="483013" y="1300038"/>
            <a:ext cx="2924175" cy="1571625"/>
          </a:xfrm>
          <a:prstGeom prst="rect">
            <a:avLst/>
          </a:prstGeom>
          <a:noFill/>
          <a:ln>
            <a:noFill/>
          </a:ln>
        </p:spPr>
      </p:pic>
      <p:pic>
        <p:nvPicPr>
          <p:cNvPr id="188" name="Google Shape;188;p26"/>
          <p:cNvPicPr preferRelativeResize="0"/>
          <p:nvPr/>
        </p:nvPicPr>
        <p:blipFill>
          <a:blip r:embed="rId4">
            <a:alphaModFix/>
          </a:blip>
          <a:stretch>
            <a:fillRect/>
          </a:stretch>
        </p:blipFill>
        <p:spPr>
          <a:xfrm>
            <a:off x="3950400" y="979225"/>
            <a:ext cx="4192975" cy="249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Purchase Behaviour</a:t>
            </a:r>
            <a:endParaRPr sz="2300"/>
          </a:p>
          <a:p>
            <a:pPr indent="0" lvl="0" marL="0" rtl="0" algn="l">
              <a:spcBef>
                <a:spcPts val="0"/>
              </a:spcBef>
              <a:spcAft>
                <a:spcPts val="0"/>
              </a:spcAft>
              <a:buNone/>
            </a:pPr>
            <a:r>
              <a:rPr b="1" lang="en" sz="2050">
                <a:latin typeface="Calibri"/>
                <a:ea typeface="Calibri"/>
                <a:cs typeface="Calibri"/>
                <a:sym typeface="Calibri"/>
              </a:rPr>
              <a:t>b</a:t>
            </a:r>
            <a:r>
              <a:rPr b="1" lang="en" sz="2050">
                <a:latin typeface="Calibri"/>
                <a:ea typeface="Calibri"/>
                <a:cs typeface="Calibri"/>
                <a:sym typeface="Calibri"/>
              </a:rPr>
              <a:t>)</a:t>
            </a:r>
            <a:r>
              <a:rPr b="1" lang="en" sz="2050">
                <a:latin typeface="Calibri"/>
                <a:ea typeface="Calibri"/>
                <a:cs typeface="Calibri"/>
                <a:sym typeface="Calibri"/>
              </a:rPr>
              <a:t>What are the typical consumption situations for energy drinks among respondents?</a:t>
            </a:r>
            <a:endParaRPr sz="2050"/>
          </a:p>
        </p:txBody>
      </p:sp>
      <p:sp>
        <p:nvSpPr>
          <p:cNvPr id="194" name="Google Shape;194;p27"/>
          <p:cNvSpPr txBox="1"/>
          <p:nvPr>
            <p:ph idx="1" type="body"/>
          </p:nvPr>
        </p:nvSpPr>
        <p:spPr>
          <a:xfrm>
            <a:off x="311700" y="1036725"/>
            <a:ext cx="8520600" cy="35322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Nearly 76% of people prefer to have energy drinks during Sports/exercise and studying/working late.</a:t>
            </a:r>
            <a:endParaRPr b="1" sz="1700"/>
          </a:p>
        </p:txBody>
      </p:sp>
      <p:pic>
        <p:nvPicPr>
          <p:cNvPr id="195" name="Google Shape;195;p27"/>
          <p:cNvPicPr preferRelativeResize="0"/>
          <p:nvPr/>
        </p:nvPicPr>
        <p:blipFill>
          <a:blip r:embed="rId3">
            <a:alphaModFix/>
          </a:blip>
          <a:stretch>
            <a:fillRect/>
          </a:stretch>
        </p:blipFill>
        <p:spPr>
          <a:xfrm>
            <a:off x="3791950" y="1036725"/>
            <a:ext cx="5208975" cy="2456450"/>
          </a:xfrm>
          <a:prstGeom prst="rect">
            <a:avLst/>
          </a:prstGeom>
          <a:noFill/>
          <a:ln>
            <a:noFill/>
          </a:ln>
        </p:spPr>
      </p:pic>
      <p:pic>
        <p:nvPicPr>
          <p:cNvPr id="196" name="Google Shape;196;p27"/>
          <p:cNvPicPr preferRelativeResize="0"/>
          <p:nvPr/>
        </p:nvPicPr>
        <p:blipFill>
          <a:blip r:embed="rId4">
            <a:alphaModFix/>
          </a:blip>
          <a:stretch>
            <a:fillRect/>
          </a:stretch>
        </p:blipFill>
        <p:spPr>
          <a:xfrm>
            <a:off x="389025" y="1446550"/>
            <a:ext cx="3352800" cy="155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Purchase Behaviour</a:t>
            </a:r>
            <a:endParaRPr sz="2300"/>
          </a:p>
          <a:p>
            <a:pPr indent="0" lvl="0" marL="0" rtl="0" algn="l">
              <a:lnSpc>
                <a:spcPct val="107916"/>
              </a:lnSpc>
              <a:spcBef>
                <a:spcPts val="0"/>
              </a:spcBef>
              <a:spcAft>
                <a:spcPts val="800"/>
              </a:spcAft>
              <a:buNone/>
            </a:pPr>
            <a:r>
              <a:rPr b="1" lang="en" sz="2050">
                <a:latin typeface="Calibri"/>
                <a:ea typeface="Calibri"/>
                <a:cs typeface="Calibri"/>
                <a:sym typeface="Calibri"/>
              </a:rPr>
              <a:t>c)What factors influence respondents purchase decisions such as price range and limited edition packaging?</a:t>
            </a:r>
            <a:endParaRPr sz="2050"/>
          </a:p>
        </p:txBody>
      </p:sp>
      <p:sp>
        <p:nvSpPr>
          <p:cNvPr id="202" name="Google Shape;202;p28"/>
          <p:cNvSpPr txBox="1"/>
          <p:nvPr>
            <p:ph idx="1" type="body"/>
          </p:nvPr>
        </p:nvSpPr>
        <p:spPr>
          <a:xfrm>
            <a:off x="311700" y="1036725"/>
            <a:ext cx="8520600" cy="35322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0"/>
              </a:spcAft>
              <a:buNone/>
            </a:pPr>
            <a:r>
              <a:t/>
            </a:r>
            <a:endParaRPr b="1" sz="17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t/>
            </a:r>
            <a:endParaRPr b="1" sz="1700"/>
          </a:p>
        </p:txBody>
      </p:sp>
      <p:pic>
        <p:nvPicPr>
          <p:cNvPr id="203" name="Google Shape;203;p28"/>
          <p:cNvPicPr preferRelativeResize="0"/>
          <p:nvPr/>
        </p:nvPicPr>
        <p:blipFill>
          <a:blip r:embed="rId3">
            <a:alphaModFix/>
          </a:blip>
          <a:stretch>
            <a:fillRect/>
          </a:stretch>
        </p:blipFill>
        <p:spPr>
          <a:xfrm>
            <a:off x="1220200" y="2105288"/>
            <a:ext cx="2933700" cy="1133475"/>
          </a:xfrm>
          <a:prstGeom prst="rect">
            <a:avLst/>
          </a:prstGeom>
          <a:noFill/>
          <a:ln>
            <a:noFill/>
          </a:ln>
        </p:spPr>
      </p:pic>
      <p:pic>
        <p:nvPicPr>
          <p:cNvPr id="204" name="Google Shape;204;p28"/>
          <p:cNvPicPr preferRelativeResize="0"/>
          <p:nvPr/>
        </p:nvPicPr>
        <p:blipFill>
          <a:blip r:embed="rId4">
            <a:alphaModFix/>
          </a:blip>
          <a:stretch>
            <a:fillRect/>
          </a:stretch>
        </p:blipFill>
        <p:spPr>
          <a:xfrm>
            <a:off x="5113425" y="1565413"/>
            <a:ext cx="2600325" cy="201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Purchase Behaviour</a:t>
            </a:r>
            <a:endParaRPr sz="2300"/>
          </a:p>
          <a:p>
            <a:pPr indent="0" lvl="0" marL="0" rtl="0" algn="l">
              <a:lnSpc>
                <a:spcPct val="107916"/>
              </a:lnSpc>
              <a:spcBef>
                <a:spcPts val="0"/>
              </a:spcBef>
              <a:spcAft>
                <a:spcPts val="800"/>
              </a:spcAft>
              <a:buNone/>
            </a:pPr>
            <a:r>
              <a:rPr b="1" lang="en" sz="2050">
                <a:latin typeface="Calibri"/>
                <a:ea typeface="Calibri"/>
                <a:cs typeface="Calibri"/>
                <a:sym typeface="Calibri"/>
              </a:rPr>
              <a:t>c)What factors influence respondents purchase decisions such as price range and limited edition packaging?</a:t>
            </a:r>
            <a:endParaRPr sz="2050"/>
          </a:p>
        </p:txBody>
      </p:sp>
      <p:sp>
        <p:nvSpPr>
          <p:cNvPr id="210" name="Google Shape;210;p29"/>
          <p:cNvSpPr txBox="1"/>
          <p:nvPr>
            <p:ph idx="1" type="body"/>
          </p:nvPr>
        </p:nvSpPr>
        <p:spPr>
          <a:xfrm>
            <a:off x="311700" y="1036725"/>
            <a:ext cx="8520600" cy="3532200"/>
          </a:xfrm>
          <a:prstGeom prst="rect">
            <a:avLst/>
          </a:prstGeom>
        </p:spPr>
        <p:txBody>
          <a:bodyPr anchorCtr="0" anchor="t" bIns="91425" lIns="91425" spcFirstLastPara="1" rIns="91425" wrap="square" tIns="91425">
            <a:normAutofit/>
          </a:bodyPr>
          <a:lstStyle/>
          <a:p>
            <a:pPr indent="0" lvl="0" marL="450215" rtl="0" algn="just">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800"/>
              </a:spcBef>
              <a:spcAft>
                <a:spcPts val="800"/>
              </a:spcAft>
              <a:buNone/>
            </a:pPr>
            <a:r>
              <a:rPr b="1" lang="en" sz="1400">
                <a:solidFill>
                  <a:srgbClr val="000000"/>
                </a:solidFill>
                <a:latin typeface="Calibri"/>
                <a:ea typeface="Calibri"/>
                <a:cs typeface="Calibri"/>
                <a:sym typeface="Calibri"/>
              </a:rPr>
              <a:t>We can see that selling drinks as limited_edition_packaging has no effect on improving the sales of the product.But the price range has an effect on the number of people buying energy drinks as the price range of people buying those drinks decreases.</a:t>
            </a:r>
            <a:endParaRPr b="1" sz="2100"/>
          </a:p>
        </p:txBody>
      </p:sp>
      <p:pic>
        <p:nvPicPr>
          <p:cNvPr id="211" name="Google Shape;211;p29"/>
          <p:cNvPicPr preferRelativeResize="0"/>
          <p:nvPr/>
        </p:nvPicPr>
        <p:blipFill>
          <a:blip r:embed="rId3">
            <a:alphaModFix/>
          </a:blip>
          <a:stretch>
            <a:fillRect/>
          </a:stretch>
        </p:blipFill>
        <p:spPr>
          <a:xfrm>
            <a:off x="476013" y="1352550"/>
            <a:ext cx="1895475" cy="1219200"/>
          </a:xfrm>
          <a:prstGeom prst="rect">
            <a:avLst/>
          </a:prstGeom>
          <a:noFill/>
          <a:ln>
            <a:noFill/>
          </a:ln>
        </p:spPr>
      </p:pic>
      <p:pic>
        <p:nvPicPr>
          <p:cNvPr id="212" name="Google Shape;212;p29"/>
          <p:cNvPicPr preferRelativeResize="0"/>
          <p:nvPr/>
        </p:nvPicPr>
        <p:blipFill>
          <a:blip r:embed="rId4">
            <a:alphaModFix/>
          </a:blip>
          <a:stretch>
            <a:fillRect/>
          </a:stretch>
        </p:blipFill>
        <p:spPr>
          <a:xfrm>
            <a:off x="3992475" y="875600"/>
            <a:ext cx="3689701" cy="244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Product Development</a:t>
            </a:r>
            <a:endParaRPr sz="2300"/>
          </a:p>
          <a:p>
            <a:pPr indent="0" lvl="0" marL="0" rtl="0" algn="just">
              <a:lnSpc>
                <a:spcPct val="107916"/>
              </a:lnSpc>
              <a:spcBef>
                <a:spcPts val="0"/>
              </a:spcBef>
              <a:spcAft>
                <a:spcPts val="800"/>
              </a:spcAft>
              <a:buNone/>
            </a:pPr>
            <a:r>
              <a:rPr b="1" lang="en" sz="2144">
                <a:latin typeface="Calibri"/>
                <a:ea typeface="Calibri"/>
                <a:cs typeface="Calibri"/>
                <a:sym typeface="Calibri"/>
              </a:rPr>
              <a:t>Which area of business should we focus  more on our product development?(Branding/taste/availability)?</a:t>
            </a:r>
            <a:endParaRPr sz="3094"/>
          </a:p>
        </p:txBody>
      </p:sp>
      <p:sp>
        <p:nvSpPr>
          <p:cNvPr id="218" name="Google Shape;218;p30"/>
          <p:cNvSpPr txBox="1"/>
          <p:nvPr>
            <p:ph idx="1" type="body"/>
          </p:nvPr>
        </p:nvSpPr>
        <p:spPr>
          <a:xfrm>
            <a:off x="311700" y="1036725"/>
            <a:ext cx="8520600" cy="3532200"/>
          </a:xfrm>
          <a:prstGeom prst="rect">
            <a:avLst/>
          </a:prstGeom>
        </p:spPr>
        <p:txBody>
          <a:bodyPr anchorCtr="0" anchor="t" bIns="91425" lIns="91425" spcFirstLastPara="1" rIns="91425" wrap="square" tIns="91425">
            <a:normAutofit/>
          </a:bodyPr>
          <a:lstStyle/>
          <a:p>
            <a:pPr indent="0" lvl="0" marL="450215" rtl="0" algn="just">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450215" rtl="0" algn="just">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800"/>
              </a:spcBef>
              <a:spcAft>
                <a:spcPts val="800"/>
              </a:spcAft>
              <a:buNone/>
            </a:pPr>
            <a:r>
              <a:rPr b="1" lang="en" sz="1700">
                <a:solidFill>
                  <a:srgbClr val="000000"/>
                </a:solidFill>
                <a:latin typeface="Calibri"/>
                <a:ea typeface="Calibri"/>
                <a:cs typeface="Calibri"/>
                <a:sym typeface="Calibri"/>
              </a:rPr>
              <a:t>The company should try to improve the availability of the energy drinks and also focus on marketing these products so people will get familiar with the brand and should not be worried about any health concerns.</a:t>
            </a:r>
            <a:endParaRPr b="1" sz="1700"/>
          </a:p>
        </p:txBody>
      </p:sp>
      <p:pic>
        <p:nvPicPr>
          <p:cNvPr id="219" name="Google Shape;219;p30"/>
          <p:cNvPicPr preferRelativeResize="0"/>
          <p:nvPr/>
        </p:nvPicPr>
        <p:blipFill>
          <a:blip r:embed="rId3">
            <a:alphaModFix/>
          </a:blip>
          <a:stretch>
            <a:fillRect/>
          </a:stretch>
        </p:blipFill>
        <p:spPr>
          <a:xfrm>
            <a:off x="443413" y="1229825"/>
            <a:ext cx="3324225" cy="1485900"/>
          </a:xfrm>
          <a:prstGeom prst="rect">
            <a:avLst/>
          </a:prstGeom>
          <a:noFill/>
          <a:ln>
            <a:noFill/>
          </a:ln>
        </p:spPr>
      </p:pic>
      <p:pic>
        <p:nvPicPr>
          <p:cNvPr id="220" name="Google Shape;220;p30"/>
          <p:cNvPicPr preferRelativeResize="0"/>
          <p:nvPr/>
        </p:nvPicPr>
        <p:blipFill>
          <a:blip r:embed="rId4">
            <a:alphaModFix/>
          </a:blip>
          <a:stretch>
            <a:fillRect/>
          </a:stretch>
        </p:blipFill>
        <p:spPr>
          <a:xfrm>
            <a:off x="4223075" y="1287375"/>
            <a:ext cx="3599450" cy="206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178325"/>
            <a:ext cx="8520600" cy="5775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 sz="2300"/>
              <a:t>Recommendations</a:t>
            </a:r>
            <a:endParaRPr sz="3094"/>
          </a:p>
        </p:txBody>
      </p:sp>
      <p:sp>
        <p:nvSpPr>
          <p:cNvPr id="226" name="Google Shape;226;p31"/>
          <p:cNvSpPr txBox="1"/>
          <p:nvPr>
            <p:ph idx="1" type="body"/>
          </p:nvPr>
        </p:nvSpPr>
        <p:spPr>
          <a:xfrm>
            <a:off x="311700" y="655725"/>
            <a:ext cx="8520600" cy="3913200"/>
          </a:xfrm>
          <a:prstGeom prst="rect">
            <a:avLst/>
          </a:prstGeom>
        </p:spPr>
        <p:txBody>
          <a:bodyPr anchorCtr="0" anchor="t" bIns="91425" lIns="91425" spcFirstLastPara="1" rIns="91425" wrap="square" tIns="91425">
            <a:normAutofit/>
          </a:bodyPr>
          <a:lstStyle/>
          <a:p>
            <a:pPr indent="0" lvl="0" marL="450215" rtl="0" algn="just">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349250" lvl="0" marL="457200" rtl="0" algn="just">
              <a:lnSpc>
                <a:spcPct val="107916"/>
              </a:lnSpc>
              <a:spcBef>
                <a:spcPts val="800"/>
              </a:spcBef>
              <a:spcAft>
                <a:spcPts val="0"/>
              </a:spcAft>
              <a:buClr>
                <a:srgbClr val="000000"/>
              </a:buClr>
              <a:buSzPts val="1900"/>
              <a:buFont typeface="Calibri"/>
              <a:buAutoNum type="arabicParenR"/>
            </a:pPr>
            <a:r>
              <a:rPr lang="en" sz="1900">
                <a:solidFill>
                  <a:srgbClr val="000000"/>
                </a:solidFill>
                <a:latin typeface="Calibri"/>
                <a:ea typeface="Calibri"/>
                <a:cs typeface="Calibri"/>
                <a:sym typeface="Calibri"/>
              </a:rPr>
              <a:t>The company should increase the availability of energy drinks in the market.</a:t>
            </a:r>
            <a:endParaRPr sz="1900">
              <a:solidFill>
                <a:srgbClr val="000000"/>
              </a:solidFill>
              <a:latin typeface="Calibri"/>
              <a:ea typeface="Calibri"/>
              <a:cs typeface="Calibri"/>
              <a:sym typeface="Calibri"/>
            </a:endParaRPr>
          </a:p>
          <a:p>
            <a:pPr indent="-349250" lvl="0" marL="457200" rtl="0" algn="just">
              <a:lnSpc>
                <a:spcPct val="107916"/>
              </a:lnSpc>
              <a:spcBef>
                <a:spcPts val="0"/>
              </a:spcBef>
              <a:spcAft>
                <a:spcPts val="0"/>
              </a:spcAft>
              <a:buClr>
                <a:srgbClr val="000000"/>
              </a:buClr>
              <a:buSzPts val="1900"/>
              <a:buFont typeface="Calibri"/>
              <a:buAutoNum type="arabicParenR"/>
            </a:pPr>
            <a:r>
              <a:rPr lang="en" sz="1900">
                <a:solidFill>
                  <a:srgbClr val="000000"/>
                </a:solidFill>
                <a:latin typeface="Calibri"/>
                <a:ea typeface="Calibri"/>
                <a:cs typeface="Calibri"/>
                <a:sym typeface="Calibri"/>
              </a:rPr>
              <a:t>The company should increase the presence in the cities Lucknow,Delhi,Jaipur,Ahmedabad,Kolkata</a:t>
            </a:r>
            <a:endParaRPr sz="1900">
              <a:solidFill>
                <a:srgbClr val="000000"/>
              </a:solidFill>
              <a:latin typeface="Calibri"/>
              <a:ea typeface="Calibri"/>
              <a:cs typeface="Calibri"/>
              <a:sym typeface="Calibri"/>
            </a:endParaRPr>
          </a:p>
          <a:p>
            <a:pPr indent="-349250" lvl="0" marL="457200" rtl="0" algn="just">
              <a:lnSpc>
                <a:spcPct val="107916"/>
              </a:lnSpc>
              <a:spcBef>
                <a:spcPts val="0"/>
              </a:spcBef>
              <a:spcAft>
                <a:spcPts val="0"/>
              </a:spcAft>
              <a:buClr>
                <a:srgbClr val="000000"/>
              </a:buClr>
              <a:buSzPts val="1900"/>
              <a:buFont typeface="Calibri"/>
              <a:buAutoNum type="arabicParenR"/>
            </a:pPr>
            <a:r>
              <a:rPr lang="en" sz="1900">
                <a:solidFill>
                  <a:srgbClr val="000000"/>
                </a:solidFill>
                <a:latin typeface="Calibri"/>
                <a:ea typeface="Calibri"/>
                <a:cs typeface="Calibri"/>
                <a:sym typeface="Calibri"/>
              </a:rPr>
              <a:t>The company should focus on releasing products at the price of less than Rs 150.</a:t>
            </a:r>
            <a:endParaRPr sz="1900">
              <a:solidFill>
                <a:srgbClr val="000000"/>
              </a:solidFill>
              <a:latin typeface="Calibri"/>
              <a:ea typeface="Calibri"/>
              <a:cs typeface="Calibri"/>
              <a:sym typeface="Calibri"/>
            </a:endParaRPr>
          </a:p>
          <a:p>
            <a:pPr indent="-349250" lvl="0" marL="457200" rtl="0" algn="just">
              <a:lnSpc>
                <a:spcPct val="107916"/>
              </a:lnSpc>
              <a:spcBef>
                <a:spcPts val="0"/>
              </a:spcBef>
              <a:spcAft>
                <a:spcPts val="0"/>
              </a:spcAft>
              <a:buClr>
                <a:srgbClr val="000000"/>
              </a:buClr>
              <a:buSzPts val="1900"/>
              <a:buFont typeface="Calibri"/>
              <a:buAutoNum type="arabicParenR"/>
            </a:pPr>
            <a:r>
              <a:rPr lang="en" sz="1900">
                <a:solidFill>
                  <a:srgbClr val="000000"/>
                </a:solidFill>
                <a:latin typeface="Calibri"/>
                <a:ea typeface="Calibri"/>
                <a:cs typeface="Calibri"/>
                <a:sym typeface="Calibri"/>
              </a:rPr>
              <a:t>The company should spend more money on marketing,advertisement in promoting their energy drink and building brand perception focusing more on Online ads,TV commercials and promoting products at supermarkets.</a:t>
            </a:r>
            <a:endParaRPr sz="1900">
              <a:solidFill>
                <a:srgbClr val="000000"/>
              </a:solidFill>
              <a:latin typeface="Calibri"/>
              <a:ea typeface="Calibri"/>
              <a:cs typeface="Calibri"/>
              <a:sym typeface="Calibri"/>
            </a:endParaRPr>
          </a:p>
          <a:p>
            <a:pPr indent="-349250" lvl="0" marL="457200" rtl="0" algn="just">
              <a:lnSpc>
                <a:spcPct val="107916"/>
              </a:lnSpc>
              <a:spcBef>
                <a:spcPts val="0"/>
              </a:spcBef>
              <a:spcAft>
                <a:spcPts val="800"/>
              </a:spcAft>
              <a:buClr>
                <a:srgbClr val="000000"/>
              </a:buClr>
              <a:buSzPts val="1900"/>
              <a:buFont typeface="Calibri"/>
              <a:buAutoNum type="arabicParenR"/>
            </a:pPr>
            <a:r>
              <a:rPr lang="en" sz="1900">
                <a:solidFill>
                  <a:srgbClr val="000000"/>
                </a:solidFill>
                <a:latin typeface="Calibri"/>
                <a:ea typeface="Calibri"/>
                <a:cs typeface="Calibri"/>
                <a:sym typeface="Calibri"/>
              </a:rPr>
              <a:t>Companies may build an alternative product which is appealing to people over 45 years of age.</a:t>
            </a:r>
            <a:endParaRPr sz="19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CodeX’s marketing team faces the challenge of establishing a strong brand presence in a highly competitive Indian Market. Their primary objectives are to:</a:t>
            </a:r>
            <a:endParaRPr/>
          </a:p>
          <a:p>
            <a:pPr indent="-342900" lvl="0" marL="457200" rtl="0" algn="l">
              <a:spcBef>
                <a:spcPts val="1200"/>
              </a:spcBef>
              <a:spcAft>
                <a:spcPts val="0"/>
              </a:spcAft>
              <a:buSzPts val="1800"/>
              <a:buAutoNum type="alphaLcParenR"/>
            </a:pPr>
            <a:r>
              <a:rPr lang="en"/>
              <a:t>Increase Brand Awareness</a:t>
            </a:r>
            <a:endParaRPr/>
          </a:p>
          <a:p>
            <a:pPr indent="-342900" lvl="0" marL="457200" rtl="0" algn="l">
              <a:spcBef>
                <a:spcPts val="0"/>
              </a:spcBef>
              <a:spcAft>
                <a:spcPts val="0"/>
              </a:spcAft>
              <a:buSzPts val="1800"/>
              <a:buAutoNum type="alphaLcParenR"/>
            </a:pPr>
            <a:r>
              <a:rPr lang="en"/>
              <a:t>Expand market share</a:t>
            </a:r>
            <a:endParaRPr/>
          </a:p>
          <a:p>
            <a:pPr indent="-342900" lvl="0" marL="457200" rtl="0" algn="l">
              <a:spcBef>
                <a:spcPts val="0"/>
              </a:spcBef>
              <a:spcAft>
                <a:spcPts val="0"/>
              </a:spcAft>
              <a:buSzPts val="1800"/>
              <a:buAutoNum type="alphaLcParenR"/>
            </a:pPr>
            <a:r>
              <a:rPr lang="en"/>
              <a:t>Product Development</a:t>
            </a:r>
            <a:endParaRPr/>
          </a:p>
          <a:p>
            <a:pPr indent="0" lvl="0" marL="0" rtl="0" algn="l">
              <a:spcBef>
                <a:spcPts val="1200"/>
              </a:spcBef>
              <a:spcAft>
                <a:spcPts val="1200"/>
              </a:spcAft>
              <a:buNone/>
            </a:pPr>
            <a:r>
              <a:rPr lang="en"/>
              <a:t>My Task- Extract meaningful insights from the data which would help the marketing team achieve the 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78325"/>
            <a:ext cx="8520600" cy="8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Demographics Insights</a:t>
            </a:r>
            <a:endParaRPr sz="2300"/>
          </a:p>
          <a:p>
            <a:pPr indent="0" lvl="0" marL="0" rtl="0" algn="l">
              <a:spcBef>
                <a:spcPts val="0"/>
              </a:spcBef>
              <a:spcAft>
                <a:spcPts val="0"/>
              </a:spcAft>
              <a:buNone/>
            </a:pPr>
            <a:r>
              <a:rPr lang="en" sz="2300"/>
              <a:t>a) Who prefers energy drinks more?</a:t>
            </a:r>
            <a:endParaRPr sz="2300"/>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rPr b="1" lang="en" sz="1700">
                <a:solidFill>
                  <a:srgbClr val="000000"/>
                </a:solidFill>
                <a:latin typeface="Calibri"/>
                <a:ea typeface="Calibri"/>
                <a:cs typeface="Calibri"/>
                <a:sym typeface="Calibri"/>
              </a:rPr>
              <a:t>Out of 10000 participants about 60 % of the respondents were male so we can say that Male prefer energy drinks more.</a:t>
            </a:r>
            <a:endParaRPr b="1" sz="2400"/>
          </a:p>
        </p:txBody>
      </p:sp>
      <p:pic>
        <p:nvPicPr>
          <p:cNvPr id="99" name="Google Shape;99;p15"/>
          <p:cNvPicPr preferRelativeResize="0"/>
          <p:nvPr/>
        </p:nvPicPr>
        <p:blipFill>
          <a:blip r:embed="rId3">
            <a:alphaModFix/>
          </a:blip>
          <a:stretch>
            <a:fillRect/>
          </a:stretch>
        </p:blipFill>
        <p:spPr>
          <a:xfrm>
            <a:off x="690575" y="1843113"/>
            <a:ext cx="2771775" cy="1038225"/>
          </a:xfrm>
          <a:prstGeom prst="rect">
            <a:avLst/>
          </a:prstGeom>
          <a:noFill/>
          <a:ln>
            <a:noFill/>
          </a:ln>
        </p:spPr>
      </p:pic>
      <p:pic>
        <p:nvPicPr>
          <p:cNvPr id="100" name="Google Shape;100;p15"/>
          <p:cNvPicPr preferRelativeResize="0"/>
          <p:nvPr/>
        </p:nvPicPr>
        <p:blipFill>
          <a:blip r:embed="rId4">
            <a:alphaModFix/>
          </a:blip>
          <a:stretch>
            <a:fillRect/>
          </a:stretch>
        </p:blipFill>
        <p:spPr>
          <a:xfrm>
            <a:off x="4107175" y="1476375"/>
            <a:ext cx="4257675" cy="2133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78325"/>
            <a:ext cx="8520600" cy="8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Demographics Insights</a:t>
            </a:r>
            <a:endParaRPr sz="2300"/>
          </a:p>
          <a:p>
            <a:pPr indent="0" lvl="0" marL="0" rtl="0" algn="l">
              <a:spcBef>
                <a:spcPts val="0"/>
              </a:spcBef>
              <a:spcAft>
                <a:spcPts val="0"/>
              </a:spcAft>
              <a:buNone/>
            </a:pPr>
            <a:r>
              <a:rPr lang="en" sz="2300"/>
              <a:t>b) Who age group prefers energy drinks more?</a:t>
            </a:r>
            <a:endParaRPr sz="2300"/>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0"/>
              </a:spcBef>
              <a:spcAft>
                <a:spcPts val="800"/>
              </a:spcAft>
              <a:buNone/>
            </a:pPr>
            <a:r>
              <a:rPr b="1" lang="en" sz="1700">
                <a:solidFill>
                  <a:srgbClr val="000000"/>
                </a:solidFill>
                <a:latin typeface="Calibri"/>
                <a:ea typeface="Calibri"/>
                <a:cs typeface="Calibri"/>
                <a:sym typeface="Calibri"/>
              </a:rPr>
              <a:t>Nearly 55% of the participants were in the age group of 19-30 so this age group prefers the energy drink more.</a:t>
            </a:r>
            <a:endParaRPr b="1" sz="3000"/>
          </a:p>
        </p:txBody>
      </p:sp>
      <p:pic>
        <p:nvPicPr>
          <p:cNvPr id="107" name="Google Shape;107;p16"/>
          <p:cNvPicPr preferRelativeResize="0"/>
          <p:nvPr/>
        </p:nvPicPr>
        <p:blipFill>
          <a:blip r:embed="rId3">
            <a:alphaModFix/>
          </a:blip>
          <a:stretch>
            <a:fillRect/>
          </a:stretch>
        </p:blipFill>
        <p:spPr>
          <a:xfrm>
            <a:off x="785813" y="1476375"/>
            <a:ext cx="2409825" cy="1543050"/>
          </a:xfrm>
          <a:prstGeom prst="rect">
            <a:avLst/>
          </a:prstGeom>
          <a:noFill/>
          <a:ln>
            <a:noFill/>
          </a:ln>
        </p:spPr>
      </p:pic>
      <p:pic>
        <p:nvPicPr>
          <p:cNvPr id="108" name="Google Shape;108;p16"/>
          <p:cNvPicPr preferRelativeResize="0"/>
          <p:nvPr/>
        </p:nvPicPr>
        <p:blipFill>
          <a:blip r:embed="rId4">
            <a:alphaModFix/>
          </a:blip>
          <a:stretch>
            <a:fillRect/>
          </a:stretch>
        </p:blipFill>
        <p:spPr>
          <a:xfrm>
            <a:off x="3682475" y="1229875"/>
            <a:ext cx="5149826" cy="2272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178325"/>
            <a:ext cx="8520600" cy="8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Demographics Insights</a:t>
            </a:r>
            <a:endParaRPr sz="2300"/>
          </a:p>
          <a:p>
            <a:pPr indent="0" lvl="0" marL="0" rtl="0" algn="l">
              <a:spcBef>
                <a:spcPts val="0"/>
              </a:spcBef>
              <a:spcAft>
                <a:spcPts val="0"/>
              </a:spcAft>
              <a:buNone/>
            </a:pPr>
            <a:r>
              <a:rPr lang="en" sz="2300"/>
              <a:t>c) Which </a:t>
            </a:r>
            <a:r>
              <a:rPr lang="en" sz="2300"/>
              <a:t>type</a:t>
            </a:r>
            <a:r>
              <a:rPr lang="en" sz="2300"/>
              <a:t> of marketing </a:t>
            </a:r>
            <a:r>
              <a:rPr lang="en" sz="2300"/>
              <a:t>reaches</a:t>
            </a:r>
            <a:r>
              <a:rPr lang="en" sz="2300"/>
              <a:t> most youth(15-30)?</a:t>
            </a:r>
            <a:endParaRPr sz="2300"/>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Online ads reach more youth than any other marketing channel.</a:t>
            </a:r>
            <a:endParaRPr b="1" sz="3600"/>
          </a:p>
        </p:txBody>
      </p:sp>
      <p:pic>
        <p:nvPicPr>
          <p:cNvPr id="115" name="Google Shape;115;p17"/>
          <p:cNvPicPr preferRelativeResize="0"/>
          <p:nvPr/>
        </p:nvPicPr>
        <p:blipFill>
          <a:blip r:embed="rId3">
            <a:alphaModFix/>
          </a:blip>
          <a:stretch>
            <a:fillRect/>
          </a:stretch>
        </p:blipFill>
        <p:spPr>
          <a:xfrm>
            <a:off x="468625" y="1457325"/>
            <a:ext cx="2731775" cy="1581150"/>
          </a:xfrm>
          <a:prstGeom prst="rect">
            <a:avLst/>
          </a:prstGeom>
          <a:noFill/>
          <a:ln>
            <a:noFill/>
          </a:ln>
        </p:spPr>
      </p:pic>
      <p:pic>
        <p:nvPicPr>
          <p:cNvPr id="116" name="Google Shape;116;p17"/>
          <p:cNvPicPr preferRelativeResize="0"/>
          <p:nvPr/>
        </p:nvPicPr>
        <p:blipFill>
          <a:blip r:embed="rId4">
            <a:alphaModFix/>
          </a:blip>
          <a:stretch>
            <a:fillRect/>
          </a:stretch>
        </p:blipFill>
        <p:spPr>
          <a:xfrm>
            <a:off x="3992875" y="1314450"/>
            <a:ext cx="4200526" cy="233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Consumer preferences</a:t>
            </a:r>
            <a:endParaRPr sz="2300"/>
          </a:p>
          <a:p>
            <a:pPr indent="0" lvl="0" marL="0" rtl="0" algn="l">
              <a:spcBef>
                <a:spcPts val="0"/>
              </a:spcBef>
              <a:spcAft>
                <a:spcPts val="0"/>
              </a:spcAft>
              <a:buNone/>
            </a:pPr>
            <a:r>
              <a:rPr lang="en" sz="2300"/>
              <a:t>a)What are the preferred ingredients of energy drinks among respondents?</a:t>
            </a:r>
            <a:endParaRPr sz="2300"/>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b="1" lang="en" sz="1700">
                <a:solidFill>
                  <a:srgbClr val="000000"/>
                </a:solidFill>
                <a:latin typeface="Calibri"/>
                <a:ea typeface="Calibri"/>
                <a:cs typeface="Calibri"/>
                <a:sym typeface="Calibri"/>
              </a:rPr>
              <a:t>Most of the respondents prefer Caffeine followed by Vitamins</a:t>
            </a:r>
            <a:r>
              <a:rPr b="1" lang="en" sz="1700">
                <a:solidFill>
                  <a:srgbClr val="000000"/>
                </a:solidFill>
                <a:latin typeface="Calibri"/>
                <a:ea typeface="Calibri"/>
                <a:cs typeface="Calibri"/>
                <a:sym typeface="Calibri"/>
              </a:rPr>
              <a:t>.</a:t>
            </a:r>
            <a:endParaRPr b="1" sz="1700"/>
          </a:p>
        </p:txBody>
      </p:sp>
      <p:pic>
        <p:nvPicPr>
          <p:cNvPr id="123" name="Google Shape;123;p18"/>
          <p:cNvPicPr preferRelativeResize="0"/>
          <p:nvPr/>
        </p:nvPicPr>
        <p:blipFill>
          <a:blip r:embed="rId3">
            <a:alphaModFix/>
          </a:blip>
          <a:stretch>
            <a:fillRect/>
          </a:stretch>
        </p:blipFill>
        <p:spPr>
          <a:xfrm>
            <a:off x="700088" y="1830688"/>
            <a:ext cx="2657475" cy="1304925"/>
          </a:xfrm>
          <a:prstGeom prst="rect">
            <a:avLst/>
          </a:prstGeom>
          <a:noFill/>
          <a:ln>
            <a:noFill/>
          </a:ln>
        </p:spPr>
      </p:pic>
      <p:pic>
        <p:nvPicPr>
          <p:cNvPr id="124" name="Google Shape;124;p18"/>
          <p:cNvPicPr preferRelativeResize="0"/>
          <p:nvPr/>
        </p:nvPicPr>
        <p:blipFill>
          <a:blip r:embed="rId4">
            <a:alphaModFix/>
          </a:blip>
          <a:stretch>
            <a:fillRect/>
          </a:stretch>
        </p:blipFill>
        <p:spPr>
          <a:xfrm>
            <a:off x="4088125" y="1087750"/>
            <a:ext cx="3895725" cy="25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Consumer preferences</a:t>
            </a:r>
            <a:endParaRPr sz="2300"/>
          </a:p>
          <a:p>
            <a:pPr indent="0" lvl="0" marL="0" rtl="0" algn="l">
              <a:spcBef>
                <a:spcPts val="0"/>
              </a:spcBef>
              <a:spcAft>
                <a:spcPts val="0"/>
              </a:spcAft>
              <a:buNone/>
            </a:pPr>
            <a:r>
              <a:rPr lang="en" sz="2300"/>
              <a:t>b)What </a:t>
            </a:r>
            <a:r>
              <a:rPr lang="en" sz="2300"/>
              <a:t>packaging preferences do respondents have for energy drinks</a:t>
            </a:r>
            <a:r>
              <a:rPr lang="en" sz="2300"/>
              <a:t>?</a:t>
            </a:r>
            <a:endParaRPr sz="2300"/>
          </a:p>
        </p:txBody>
      </p:sp>
      <p:sp>
        <p:nvSpPr>
          <p:cNvPr id="130" name="Google Shape;130;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800"/>
              </a:spcAft>
              <a:buNone/>
            </a:pPr>
            <a:r>
              <a:rPr b="1" lang="en" sz="1700">
                <a:solidFill>
                  <a:srgbClr val="000000"/>
                </a:solidFill>
                <a:latin typeface="Calibri"/>
                <a:ea typeface="Calibri"/>
                <a:cs typeface="Calibri"/>
                <a:sym typeface="Calibri"/>
              </a:rPr>
              <a:t>Respondents prefer Compact and portable cans followed by innovative bottle design.</a:t>
            </a:r>
            <a:endParaRPr b="1" sz="1700"/>
          </a:p>
        </p:txBody>
      </p:sp>
      <p:pic>
        <p:nvPicPr>
          <p:cNvPr id="131" name="Google Shape;131;p19"/>
          <p:cNvPicPr preferRelativeResize="0"/>
          <p:nvPr/>
        </p:nvPicPr>
        <p:blipFill>
          <a:blip r:embed="rId3">
            <a:alphaModFix/>
          </a:blip>
          <a:stretch>
            <a:fillRect/>
          </a:stretch>
        </p:blipFill>
        <p:spPr>
          <a:xfrm>
            <a:off x="585788" y="1622100"/>
            <a:ext cx="3171825" cy="1504950"/>
          </a:xfrm>
          <a:prstGeom prst="rect">
            <a:avLst/>
          </a:prstGeom>
          <a:noFill/>
          <a:ln>
            <a:noFill/>
          </a:ln>
        </p:spPr>
      </p:pic>
      <p:pic>
        <p:nvPicPr>
          <p:cNvPr id="132" name="Google Shape;132;p19"/>
          <p:cNvPicPr preferRelativeResize="0"/>
          <p:nvPr/>
        </p:nvPicPr>
        <p:blipFill>
          <a:blip r:embed="rId4">
            <a:alphaModFix/>
          </a:blip>
          <a:stretch>
            <a:fillRect/>
          </a:stretch>
        </p:blipFill>
        <p:spPr>
          <a:xfrm>
            <a:off x="3964300" y="1022975"/>
            <a:ext cx="4924550" cy="243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178325"/>
            <a:ext cx="8520600" cy="10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Competition analysis</a:t>
            </a:r>
            <a:endParaRPr sz="2300"/>
          </a:p>
          <a:p>
            <a:pPr indent="0" lvl="0" marL="0" rtl="0" algn="l">
              <a:spcBef>
                <a:spcPts val="0"/>
              </a:spcBef>
              <a:spcAft>
                <a:spcPts val="0"/>
              </a:spcAft>
              <a:buNone/>
            </a:pPr>
            <a:r>
              <a:rPr lang="en" sz="2300"/>
              <a:t>a)Who are the current market leaders?</a:t>
            </a:r>
            <a:endParaRPr sz="2300"/>
          </a:p>
        </p:txBody>
      </p:sp>
      <p:sp>
        <p:nvSpPr>
          <p:cNvPr id="138" name="Google Shape;13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107916"/>
              </a:lnSpc>
              <a:spcBef>
                <a:spcPts val="0"/>
              </a:spcBef>
              <a:spcAft>
                <a:spcPts val="800"/>
              </a:spcAft>
              <a:buNone/>
            </a:pPr>
            <a:r>
              <a:rPr b="1" lang="en" sz="1700">
                <a:solidFill>
                  <a:srgbClr val="000000"/>
                </a:solidFill>
                <a:latin typeface="Calibri"/>
                <a:ea typeface="Calibri"/>
                <a:cs typeface="Calibri"/>
                <a:sym typeface="Calibri"/>
              </a:rPr>
              <a:t>Market leaders are Cola-Coka and Bepsi has 45% market share and are the market leaders in this drink business.</a:t>
            </a:r>
            <a:endParaRPr b="1" sz="1700"/>
          </a:p>
        </p:txBody>
      </p:sp>
      <p:pic>
        <p:nvPicPr>
          <p:cNvPr id="139" name="Google Shape;139;p20"/>
          <p:cNvPicPr preferRelativeResize="0"/>
          <p:nvPr/>
        </p:nvPicPr>
        <p:blipFill>
          <a:blip r:embed="rId3">
            <a:alphaModFix/>
          </a:blip>
          <a:stretch>
            <a:fillRect/>
          </a:stretch>
        </p:blipFill>
        <p:spPr>
          <a:xfrm>
            <a:off x="354325" y="1156325"/>
            <a:ext cx="2857500" cy="2000250"/>
          </a:xfrm>
          <a:prstGeom prst="rect">
            <a:avLst/>
          </a:prstGeom>
          <a:noFill/>
          <a:ln>
            <a:noFill/>
          </a:ln>
        </p:spPr>
      </p:pic>
      <p:pic>
        <p:nvPicPr>
          <p:cNvPr id="140" name="Google Shape;140;p20"/>
          <p:cNvPicPr preferRelativeResize="0"/>
          <p:nvPr/>
        </p:nvPicPr>
        <p:blipFill>
          <a:blip r:embed="rId4">
            <a:alphaModFix/>
          </a:blip>
          <a:stretch>
            <a:fillRect/>
          </a:stretch>
        </p:blipFill>
        <p:spPr>
          <a:xfrm>
            <a:off x="3902700" y="1099175"/>
            <a:ext cx="4462151" cy="217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178325"/>
            <a:ext cx="8520600" cy="10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Competition analysis</a:t>
            </a:r>
            <a:endParaRPr sz="2300"/>
          </a:p>
          <a:p>
            <a:pPr indent="0" lvl="0" marL="0" rtl="0" algn="l">
              <a:spcBef>
                <a:spcPts val="0"/>
              </a:spcBef>
              <a:spcAft>
                <a:spcPts val="0"/>
              </a:spcAft>
              <a:buNone/>
            </a:pPr>
            <a:r>
              <a:rPr lang="en" sz="2300"/>
              <a:t>b) What is the primary </a:t>
            </a:r>
            <a:r>
              <a:rPr lang="en" sz="2300"/>
              <a:t>reason</a:t>
            </a:r>
            <a:r>
              <a:rPr lang="en" sz="2300"/>
              <a:t> people prefer </a:t>
            </a:r>
            <a:r>
              <a:rPr lang="en" sz="2300"/>
              <a:t>those brands over ours?</a:t>
            </a:r>
            <a:endParaRPr sz="2300"/>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just">
              <a:lnSpc>
                <a:spcPct val="107916"/>
              </a:lnSpc>
              <a:spcBef>
                <a:spcPts val="0"/>
              </a:spcBef>
              <a:spcAft>
                <a:spcPts val="800"/>
              </a:spcAft>
              <a:buNone/>
            </a:pPr>
            <a:r>
              <a:rPr b="1" lang="en" sz="1700">
                <a:solidFill>
                  <a:srgbClr val="000000"/>
                </a:solidFill>
                <a:latin typeface="Calibri"/>
                <a:ea typeface="Calibri"/>
                <a:cs typeface="Calibri"/>
                <a:sym typeface="Calibri"/>
              </a:rPr>
              <a:t>Brand reputation is the primary reason for people choosing the brand of the drink.</a:t>
            </a:r>
            <a:endParaRPr b="1" sz="1700"/>
          </a:p>
        </p:txBody>
      </p:sp>
      <p:pic>
        <p:nvPicPr>
          <p:cNvPr id="147" name="Google Shape;147;p21"/>
          <p:cNvPicPr preferRelativeResize="0"/>
          <p:nvPr/>
        </p:nvPicPr>
        <p:blipFill>
          <a:blip r:embed="rId3">
            <a:alphaModFix/>
          </a:blip>
          <a:stretch>
            <a:fillRect/>
          </a:stretch>
        </p:blipFill>
        <p:spPr>
          <a:xfrm>
            <a:off x="466725" y="1426838"/>
            <a:ext cx="3314700" cy="1524000"/>
          </a:xfrm>
          <a:prstGeom prst="rect">
            <a:avLst/>
          </a:prstGeom>
          <a:noFill/>
          <a:ln>
            <a:noFill/>
          </a:ln>
        </p:spPr>
      </p:pic>
      <p:pic>
        <p:nvPicPr>
          <p:cNvPr id="148" name="Google Shape;148;p21"/>
          <p:cNvPicPr preferRelativeResize="0"/>
          <p:nvPr/>
        </p:nvPicPr>
        <p:blipFill>
          <a:blip r:embed="rId4">
            <a:alphaModFix/>
          </a:blip>
          <a:stretch>
            <a:fillRect/>
          </a:stretch>
        </p:blipFill>
        <p:spPr>
          <a:xfrm>
            <a:off x="3992875" y="1013450"/>
            <a:ext cx="5146424" cy="2337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