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95" r:id="rId2"/>
    <p:sldId id="298" r:id="rId3"/>
    <p:sldId id="296" r:id="rId4"/>
    <p:sldId id="294" r:id="rId5"/>
    <p:sldId id="282" r:id="rId6"/>
    <p:sldId id="333" r:id="rId7"/>
    <p:sldId id="285" r:id="rId8"/>
    <p:sldId id="304" r:id="rId9"/>
    <p:sldId id="309" r:id="rId10"/>
    <p:sldId id="310" r:id="rId11"/>
    <p:sldId id="311" r:id="rId12"/>
    <p:sldId id="312" r:id="rId13"/>
    <p:sldId id="315" r:id="rId14"/>
    <p:sldId id="327" r:id="rId15"/>
    <p:sldId id="328" r:id="rId16"/>
    <p:sldId id="329" r:id="rId17"/>
    <p:sldId id="330" r:id="rId18"/>
    <p:sldId id="332" r:id="rId19"/>
    <p:sldId id="286" r:id="rId20"/>
    <p:sldId id="300" r:id="rId21"/>
    <p:sldId id="306" r:id="rId22"/>
    <p:sldId id="301" r:id="rId23"/>
    <p:sldId id="302" r:id="rId24"/>
    <p:sldId id="303" r:id="rId25"/>
    <p:sldId id="326" r:id="rId26"/>
    <p:sldId id="280" r:id="rId27"/>
    <p:sldId id="316" r:id="rId28"/>
    <p:sldId id="307" r:id="rId29"/>
    <p:sldId id="317" r:id="rId30"/>
    <p:sldId id="319" r:id="rId31"/>
    <p:sldId id="33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78" y="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5B71-DF8A-4282-A9D0-71329B4F065B}" type="datetimeFigureOut">
              <a:rPr lang="en-IN" smtClean="0"/>
              <a:pPr/>
              <a:t>06-06-2018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5CC88-2F83-4EBC-A060-AC1D9765B7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5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5CC88-2F83-4EBC-A060-AC1D9765B7E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3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5CC88-2F83-4EBC-A060-AC1D9765B7E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9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5CC88-2F83-4EBC-A060-AC1D9765B7EA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0A4EAD-5E4E-49A9-AED2-32F449B9359B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06-06-2018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598110-645C-4D30-A90E-F8104AF5DA9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428752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effectLst/>
              </a:rPr>
              <a:t>Author Identification in Online Text</a:t>
            </a:r>
            <a:endParaRPr lang="en-IN" sz="2800" dirty="0">
              <a:solidFill>
                <a:srgbClr val="FF33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33375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      : </a:t>
            </a:r>
            <a:r>
              <a:rPr lang="en-US" dirty="0" err="1"/>
              <a:t>Mohd</a:t>
            </a:r>
            <a:r>
              <a:rPr lang="en-US" dirty="0"/>
              <a:t>. </a:t>
            </a:r>
            <a:r>
              <a:rPr lang="en-US" dirty="0" err="1"/>
              <a:t>Ahsan</a:t>
            </a:r>
            <a:r>
              <a:rPr lang="en-US" dirty="0"/>
              <a:t> </a:t>
            </a:r>
            <a:r>
              <a:rPr lang="en-US" dirty="0" err="1"/>
              <a:t>Chishti</a:t>
            </a:r>
            <a:endParaRPr lang="en-US" dirty="0"/>
          </a:p>
          <a:p>
            <a:r>
              <a:rPr lang="en-US" dirty="0"/>
              <a:t>Co Guide : </a:t>
            </a:r>
            <a:r>
              <a:rPr lang="en-US" dirty="0" err="1" smtClean="0"/>
              <a:t>Azra</a:t>
            </a:r>
            <a:r>
              <a:rPr lang="en-US" dirty="0" smtClean="0"/>
              <a:t> </a:t>
            </a:r>
            <a:r>
              <a:rPr lang="en-US" dirty="0" err="1" smtClean="0"/>
              <a:t>naaz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33375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Kishan Kumar Mishra</a:t>
            </a:r>
          </a:p>
          <a:p>
            <a:r>
              <a:rPr lang="en-US"/>
              <a:t>Mayank Kumar Gupta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IDF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45" y="104775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Some words are common to all authors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Give little weightage to these words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Higher the number of documents that a word appears in lower is its weight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Mean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92759"/>
            <a:ext cx="805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Different features have different range of values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They must have the same range for faster convergence to objective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63586"/>
            <a:ext cx="3457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Model Training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24" y="120015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Goals: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Train a model which can distinguish authors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See how the model performs when the number of author increases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647950"/>
            <a:ext cx="7010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model with 5 authors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steps 1 and 2 with increasing the number of authors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 a graph showing change in accuracy with increasing number of authors</a:t>
            </a:r>
          </a:p>
        </p:txBody>
      </p:sp>
    </p:spTree>
    <p:extLst>
      <p:ext uri="{BB962C8B-B14F-4D97-AF65-F5344CB8AC3E}">
        <p14:creationId xmlns:p14="http://schemas.microsoft.com/office/powerpoint/2010/main" val="22477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Results</a:t>
            </a:r>
            <a:endParaRPr lang="en-CA" sz="2800" dirty="0">
              <a:solidFill>
                <a:prstClr val="black"/>
              </a:solidFill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BFA656B-C534-44A6-9A7C-49E71771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1273"/>
            <a:ext cx="5010508" cy="36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schemeClr val="tx1"/>
                </a:solidFill>
                <a:latin typeface="+mj-lt"/>
              </a:rPr>
              <a:t>Character trigram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2" y="1733550"/>
            <a:ext cx="33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That   machine can learn by itself.</a:t>
            </a:r>
            <a:endParaRPr lang="en-IN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180975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6479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Feature generated- tha</a:t>
            </a: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813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schemeClr val="tx1"/>
                </a:solidFill>
                <a:latin typeface="+mj-lt"/>
              </a:rPr>
              <a:t>Character trigram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2" y="1733550"/>
            <a:ext cx="33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That   machine can learn by itself.</a:t>
            </a:r>
            <a:endParaRPr lang="en-IN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180975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647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Feature generated- </a:t>
            </a:r>
            <a:r>
              <a:rPr lang="en-US" smtClean="0">
                <a:latin typeface="+mj-lt"/>
              </a:rPr>
              <a:t>tha,hat</a:t>
            </a: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54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schemeClr val="tx1"/>
                </a:solidFill>
                <a:latin typeface="+mj-lt"/>
              </a:rPr>
              <a:t>Character trigram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2" y="1733550"/>
            <a:ext cx="33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That   machine can learn by itself.</a:t>
            </a:r>
            <a:endParaRPr lang="en-IN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180975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647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Feature generated- tha,hat, at_</a:t>
            </a: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3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schemeClr val="tx1"/>
                </a:solidFill>
                <a:latin typeface="+mj-lt"/>
              </a:rPr>
              <a:t>Character trigram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2" y="1733550"/>
            <a:ext cx="33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That   machine can learn by itself.</a:t>
            </a:r>
            <a:endParaRPr lang="en-IN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0" y="1809750"/>
            <a:ext cx="381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647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Feature generated- tha,hat, at_, t_m</a:t>
            </a: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  <a:latin typeface="+mj-lt"/>
              </a:rPr>
              <a:t>Results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BFA656B-C534-44A6-9A7C-49E71771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47749"/>
            <a:ext cx="4114800" cy="356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3623"/>
            <a:ext cx="3810000" cy="3531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89" y="922765"/>
            <a:ext cx="3689309" cy="3689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1274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2404200"/>
            <a:ext cx="368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Best model till now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47823E-7 L -0.2566 -0.008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Functions words express grammatical relationship between other words.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1145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Conjunctions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Prepositions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Pronouns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6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6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6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6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40" accel="10000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0" accel="10000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3525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/>
              <a:t>  </a:t>
            </a:r>
            <a:r>
              <a:rPr lang="en-IN" sz="2000" b="1" dirty="0" smtClean="0"/>
              <a:t>Authorship </a:t>
            </a:r>
            <a:r>
              <a:rPr lang="en-IN" sz="2000" b="1" dirty="0"/>
              <a:t>Identification </a:t>
            </a:r>
            <a:r>
              <a:rPr lang="en-IN" dirty="0"/>
              <a:t>is the task of identifying who wrote a   </a:t>
            </a:r>
          </a:p>
          <a:p>
            <a:r>
              <a:rPr lang="en-IN" dirty="0"/>
              <a:t>     given piece  of text from a given set of candidate authors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706" y="2583656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/>
              <a:t>  </a:t>
            </a:r>
            <a:r>
              <a:rPr lang="en-IN" sz="2000" dirty="0" smtClean="0"/>
              <a:t>A single label multiclass classification problem.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Problem: Function words collection not available for Hindi</a:t>
            </a:r>
          </a:p>
          <a:p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/>
              <a:t>Solution: collect them manually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212" y="21145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 Problem: Manual collection is too much time consuming</a:t>
            </a:r>
          </a:p>
          <a:p>
            <a:endParaRPr lang="en-US" dirty="0">
              <a:solidFill>
                <a:srgbClr val="FF3300"/>
              </a:solidFill>
            </a:endParaRPr>
          </a:p>
          <a:p>
            <a:r>
              <a:rPr lang="en-US" dirty="0"/>
              <a:t>Solution: Use a good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5627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559" y="1451735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is a function word  →  x occurs frequently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459" y="1821067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occurs frequently → x is a function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459" y="213662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Fails when authors write on the same topic. The topic itself becomes a frequent word but not a function word.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459" y="285909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 it holds most of  the times. So frequent words can approximate function words.</a:t>
            </a:r>
          </a:p>
        </p:txBody>
      </p:sp>
    </p:spTree>
    <p:extLst>
      <p:ext uri="{BB962C8B-B14F-4D97-AF65-F5344CB8AC3E}">
        <p14:creationId xmlns:p14="http://schemas.microsoft.com/office/powerpoint/2010/main" val="18131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How to get frequent words?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31" y="211454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word is frequent if it occurs in more than a specified  percentage £ of total number of documents.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531" y="287655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£=0.9</a:t>
            </a:r>
          </a:p>
          <a:p>
            <a:r>
              <a:rPr lang="en-US" dirty="0"/>
              <a:t>Total documents=100</a:t>
            </a:r>
          </a:p>
          <a:p>
            <a:r>
              <a:rPr lang="en-US" dirty="0"/>
              <a:t>Then the word must appear in more than 90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239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How to choose the value of £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31" y="24955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£=1 </a:t>
            </a:r>
          </a:p>
          <a:p>
            <a:r>
              <a:rPr lang="en-US" dirty="0"/>
              <a:t>A bit too harsh even for function 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338215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£=0.2</a:t>
            </a:r>
          </a:p>
          <a:p>
            <a:r>
              <a:rPr lang="en-US" dirty="0"/>
              <a:t>Would bring content words into equation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0619"/>
            <a:ext cx="715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value which maximizes function words but minimizes content words</a:t>
            </a:r>
          </a:p>
        </p:txBody>
      </p:sp>
    </p:spTree>
    <p:extLst>
      <p:ext uri="{BB962C8B-B14F-4D97-AF65-F5344CB8AC3E}">
        <p14:creationId xmlns:p14="http://schemas.microsoft.com/office/powerpoint/2010/main" val="37504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Function words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2EEAD0EF-7B02-4FD8-A78B-FFDC8ED8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047750"/>
            <a:ext cx="4641300" cy="3493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2038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£=0.5 is a good cut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Results</a:t>
            </a:r>
            <a:endParaRPr lang="en-CA" sz="28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4211"/>
            <a:ext cx="434340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870928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89" y="922765"/>
            <a:ext cx="3689309" cy="3689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2404200"/>
            <a:ext cx="368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Best model till now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47823E-7 L -0.2566 -0.0083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Part of speech tagging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5255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tags to words based on whether they are noun, pronoun etc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90750"/>
            <a:ext cx="4762500" cy="168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06D1F2-2ADE-4FF4-8701-9036835978A1}"/>
              </a:ext>
            </a:extLst>
          </p:cNvPr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89" y="922765"/>
            <a:ext cx="3689309" cy="3689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922766"/>
            <a:ext cx="3702088" cy="3702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2404200"/>
            <a:ext cx="368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Best model till now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47823E-7 L -0.2566 -0.008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Secondary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5255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Alone they are incapable of distinguishing authors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But in combination with other features may produce better results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571750"/>
            <a:ext cx="70866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Number of English words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Vocabulary richness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Average sentence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Average word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8476B6-412A-45F9-B837-5A24922FA23B}"/>
              </a:ext>
            </a:extLst>
          </p:cNvPr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Results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F3ABCA8-4883-4841-AC50-B051A04A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1550"/>
            <a:ext cx="423608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89" y="922765"/>
            <a:ext cx="3689309" cy="3689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2404200"/>
            <a:ext cx="368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Best model till now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66" y="941037"/>
            <a:ext cx="3979117" cy="36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47823E-7 L -0.2566 -0.0083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5800" y="10477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519"/>
                </a:solidFill>
              </a:rPr>
              <a:t>Given a set of documents each labeled with its author name, learn a function which can identify the author of an unlabelled document.</a:t>
            </a:r>
            <a:endParaRPr lang="en-IN" dirty="0">
              <a:solidFill>
                <a:srgbClr val="FF4519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90800" y="1809749"/>
            <a:ext cx="2971800" cy="144780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sp>
        <p:nvSpPr>
          <p:cNvPr id="36" name="Document"/>
          <p:cNvSpPr>
            <a:spLocks noChangeAspect="1" noEditPoints="1" noChangeArrowheads="1"/>
          </p:cNvSpPr>
          <p:nvPr/>
        </p:nvSpPr>
        <p:spPr bwMode="auto">
          <a:xfrm>
            <a:off x="3048000" y="2114551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/>
              <a:t>author1</a:t>
            </a:r>
          </a:p>
        </p:txBody>
      </p:sp>
      <p:sp>
        <p:nvSpPr>
          <p:cNvPr id="37" name="Document"/>
          <p:cNvSpPr>
            <a:spLocks noChangeAspect="1" noEditPoints="1" noChangeArrowheads="1"/>
          </p:cNvSpPr>
          <p:nvPr/>
        </p:nvSpPr>
        <p:spPr bwMode="auto">
          <a:xfrm>
            <a:off x="3200400" y="2266951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/>
              <a:t>author1</a:t>
            </a:r>
          </a:p>
        </p:txBody>
      </p:sp>
      <p:sp>
        <p:nvSpPr>
          <p:cNvPr id="38" name="Document"/>
          <p:cNvSpPr>
            <a:spLocks noChangeAspect="1" noEditPoints="1" noChangeArrowheads="1"/>
          </p:cNvSpPr>
          <p:nvPr/>
        </p:nvSpPr>
        <p:spPr bwMode="auto">
          <a:xfrm>
            <a:off x="1219200" y="3867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2800">
                <a:sym typeface="Symbol"/>
              </a:rPr>
              <a:t>  </a:t>
            </a:r>
            <a:endParaRPr lang="en-CA" sz="2800"/>
          </a:p>
        </p:txBody>
      </p:sp>
      <p:sp>
        <p:nvSpPr>
          <p:cNvPr id="39" name="Document"/>
          <p:cNvSpPr>
            <a:spLocks noChangeAspect="1" noEditPoints="1" noChangeArrowheads="1"/>
          </p:cNvSpPr>
          <p:nvPr/>
        </p:nvSpPr>
        <p:spPr bwMode="auto">
          <a:xfrm>
            <a:off x="4114800" y="21907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/>
              <a:t>author2</a:t>
            </a:r>
          </a:p>
        </p:txBody>
      </p:sp>
      <p:sp>
        <p:nvSpPr>
          <p:cNvPr id="40" name="Document"/>
          <p:cNvSpPr>
            <a:spLocks noChangeAspect="1" noEditPoints="1" noChangeArrowheads="1"/>
          </p:cNvSpPr>
          <p:nvPr/>
        </p:nvSpPr>
        <p:spPr bwMode="auto">
          <a:xfrm>
            <a:off x="4267200" y="2343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/>
              <a:t>author2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30289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      Training data</a:t>
            </a:r>
            <a:endParaRPr lang="en-IN" sz="1000"/>
          </a:p>
        </p:txBody>
      </p:sp>
      <p:sp>
        <p:nvSpPr>
          <p:cNvPr id="42" name="Document"/>
          <p:cNvSpPr>
            <a:spLocks noChangeAspect="1" noEditPoints="1" noChangeArrowheads="1"/>
          </p:cNvSpPr>
          <p:nvPr/>
        </p:nvSpPr>
        <p:spPr bwMode="auto">
          <a:xfrm>
            <a:off x="4343400" y="24193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 dirty="0"/>
              <a:t>author2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3886200" y="333375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114800" y="340995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learning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2800" y="4019550"/>
            <a:ext cx="1371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 Hypothesis function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057400" y="409575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4800600" y="409575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Document"/>
          <p:cNvSpPr>
            <a:spLocks noChangeAspect="1" noEditPoints="1" noChangeArrowheads="1"/>
          </p:cNvSpPr>
          <p:nvPr/>
        </p:nvSpPr>
        <p:spPr bwMode="auto">
          <a:xfrm>
            <a:off x="6248400" y="38671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>
                <a:sym typeface="Symbol"/>
              </a:rPr>
              <a:t>author1</a:t>
            </a:r>
            <a:endParaRPr lang="en-CA" sz="1000"/>
          </a:p>
        </p:txBody>
      </p:sp>
      <p:sp>
        <p:nvSpPr>
          <p:cNvPr id="49" name="Document"/>
          <p:cNvSpPr>
            <a:spLocks noChangeAspect="1" noEditPoints="1" noChangeArrowheads="1"/>
          </p:cNvSpPr>
          <p:nvPr/>
        </p:nvSpPr>
        <p:spPr bwMode="auto">
          <a:xfrm>
            <a:off x="3276600" y="2419350"/>
            <a:ext cx="691116" cy="55289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000"/>
              <a:t>author1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-1905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Scaling number of authors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3E9D655-6DF3-4649-B13B-78A4D2F4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261829"/>
            <a:ext cx="1923692" cy="1094296"/>
          </a:xfrm>
          <a:prstGeom prst="rect">
            <a:avLst/>
          </a:prstGeom>
        </p:spPr>
      </p:pic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57C67125-54F2-4935-80A3-30EAD827B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702" y="833527"/>
            <a:ext cx="5277208" cy="43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Conclusions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Best feature model</a:t>
            </a:r>
          </a:p>
          <a:p>
            <a:r>
              <a:rPr lang="en-US" dirty="0" smtClean="0"/>
              <a:t>Trigrams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18278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Best learning model</a:t>
            </a:r>
          </a:p>
          <a:p>
            <a:r>
              <a:rPr lang="en-US" dirty="0" smtClean="0"/>
              <a:t>Random Forest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76350"/>
            <a:ext cx="853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Much of the work in the field of Author Identification has been done on classification of texts written in English.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No work has been done on classification of Hindi texts.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sz="2400" dirty="0">
                <a:solidFill>
                  <a:srgbClr val="FF3300"/>
                </a:solidFill>
              </a:rPr>
              <a:t>   Our aim is to classify texts written in Hindi.</a:t>
            </a:r>
          </a:p>
          <a:p>
            <a:endParaRPr lang="en-US" dirty="0">
              <a:solidFill>
                <a:srgbClr val="FF4519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050"/>
            <a:ext cx="9144000" cy="831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Flowchart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2438400" y="971550"/>
            <a:ext cx="1072445" cy="326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  <a:endParaRPr lang="en-IN" sz="1000" dirty="0"/>
          </a:p>
        </p:txBody>
      </p:sp>
      <p:sp>
        <p:nvSpPr>
          <p:cNvPr id="31" name="Down Arrow 30"/>
          <p:cNvSpPr/>
          <p:nvPr/>
        </p:nvSpPr>
        <p:spPr>
          <a:xfrm>
            <a:off x="2819400" y="1581150"/>
            <a:ext cx="45719" cy="272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32" name="Flowchart: Process 31"/>
          <p:cNvSpPr/>
          <p:nvPr/>
        </p:nvSpPr>
        <p:spPr>
          <a:xfrm>
            <a:off x="2209800" y="15811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Collect data</a:t>
            </a:r>
            <a:endParaRPr lang="en-IN" sz="1000" dirty="0"/>
          </a:p>
        </p:txBody>
      </p:sp>
      <p:sp>
        <p:nvSpPr>
          <p:cNvPr id="39" name="Flowchart: Process 38"/>
          <p:cNvSpPr/>
          <p:nvPr/>
        </p:nvSpPr>
        <p:spPr>
          <a:xfrm>
            <a:off x="2209800" y="2534816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extraction</a:t>
            </a:r>
            <a:endParaRPr lang="en-IN" sz="1000" dirty="0"/>
          </a:p>
        </p:txBody>
      </p:sp>
      <p:sp>
        <p:nvSpPr>
          <p:cNvPr id="40" name="Flowchart: Process 39"/>
          <p:cNvSpPr/>
          <p:nvPr/>
        </p:nvSpPr>
        <p:spPr>
          <a:xfrm>
            <a:off x="2183363" y="33337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Normalize features</a:t>
            </a:r>
            <a:endParaRPr lang="en-IN" sz="1000" dirty="0"/>
          </a:p>
        </p:txBody>
      </p:sp>
      <p:sp>
        <p:nvSpPr>
          <p:cNvPr id="49" name="Down Arrow 48"/>
          <p:cNvSpPr/>
          <p:nvPr/>
        </p:nvSpPr>
        <p:spPr>
          <a:xfrm>
            <a:off x="2971800" y="135255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Down Arrow 50"/>
          <p:cNvSpPr/>
          <p:nvPr/>
        </p:nvSpPr>
        <p:spPr>
          <a:xfrm>
            <a:off x="2971800" y="188595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Down Arrow 52"/>
          <p:cNvSpPr/>
          <p:nvPr/>
        </p:nvSpPr>
        <p:spPr>
          <a:xfrm>
            <a:off x="2971800" y="2838449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Down Arrow 54"/>
          <p:cNvSpPr/>
          <p:nvPr/>
        </p:nvSpPr>
        <p:spPr>
          <a:xfrm>
            <a:off x="2971800" y="3638551"/>
            <a:ext cx="45719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Process 55"/>
          <p:cNvSpPr/>
          <p:nvPr/>
        </p:nvSpPr>
        <p:spPr>
          <a:xfrm>
            <a:off x="2209800" y="4324350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Apply machine learning algorithm</a:t>
            </a:r>
            <a:endParaRPr lang="en-IN" sz="1000" dirty="0"/>
          </a:p>
        </p:txBody>
      </p:sp>
      <p:sp>
        <p:nvSpPr>
          <p:cNvPr id="57" name="Right Arrow 56"/>
          <p:cNvSpPr/>
          <p:nvPr/>
        </p:nvSpPr>
        <p:spPr>
          <a:xfrm>
            <a:off x="3733800" y="447675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lowchart: Decision 57"/>
          <p:cNvSpPr/>
          <p:nvPr/>
        </p:nvSpPr>
        <p:spPr>
          <a:xfrm>
            <a:off x="4495800" y="4171950"/>
            <a:ext cx="1752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Satisfied with accuracy</a:t>
            </a:r>
            <a:endParaRPr lang="en-IN" sz="1000" dirty="0"/>
          </a:p>
        </p:txBody>
      </p:sp>
      <p:sp>
        <p:nvSpPr>
          <p:cNvPr id="59" name="Right Arrow 58"/>
          <p:cNvSpPr/>
          <p:nvPr/>
        </p:nvSpPr>
        <p:spPr>
          <a:xfrm>
            <a:off x="6400800" y="4476750"/>
            <a:ext cx="762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417195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3300"/>
                </a:solidFill>
              </a:rPr>
              <a:t>Yes</a:t>
            </a:r>
            <a:endParaRPr lang="en-IN" sz="1000" dirty="0">
              <a:solidFill>
                <a:srgbClr val="FF3300"/>
              </a:solidFill>
            </a:endParaRPr>
          </a:p>
        </p:txBody>
      </p:sp>
      <p:sp>
        <p:nvSpPr>
          <p:cNvPr id="62" name="Flowchart: Terminator 61"/>
          <p:cNvSpPr/>
          <p:nvPr/>
        </p:nvSpPr>
        <p:spPr>
          <a:xfrm>
            <a:off x="7391400" y="4324350"/>
            <a:ext cx="1072445" cy="3265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  <a:endParaRPr lang="en-IN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3000" y="348615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3300"/>
                </a:solidFill>
              </a:rPr>
              <a:t>No</a:t>
            </a:r>
            <a:endParaRPr lang="en-IN" sz="1000" dirty="0">
              <a:solidFill>
                <a:srgbClr val="FF3300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6200000">
            <a:off x="4838702" y="3524252"/>
            <a:ext cx="1066800" cy="76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Process 71"/>
          <p:cNvSpPr/>
          <p:nvPr/>
        </p:nvSpPr>
        <p:spPr>
          <a:xfrm>
            <a:off x="4572000" y="264795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 </a:t>
            </a:r>
            <a:endParaRPr lang="en-IN" sz="1000" dirty="0"/>
          </a:p>
        </p:txBody>
      </p:sp>
      <p:cxnSp>
        <p:nvCxnSpPr>
          <p:cNvPr id="77" name="Straight Arrow Connector 76"/>
          <p:cNvCxnSpPr>
            <a:stCxn id="72" idx="1"/>
          </p:cNvCxnSpPr>
          <p:nvPr/>
        </p:nvCxnSpPr>
        <p:spPr>
          <a:xfrm flipH="1">
            <a:off x="3733800" y="280035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39" idx="3"/>
          </p:cNvCxnSpPr>
          <p:nvPr/>
        </p:nvCxnSpPr>
        <p:spPr>
          <a:xfrm flipH="1" flipV="1">
            <a:off x="3733800" y="2687216"/>
            <a:ext cx="838200" cy="11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repeatCount="indefinite" fill="hold" grpId="0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black"/>
                </a:solidFill>
              </a:rPr>
              <a:t>Data collection</a:t>
            </a:r>
            <a:endParaRPr lang="en-CA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0015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Data collected from various online blogs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77358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Number of authors = 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5364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Documents per each author = </a:t>
            </a:r>
            <a:r>
              <a:rPr lang="en-US" dirty="0" smtClean="0"/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87655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300-400 words per document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48615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Posts on topics like Internet, Banking, Motivation,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Bag of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8115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 Different authors use different words   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811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3300"/>
                </a:solidFill>
              </a:rPr>
              <a:t>Difference in word usage can be used to identify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39443"/>
              </p:ext>
            </p:extLst>
          </p:nvPr>
        </p:nvGraphicFramePr>
        <p:xfrm>
          <a:off x="533400" y="1123950"/>
          <a:ext cx="5334000" cy="126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400" dirty="0"/>
                        <a:t>Author1</a:t>
                      </a:r>
                      <a:endParaRPr lang="en-IN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Teaching is an</a:t>
                      </a:r>
                      <a:r>
                        <a:rPr lang="en-IN" sz="1400" baseline="0" dirty="0"/>
                        <a:t> art.</a:t>
                      </a:r>
                      <a:endParaRPr lang="en-IN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Author2</a:t>
                      </a:r>
                      <a:endParaRPr lang="en-IN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aseline="0" dirty="0"/>
                        <a:t>Not every one is an artist.</a:t>
                      </a:r>
                      <a:endParaRPr lang="en-IN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03595"/>
              </p:ext>
            </p:extLst>
          </p:nvPr>
        </p:nvGraphicFramePr>
        <p:xfrm>
          <a:off x="533400" y="3028950"/>
          <a:ext cx="746760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6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36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02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1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every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1200"/>
                        <a:t>Author1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1200"/>
                        <a:t>Author2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Bag of words</a:t>
            </a:r>
          </a:p>
        </p:txBody>
      </p:sp>
    </p:spTree>
    <p:extLst>
      <p:ext uri="{BB962C8B-B14F-4D97-AF65-F5344CB8AC3E}">
        <p14:creationId xmlns:p14="http://schemas.microsoft.com/office/powerpoint/2010/main" val="4810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black"/>
                </a:solidFill>
              </a:rPr>
              <a:t>TF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2763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Normalizes the frequency across documents of different lengths.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66833"/>
              </p:ext>
            </p:extLst>
          </p:nvPr>
        </p:nvGraphicFramePr>
        <p:xfrm>
          <a:off x="1447800" y="1962150"/>
          <a:ext cx="5486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                </a:t>
                      </a:r>
                      <a:r>
                        <a:rPr lang="en-US" sz="1200" b="1" dirty="0"/>
                        <a:t>Before normalization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Document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Frequency</a:t>
                      </a:r>
                      <a:r>
                        <a:rPr lang="en-US" sz="1200" baseline="0" dirty="0"/>
                        <a:t>=10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=20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Document</a:t>
                      </a:r>
                      <a:r>
                        <a:rPr lang="en-US" sz="1200" baseline="0" dirty="0"/>
                        <a:t> length=100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Document</a:t>
                      </a:r>
                      <a:r>
                        <a:rPr lang="en-US" sz="1200" baseline="0" dirty="0"/>
                        <a:t> length=200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27675"/>
              </p:ext>
            </p:extLst>
          </p:nvPr>
        </p:nvGraphicFramePr>
        <p:xfrm>
          <a:off x="1447800" y="3333750"/>
          <a:ext cx="548640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                                                          </a:t>
                      </a:r>
                      <a:r>
                        <a:rPr lang="en-US" sz="1200" b="1" dirty="0"/>
                        <a:t>After normalization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Document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Frequency</a:t>
                      </a:r>
                      <a:r>
                        <a:rPr lang="en-US" sz="1200" baseline="0" dirty="0"/>
                        <a:t>=10/100=0.1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=20/200=0.1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1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2467</TotalTime>
  <Words>753</Words>
  <Application>Microsoft Office PowerPoint</Application>
  <PresentationFormat>On-screen Show (16:9)</PresentationFormat>
  <Paragraphs>185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kishan kumar</dc:creator>
  <cp:lastModifiedBy>Kishan Kumar</cp:lastModifiedBy>
  <cp:revision>790</cp:revision>
  <dcterms:created xsi:type="dcterms:W3CDTF">2017-10-15T14:38:36Z</dcterms:created>
  <dcterms:modified xsi:type="dcterms:W3CDTF">2018-06-06T16:26:03Z</dcterms:modified>
</cp:coreProperties>
</file>