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47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336776" y="1835327"/>
            <a:ext cx="4349254" cy="60803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33576" y="1619415"/>
            <a:ext cx="4755654" cy="65121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68400" y="3352800"/>
            <a:ext cx="566420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641600" y="4368800"/>
            <a:ext cx="2781300" cy="520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3000" y="2999739"/>
            <a:ext cx="10718800" cy="198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0" i="0">
                <a:solidFill>
                  <a:srgbClr val="3639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3639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0" i="0">
                <a:solidFill>
                  <a:srgbClr val="3639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0" i="0">
                <a:solidFill>
                  <a:srgbClr val="3639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286250" y="1724012"/>
            <a:ext cx="5422900" cy="40735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133850" y="1571612"/>
            <a:ext cx="5727700" cy="43656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943100" y="6235700"/>
            <a:ext cx="10223500" cy="927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2409" y="850900"/>
            <a:ext cx="4919980" cy="1061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0" i="0">
                <a:solidFill>
                  <a:srgbClr val="3639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96770" y="3314700"/>
            <a:ext cx="8811260" cy="4658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3639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6900" y="6035802"/>
            <a:ext cx="10295890" cy="10426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650" spc="-305" dirty="0">
                <a:solidFill>
                  <a:srgbClr val="363929"/>
                </a:solidFill>
                <a:latin typeface="Trebuchet MS"/>
                <a:cs typeface="Trebuchet MS"/>
              </a:rPr>
              <a:t>Battle </a:t>
            </a:r>
            <a:r>
              <a:rPr sz="6650" spc="-235" dirty="0">
                <a:solidFill>
                  <a:srgbClr val="363929"/>
                </a:solidFill>
                <a:latin typeface="Trebuchet MS"/>
                <a:cs typeface="Trebuchet MS"/>
              </a:rPr>
              <a:t>of </a:t>
            </a:r>
            <a:r>
              <a:rPr sz="6650" spc="-335" dirty="0">
                <a:solidFill>
                  <a:srgbClr val="363929"/>
                </a:solidFill>
                <a:latin typeface="Trebuchet MS"/>
                <a:cs typeface="Trebuchet MS"/>
              </a:rPr>
              <a:t>the</a:t>
            </a:r>
            <a:r>
              <a:rPr sz="6650" spc="75" dirty="0">
                <a:solidFill>
                  <a:srgbClr val="363929"/>
                </a:solidFill>
                <a:latin typeface="Trebuchet MS"/>
                <a:cs typeface="Trebuchet MS"/>
              </a:rPr>
              <a:t> </a:t>
            </a:r>
            <a:r>
              <a:rPr sz="6650" spc="55" dirty="0">
                <a:solidFill>
                  <a:srgbClr val="363929"/>
                </a:solidFill>
                <a:latin typeface="Trebuchet MS"/>
                <a:cs typeface="Trebuchet MS"/>
              </a:rPr>
              <a:t>Neighborhoods</a:t>
            </a:r>
            <a:endParaRPr sz="66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41700" y="7251700"/>
            <a:ext cx="7175500" cy="1054100"/>
            <a:chOff x="3441700" y="7251700"/>
            <a:chExt cx="7175500" cy="1054100"/>
          </a:xfrm>
        </p:grpSpPr>
        <p:sp>
          <p:nvSpPr>
            <p:cNvPr id="4" name="object 4"/>
            <p:cNvSpPr/>
            <p:nvPr/>
          </p:nvSpPr>
          <p:spPr>
            <a:xfrm>
              <a:off x="3441700" y="7251700"/>
              <a:ext cx="7175500" cy="723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57900" y="7937500"/>
              <a:ext cx="1943100" cy="368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29000" y="7088758"/>
            <a:ext cx="7167880" cy="11614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6165"/>
              </a:lnSpc>
              <a:spcBef>
                <a:spcPts val="130"/>
              </a:spcBef>
            </a:pPr>
            <a:r>
              <a:rPr sz="5150" spc="-155" dirty="0">
                <a:solidFill>
                  <a:srgbClr val="363929"/>
                </a:solidFill>
                <a:latin typeface="Trebuchet MS"/>
                <a:cs typeface="Trebuchet MS"/>
              </a:rPr>
              <a:t>Toronto </a:t>
            </a:r>
            <a:r>
              <a:rPr sz="5150" dirty="0">
                <a:solidFill>
                  <a:srgbClr val="363929"/>
                </a:solidFill>
                <a:latin typeface="Trebuchet MS"/>
                <a:cs typeface="Trebuchet MS"/>
              </a:rPr>
              <a:t>vs </a:t>
            </a:r>
            <a:r>
              <a:rPr sz="5150" spc="240" dirty="0">
                <a:solidFill>
                  <a:srgbClr val="363929"/>
                </a:solidFill>
                <a:latin typeface="Trebuchet MS"/>
                <a:cs typeface="Trebuchet MS"/>
              </a:rPr>
              <a:t>New </a:t>
            </a:r>
            <a:r>
              <a:rPr sz="5150" spc="-155" dirty="0">
                <a:solidFill>
                  <a:srgbClr val="363929"/>
                </a:solidFill>
                <a:latin typeface="Trebuchet MS"/>
                <a:cs typeface="Trebuchet MS"/>
              </a:rPr>
              <a:t>York</a:t>
            </a:r>
            <a:r>
              <a:rPr sz="5150" spc="-1075" dirty="0">
                <a:solidFill>
                  <a:srgbClr val="363929"/>
                </a:solidFill>
                <a:latin typeface="Trebuchet MS"/>
                <a:cs typeface="Trebuchet MS"/>
              </a:rPr>
              <a:t> </a:t>
            </a:r>
            <a:r>
              <a:rPr sz="5150" spc="-55" dirty="0">
                <a:solidFill>
                  <a:srgbClr val="363929"/>
                </a:solidFill>
                <a:latin typeface="Trebuchet MS"/>
                <a:cs typeface="Trebuchet MS"/>
              </a:rPr>
              <a:t>City</a:t>
            </a:r>
            <a:endParaRPr sz="5150" dirty="0">
              <a:latin typeface="Trebuchet MS"/>
              <a:cs typeface="Trebuchet MS"/>
            </a:endParaRPr>
          </a:p>
          <a:p>
            <a:pPr marR="8890" algn="ctr">
              <a:lnSpc>
                <a:spcPts val="2745"/>
              </a:lnSpc>
            </a:pPr>
            <a:r>
              <a:rPr sz="2300" spc="55" dirty="0">
                <a:solidFill>
                  <a:srgbClr val="363929"/>
                </a:solidFill>
                <a:latin typeface="Trebuchet MS"/>
                <a:cs typeface="Trebuchet MS"/>
              </a:rPr>
              <a:t>By </a:t>
            </a:r>
            <a:r>
              <a:rPr lang="en-US" sz="2300" spc="-60" dirty="0">
                <a:solidFill>
                  <a:srgbClr val="363929"/>
                </a:solidFill>
                <a:latin typeface="Trebuchet MS"/>
                <a:cs typeface="Trebuchet MS"/>
              </a:rPr>
              <a:t>Kishan Kumar</a:t>
            </a:r>
            <a:endParaRPr sz="23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3600" y="1054100"/>
            <a:ext cx="6985000" cy="73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7400" y="850900"/>
            <a:ext cx="703199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Problem</a:t>
            </a:r>
            <a:r>
              <a:rPr spc="-204" dirty="0"/>
              <a:t> </a:t>
            </a:r>
            <a:r>
              <a:rPr spc="-335" dirty="0"/>
              <a:t>Statement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2019300" y="3390277"/>
            <a:ext cx="351790" cy="211454"/>
          </a:xfrm>
          <a:custGeom>
            <a:avLst/>
            <a:gdLst/>
            <a:ahLst/>
            <a:cxnLst/>
            <a:rect l="l" t="t" r="r" b="b"/>
            <a:pathLst>
              <a:path w="351789" h="211454">
                <a:moveTo>
                  <a:pt x="179069" y="120827"/>
                </a:moveTo>
                <a:lnTo>
                  <a:pt x="102285" y="167322"/>
                </a:lnTo>
                <a:lnTo>
                  <a:pt x="175983" y="211048"/>
                </a:lnTo>
                <a:lnTo>
                  <a:pt x="252615" y="165468"/>
                </a:lnTo>
                <a:lnTo>
                  <a:pt x="179069" y="120827"/>
                </a:lnTo>
                <a:close/>
              </a:path>
              <a:path w="351789" h="211454">
                <a:moveTo>
                  <a:pt x="76949" y="59791"/>
                </a:moveTo>
                <a:lnTo>
                  <a:pt x="0" y="105371"/>
                </a:lnTo>
                <a:lnTo>
                  <a:pt x="79730" y="153415"/>
                </a:lnTo>
                <a:lnTo>
                  <a:pt x="156362" y="107530"/>
                </a:lnTo>
                <a:lnTo>
                  <a:pt x="76949" y="59791"/>
                </a:lnTo>
                <a:close/>
              </a:path>
              <a:path w="351789" h="211454">
                <a:moveTo>
                  <a:pt x="278117" y="61645"/>
                </a:moveTo>
                <a:lnTo>
                  <a:pt x="201930" y="107530"/>
                </a:lnTo>
                <a:lnTo>
                  <a:pt x="275018" y="151866"/>
                </a:lnTo>
                <a:lnTo>
                  <a:pt x="351650" y="105371"/>
                </a:lnTo>
                <a:lnTo>
                  <a:pt x="278117" y="61645"/>
                </a:lnTo>
                <a:close/>
              </a:path>
              <a:path w="351789" h="211454">
                <a:moveTo>
                  <a:pt x="175983" y="0"/>
                </a:moveTo>
                <a:lnTo>
                  <a:pt x="99034" y="46507"/>
                </a:lnTo>
                <a:lnTo>
                  <a:pt x="179069" y="93624"/>
                </a:lnTo>
                <a:lnTo>
                  <a:pt x="255714" y="47739"/>
                </a:lnTo>
                <a:lnTo>
                  <a:pt x="175983" y="0"/>
                </a:lnTo>
                <a:close/>
              </a:path>
            </a:pathLst>
          </a:custGeom>
          <a:solidFill>
            <a:srgbClr val="8E9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19300" y="6514477"/>
            <a:ext cx="351790" cy="211454"/>
          </a:xfrm>
          <a:custGeom>
            <a:avLst/>
            <a:gdLst/>
            <a:ahLst/>
            <a:cxnLst/>
            <a:rect l="l" t="t" r="r" b="b"/>
            <a:pathLst>
              <a:path w="351789" h="211454">
                <a:moveTo>
                  <a:pt x="179069" y="120827"/>
                </a:moveTo>
                <a:lnTo>
                  <a:pt x="102285" y="167322"/>
                </a:lnTo>
                <a:lnTo>
                  <a:pt x="175983" y="211048"/>
                </a:lnTo>
                <a:lnTo>
                  <a:pt x="252615" y="165468"/>
                </a:lnTo>
                <a:lnTo>
                  <a:pt x="179069" y="120827"/>
                </a:lnTo>
                <a:close/>
              </a:path>
              <a:path w="351789" h="211454">
                <a:moveTo>
                  <a:pt x="76949" y="59791"/>
                </a:moveTo>
                <a:lnTo>
                  <a:pt x="0" y="105371"/>
                </a:lnTo>
                <a:lnTo>
                  <a:pt x="79730" y="153415"/>
                </a:lnTo>
                <a:lnTo>
                  <a:pt x="156362" y="107530"/>
                </a:lnTo>
                <a:lnTo>
                  <a:pt x="76949" y="59791"/>
                </a:lnTo>
                <a:close/>
              </a:path>
              <a:path w="351789" h="211454">
                <a:moveTo>
                  <a:pt x="278117" y="61645"/>
                </a:moveTo>
                <a:lnTo>
                  <a:pt x="201930" y="107530"/>
                </a:lnTo>
                <a:lnTo>
                  <a:pt x="275018" y="151866"/>
                </a:lnTo>
                <a:lnTo>
                  <a:pt x="351650" y="105371"/>
                </a:lnTo>
                <a:lnTo>
                  <a:pt x="278117" y="61645"/>
                </a:lnTo>
                <a:close/>
              </a:path>
              <a:path w="351789" h="211454">
                <a:moveTo>
                  <a:pt x="175983" y="0"/>
                </a:moveTo>
                <a:lnTo>
                  <a:pt x="99034" y="46507"/>
                </a:lnTo>
                <a:lnTo>
                  <a:pt x="179069" y="93624"/>
                </a:lnTo>
                <a:lnTo>
                  <a:pt x="255714" y="47739"/>
                </a:lnTo>
                <a:lnTo>
                  <a:pt x="175983" y="0"/>
                </a:lnTo>
                <a:close/>
              </a:path>
            </a:pathLst>
          </a:custGeom>
          <a:solidFill>
            <a:srgbClr val="8E9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52700" y="3124200"/>
            <a:ext cx="8383270" cy="500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099"/>
              </a:lnSpc>
            </a:pPr>
            <a:r>
              <a:rPr sz="4000" spc="-50" dirty="0">
                <a:solidFill>
                  <a:srgbClr val="363929"/>
                </a:solidFill>
                <a:latin typeface="Trebuchet MS"/>
                <a:cs typeface="Trebuchet MS"/>
              </a:rPr>
              <a:t>Understand </a:t>
            </a:r>
            <a:r>
              <a:rPr sz="4000" spc="-210" dirty="0">
                <a:solidFill>
                  <a:srgbClr val="363929"/>
                </a:solidFill>
                <a:latin typeface="Trebuchet MS"/>
                <a:cs typeface="Trebuchet MS"/>
              </a:rPr>
              <a:t>the </a:t>
            </a:r>
            <a:r>
              <a:rPr sz="4000" spc="-110" dirty="0">
                <a:solidFill>
                  <a:srgbClr val="363929"/>
                </a:solidFill>
                <a:latin typeface="Trebuchet MS"/>
                <a:cs typeface="Trebuchet MS"/>
              </a:rPr>
              <a:t>similarities </a:t>
            </a:r>
            <a:r>
              <a:rPr sz="4000" spc="-25" dirty="0">
                <a:solidFill>
                  <a:srgbClr val="363929"/>
                </a:solidFill>
                <a:latin typeface="Trebuchet MS"/>
                <a:cs typeface="Trebuchet MS"/>
              </a:rPr>
              <a:t>and  </a:t>
            </a:r>
            <a:r>
              <a:rPr sz="4000" spc="-140" dirty="0">
                <a:solidFill>
                  <a:srgbClr val="363929"/>
                </a:solidFill>
                <a:latin typeface="Trebuchet MS"/>
                <a:cs typeface="Trebuchet MS"/>
              </a:rPr>
              <a:t>differences </a:t>
            </a:r>
            <a:r>
              <a:rPr sz="4000" spc="-145" dirty="0">
                <a:solidFill>
                  <a:srgbClr val="363929"/>
                </a:solidFill>
                <a:latin typeface="Trebuchet MS"/>
                <a:cs typeface="Trebuchet MS"/>
              </a:rPr>
              <a:t>of </a:t>
            </a:r>
            <a:r>
              <a:rPr sz="4000" spc="-15" dirty="0">
                <a:solidFill>
                  <a:srgbClr val="363929"/>
                </a:solidFill>
                <a:latin typeface="Trebuchet MS"/>
                <a:cs typeface="Trebuchet MS"/>
              </a:rPr>
              <a:t>neighborhoods</a:t>
            </a:r>
            <a:r>
              <a:rPr sz="4000" spc="-45" dirty="0">
                <a:solidFill>
                  <a:srgbClr val="363929"/>
                </a:solidFill>
                <a:latin typeface="Trebuchet MS"/>
                <a:cs typeface="Trebuchet MS"/>
              </a:rPr>
              <a:t> </a:t>
            </a:r>
            <a:r>
              <a:rPr sz="4000" spc="-125" dirty="0">
                <a:solidFill>
                  <a:srgbClr val="363929"/>
                </a:solidFill>
                <a:latin typeface="Trebuchet MS"/>
                <a:cs typeface="Trebuchet MS"/>
              </a:rPr>
              <a:t>between  </a:t>
            </a:r>
            <a:r>
              <a:rPr sz="4000" spc="-25" dirty="0">
                <a:solidFill>
                  <a:srgbClr val="363929"/>
                </a:solidFill>
                <a:latin typeface="Trebuchet MS"/>
                <a:cs typeface="Trebuchet MS"/>
              </a:rPr>
              <a:t>Scarborough </a:t>
            </a:r>
            <a:r>
              <a:rPr sz="4000" spc="-5" dirty="0">
                <a:solidFill>
                  <a:srgbClr val="363929"/>
                </a:solidFill>
                <a:latin typeface="Trebuchet MS"/>
                <a:cs typeface="Trebuchet MS"/>
              </a:rPr>
              <a:t>borough </a:t>
            </a:r>
            <a:r>
              <a:rPr sz="4000" dirty="0">
                <a:solidFill>
                  <a:srgbClr val="363929"/>
                </a:solidFill>
                <a:latin typeface="Trebuchet MS"/>
                <a:cs typeface="Trebuchet MS"/>
              </a:rPr>
              <a:t>in </a:t>
            </a:r>
            <a:r>
              <a:rPr sz="4000" spc="-135" dirty="0">
                <a:solidFill>
                  <a:srgbClr val="363929"/>
                </a:solidFill>
                <a:latin typeface="Trebuchet MS"/>
                <a:cs typeface="Trebuchet MS"/>
              </a:rPr>
              <a:t>Toronto </a:t>
            </a:r>
            <a:r>
              <a:rPr sz="4000" spc="-25" dirty="0">
                <a:solidFill>
                  <a:srgbClr val="363929"/>
                </a:solidFill>
                <a:latin typeface="Trebuchet MS"/>
                <a:cs typeface="Trebuchet MS"/>
              </a:rPr>
              <a:t>and  </a:t>
            </a:r>
            <a:r>
              <a:rPr sz="4000" spc="45" dirty="0">
                <a:solidFill>
                  <a:srgbClr val="363929"/>
                </a:solidFill>
                <a:latin typeface="Trebuchet MS"/>
                <a:cs typeface="Trebuchet MS"/>
              </a:rPr>
              <a:t>Queens </a:t>
            </a:r>
            <a:r>
              <a:rPr sz="4000" spc="-5" dirty="0">
                <a:solidFill>
                  <a:srgbClr val="363929"/>
                </a:solidFill>
                <a:latin typeface="Trebuchet MS"/>
                <a:cs typeface="Trebuchet MS"/>
              </a:rPr>
              <a:t>borough </a:t>
            </a:r>
            <a:r>
              <a:rPr sz="4000" dirty="0">
                <a:solidFill>
                  <a:srgbClr val="363929"/>
                </a:solidFill>
                <a:latin typeface="Trebuchet MS"/>
                <a:cs typeface="Trebuchet MS"/>
              </a:rPr>
              <a:t>in </a:t>
            </a:r>
            <a:r>
              <a:rPr sz="4000" spc="170" dirty="0">
                <a:solidFill>
                  <a:srgbClr val="363929"/>
                </a:solidFill>
                <a:latin typeface="Trebuchet MS"/>
                <a:cs typeface="Trebuchet MS"/>
              </a:rPr>
              <a:t>New</a:t>
            </a:r>
            <a:r>
              <a:rPr sz="4000" spc="-775" dirty="0">
                <a:solidFill>
                  <a:srgbClr val="363929"/>
                </a:solidFill>
                <a:latin typeface="Trebuchet MS"/>
                <a:cs typeface="Trebuchet MS"/>
              </a:rPr>
              <a:t> </a:t>
            </a:r>
            <a:r>
              <a:rPr sz="4000" spc="-130" dirty="0">
                <a:solidFill>
                  <a:srgbClr val="363929"/>
                </a:solidFill>
                <a:latin typeface="Trebuchet MS"/>
                <a:cs typeface="Trebuchet MS"/>
              </a:rPr>
              <a:t>York </a:t>
            </a:r>
            <a:r>
              <a:rPr sz="4000" spc="-50" dirty="0">
                <a:solidFill>
                  <a:srgbClr val="363929"/>
                </a:solidFill>
                <a:latin typeface="Trebuchet MS"/>
                <a:cs typeface="Trebuchet MS"/>
              </a:rPr>
              <a:t>City</a:t>
            </a:r>
            <a:endParaRPr sz="4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00">
              <a:latin typeface="Trebuchet MS"/>
              <a:cs typeface="Trebuchet MS"/>
            </a:endParaRPr>
          </a:p>
          <a:p>
            <a:pPr marL="12700" marR="880110">
              <a:lnSpc>
                <a:spcPct val="102099"/>
              </a:lnSpc>
            </a:pPr>
            <a:r>
              <a:rPr sz="4000" spc="-135" dirty="0">
                <a:solidFill>
                  <a:srgbClr val="363929"/>
                </a:solidFill>
                <a:latin typeface="Trebuchet MS"/>
                <a:cs typeface="Trebuchet MS"/>
              </a:rPr>
              <a:t>Select </a:t>
            </a:r>
            <a:r>
              <a:rPr sz="4000" spc="-210" dirty="0">
                <a:solidFill>
                  <a:srgbClr val="363929"/>
                </a:solidFill>
                <a:latin typeface="Trebuchet MS"/>
                <a:cs typeface="Trebuchet MS"/>
              </a:rPr>
              <a:t>the </a:t>
            </a:r>
            <a:r>
              <a:rPr sz="4000" spc="-185" dirty="0">
                <a:solidFill>
                  <a:srgbClr val="363929"/>
                </a:solidFill>
                <a:latin typeface="Trebuchet MS"/>
                <a:cs typeface="Trebuchet MS"/>
              </a:rPr>
              <a:t>best </a:t>
            </a:r>
            <a:r>
              <a:rPr sz="4000" spc="-10" dirty="0">
                <a:solidFill>
                  <a:srgbClr val="363929"/>
                </a:solidFill>
                <a:latin typeface="Trebuchet MS"/>
                <a:cs typeface="Trebuchet MS"/>
              </a:rPr>
              <a:t>neighborhood </a:t>
            </a:r>
            <a:r>
              <a:rPr sz="4000" spc="-175" dirty="0">
                <a:solidFill>
                  <a:srgbClr val="363929"/>
                </a:solidFill>
                <a:latin typeface="Trebuchet MS"/>
                <a:cs typeface="Trebuchet MS"/>
              </a:rPr>
              <a:t>for </a:t>
            </a:r>
            <a:r>
              <a:rPr sz="4000" spc="-105" dirty="0">
                <a:solidFill>
                  <a:srgbClr val="363929"/>
                </a:solidFill>
                <a:latin typeface="Trebuchet MS"/>
                <a:cs typeface="Trebuchet MS"/>
              </a:rPr>
              <a:t>a  </a:t>
            </a:r>
            <a:r>
              <a:rPr sz="4000" spc="-145" dirty="0">
                <a:solidFill>
                  <a:srgbClr val="363929"/>
                </a:solidFill>
                <a:latin typeface="Trebuchet MS"/>
                <a:cs typeface="Trebuchet MS"/>
              </a:rPr>
              <a:t>Fortune </a:t>
            </a:r>
            <a:r>
              <a:rPr sz="4000" spc="125" dirty="0">
                <a:solidFill>
                  <a:srgbClr val="363929"/>
                </a:solidFill>
                <a:latin typeface="Trebuchet MS"/>
                <a:cs typeface="Trebuchet MS"/>
              </a:rPr>
              <a:t>500 </a:t>
            </a:r>
            <a:r>
              <a:rPr sz="4000" spc="-5" dirty="0">
                <a:solidFill>
                  <a:srgbClr val="363929"/>
                </a:solidFill>
                <a:latin typeface="Trebuchet MS"/>
                <a:cs typeface="Trebuchet MS"/>
              </a:rPr>
              <a:t>company </a:t>
            </a:r>
            <a:r>
              <a:rPr sz="4000" spc="-200" dirty="0">
                <a:solidFill>
                  <a:srgbClr val="363929"/>
                </a:solidFill>
                <a:latin typeface="Trebuchet MS"/>
                <a:cs typeface="Trebuchet MS"/>
              </a:rPr>
              <a:t>to </a:t>
            </a:r>
            <a:r>
              <a:rPr sz="4000" spc="-40" dirty="0">
                <a:solidFill>
                  <a:srgbClr val="363929"/>
                </a:solidFill>
                <a:latin typeface="Trebuchet MS"/>
                <a:cs typeface="Trebuchet MS"/>
              </a:rPr>
              <a:t>move </a:t>
            </a:r>
            <a:r>
              <a:rPr sz="4000" spc="-190" dirty="0">
                <a:solidFill>
                  <a:srgbClr val="363929"/>
                </a:solidFill>
                <a:latin typeface="Trebuchet MS"/>
                <a:cs typeface="Trebuchet MS"/>
              </a:rPr>
              <a:t>its  </a:t>
            </a:r>
            <a:r>
              <a:rPr sz="4000" spc="-125" dirty="0">
                <a:solidFill>
                  <a:srgbClr val="363929"/>
                </a:solidFill>
                <a:latin typeface="Trebuchet MS"/>
                <a:cs typeface="Trebuchet MS"/>
              </a:rPr>
              <a:t>headquarters </a:t>
            </a:r>
            <a:r>
              <a:rPr sz="4000" spc="-75" dirty="0">
                <a:solidFill>
                  <a:srgbClr val="363929"/>
                </a:solidFill>
                <a:latin typeface="Trebuchet MS"/>
                <a:cs typeface="Trebuchet MS"/>
              </a:rPr>
              <a:t>based </a:t>
            </a:r>
            <a:r>
              <a:rPr sz="4000" spc="55" dirty="0">
                <a:solidFill>
                  <a:srgbClr val="363929"/>
                </a:solidFill>
                <a:latin typeface="Trebuchet MS"/>
                <a:cs typeface="Trebuchet MS"/>
              </a:rPr>
              <a:t>on</a:t>
            </a:r>
            <a:r>
              <a:rPr sz="4000" spc="-105" dirty="0">
                <a:solidFill>
                  <a:srgbClr val="363929"/>
                </a:solidFill>
                <a:latin typeface="Trebuchet MS"/>
                <a:cs typeface="Trebuchet MS"/>
              </a:rPr>
              <a:t> </a:t>
            </a:r>
            <a:r>
              <a:rPr sz="4000" spc="-60" dirty="0">
                <a:solidFill>
                  <a:srgbClr val="363929"/>
                </a:solidFill>
                <a:latin typeface="Trebuchet MS"/>
                <a:cs typeface="Trebuchet MS"/>
              </a:rPr>
              <a:t>venues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41900" y="1054100"/>
            <a:ext cx="3632200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6500" y="850900"/>
            <a:ext cx="3646804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Object</a:t>
            </a:r>
            <a:r>
              <a:rPr spc="-175" dirty="0"/>
              <a:t>i</a:t>
            </a:r>
            <a:r>
              <a:rPr spc="-20" dirty="0"/>
              <a:t>v</a:t>
            </a:r>
            <a:r>
              <a:rPr spc="-310"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2019300" y="3992168"/>
            <a:ext cx="219773" cy="131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19300" y="5020868"/>
            <a:ext cx="219773" cy="1319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19300" y="6443268"/>
            <a:ext cx="219773" cy="1319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52700" y="3822700"/>
            <a:ext cx="9130665" cy="364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40" dirty="0">
                <a:solidFill>
                  <a:srgbClr val="363929"/>
                </a:solidFill>
                <a:latin typeface="Trebuchet MS"/>
                <a:cs typeface="Trebuchet MS"/>
              </a:rPr>
              <a:t>Collect </a:t>
            </a:r>
            <a:r>
              <a:rPr sz="2500" spc="-130" dirty="0">
                <a:solidFill>
                  <a:srgbClr val="363929"/>
                </a:solidFill>
                <a:latin typeface="Trebuchet MS"/>
                <a:cs typeface="Trebuchet MS"/>
              </a:rPr>
              <a:t>the </a:t>
            </a:r>
            <a:r>
              <a:rPr sz="2500" spc="-10" dirty="0">
                <a:solidFill>
                  <a:srgbClr val="363929"/>
                </a:solidFill>
                <a:latin typeface="Trebuchet MS"/>
                <a:cs typeface="Trebuchet MS"/>
              </a:rPr>
              <a:t>neighborhoods </a:t>
            </a:r>
            <a:r>
              <a:rPr sz="2500" spc="-85" dirty="0">
                <a:solidFill>
                  <a:srgbClr val="363929"/>
                </a:solidFill>
                <a:latin typeface="Trebuchet MS"/>
                <a:cs typeface="Trebuchet MS"/>
              </a:rPr>
              <a:t>top </a:t>
            </a:r>
            <a:r>
              <a:rPr sz="2500" spc="-40" dirty="0">
                <a:solidFill>
                  <a:srgbClr val="363929"/>
                </a:solidFill>
                <a:latin typeface="Trebuchet MS"/>
                <a:cs typeface="Trebuchet MS"/>
              </a:rPr>
              <a:t>venues </a:t>
            </a:r>
            <a:r>
              <a:rPr sz="2500" spc="-5" dirty="0">
                <a:solidFill>
                  <a:srgbClr val="363929"/>
                </a:solidFill>
                <a:latin typeface="Trebuchet MS"/>
                <a:cs typeface="Trebuchet MS"/>
              </a:rPr>
              <a:t>using</a:t>
            </a:r>
            <a:r>
              <a:rPr sz="2500" spc="-55" dirty="0">
                <a:solidFill>
                  <a:srgbClr val="363929"/>
                </a:solidFill>
                <a:latin typeface="Trebuchet MS"/>
                <a:cs typeface="Trebuchet MS"/>
              </a:rPr>
              <a:t> </a:t>
            </a:r>
            <a:r>
              <a:rPr sz="2500" spc="-60" dirty="0">
                <a:solidFill>
                  <a:srgbClr val="363929"/>
                </a:solidFill>
                <a:latin typeface="Trebuchet MS"/>
                <a:cs typeface="Trebuchet MS"/>
              </a:rPr>
              <a:t>Foursquare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00">
              <a:latin typeface="Trebuchet MS"/>
              <a:cs typeface="Trebuchet MS"/>
            </a:endParaRPr>
          </a:p>
          <a:p>
            <a:pPr marL="12700" marR="5080">
              <a:lnSpc>
                <a:spcPct val="103299"/>
              </a:lnSpc>
            </a:pPr>
            <a:r>
              <a:rPr sz="2500" spc="-70" dirty="0">
                <a:solidFill>
                  <a:srgbClr val="363929"/>
                </a:solidFill>
                <a:latin typeface="Trebuchet MS"/>
                <a:cs typeface="Trebuchet MS"/>
              </a:rPr>
              <a:t>Form </a:t>
            </a:r>
            <a:r>
              <a:rPr sz="2500" spc="-10" dirty="0">
                <a:solidFill>
                  <a:srgbClr val="363929"/>
                </a:solidFill>
                <a:latin typeface="Trebuchet MS"/>
                <a:cs typeface="Trebuchet MS"/>
              </a:rPr>
              <a:t>neighborhood </a:t>
            </a:r>
            <a:r>
              <a:rPr sz="2500" spc="-45" dirty="0">
                <a:solidFill>
                  <a:srgbClr val="363929"/>
                </a:solidFill>
                <a:latin typeface="Trebuchet MS"/>
                <a:cs typeface="Trebuchet MS"/>
              </a:rPr>
              <a:t>based </a:t>
            </a:r>
            <a:r>
              <a:rPr sz="2500" spc="35" dirty="0">
                <a:solidFill>
                  <a:srgbClr val="363929"/>
                </a:solidFill>
                <a:latin typeface="Trebuchet MS"/>
                <a:cs typeface="Trebuchet MS"/>
              </a:rPr>
              <a:t>on </a:t>
            </a:r>
            <a:r>
              <a:rPr sz="2500" spc="-40" dirty="0">
                <a:solidFill>
                  <a:srgbClr val="363929"/>
                </a:solidFill>
                <a:latin typeface="Trebuchet MS"/>
                <a:cs typeface="Trebuchet MS"/>
              </a:rPr>
              <a:t>venue </a:t>
            </a:r>
            <a:r>
              <a:rPr sz="2500" spc="-75" dirty="0">
                <a:solidFill>
                  <a:srgbClr val="363929"/>
                </a:solidFill>
                <a:latin typeface="Trebuchet MS"/>
                <a:cs typeface="Trebuchet MS"/>
              </a:rPr>
              <a:t>categories </a:t>
            </a:r>
            <a:r>
              <a:rPr sz="2500" spc="-5" dirty="0">
                <a:solidFill>
                  <a:srgbClr val="363929"/>
                </a:solidFill>
                <a:latin typeface="Trebuchet MS"/>
                <a:cs typeface="Trebuchet MS"/>
              </a:rPr>
              <a:t>using</a:t>
            </a:r>
            <a:r>
              <a:rPr sz="2500" spc="-140" dirty="0">
                <a:solidFill>
                  <a:srgbClr val="363929"/>
                </a:solidFill>
                <a:latin typeface="Trebuchet MS"/>
                <a:cs typeface="Trebuchet MS"/>
              </a:rPr>
              <a:t> </a:t>
            </a:r>
            <a:r>
              <a:rPr sz="2500" spc="-35" dirty="0">
                <a:solidFill>
                  <a:srgbClr val="363929"/>
                </a:solidFill>
                <a:latin typeface="Trebuchet MS"/>
                <a:cs typeface="Trebuchet MS"/>
              </a:rPr>
              <a:t>unsupervised  </a:t>
            </a:r>
            <a:r>
              <a:rPr sz="2500" spc="-45" dirty="0">
                <a:solidFill>
                  <a:srgbClr val="363929"/>
                </a:solidFill>
                <a:latin typeface="Trebuchet MS"/>
                <a:cs typeface="Trebuchet MS"/>
              </a:rPr>
              <a:t>k-means </a:t>
            </a:r>
            <a:r>
              <a:rPr sz="2500" spc="-60" dirty="0">
                <a:solidFill>
                  <a:srgbClr val="363929"/>
                </a:solidFill>
                <a:latin typeface="Trebuchet MS"/>
                <a:cs typeface="Trebuchet MS"/>
              </a:rPr>
              <a:t>clustering</a:t>
            </a:r>
            <a:r>
              <a:rPr sz="2500" spc="-80" dirty="0">
                <a:solidFill>
                  <a:srgbClr val="363929"/>
                </a:solidFill>
                <a:latin typeface="Trebuchet MS"/>
                <a:cs typeface="Trebuchet MS"/>
              </a:rPr>
              <a:t> </a:t>
            </a:r>
            <a:r>
              <a:rPr sz="2500" spc="-55" dirty="0">
                <a:solidFill>
                  <a:srgbClr val="363929"/>
                </a:solidFill>
                <a:latin typeface="Trebuchet MS"/>
                <a:cs typeface="Trebuchet MS"/>
              </a:rPr>
              <a:t>algorithm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300">
              <a:latin typeface="Trebuchet MS"/>
              <a:cs typeface="Trebuchet MS"/>
            </a:endParaRPr>
          </a:p>
          <a:p>
            <a:pPr marL="12700" marR="392430" algn="just">
              <a:lnSpc>
                <a:spcPct val="103299"/>
              </a:lnSpc>
            </a:pPr>
            <a:r>
              <a:rPr sz="2500" spc="-80" dirty="0">
                <a:solidFill>
                  <a:srgbClr val="363929"/>
                </a:solidFill>
                <a:latin typeface="Trebuchet MS"/>
                <a:cs typeface="Trebuchet MS"/>
              </a:rPr>
              <a:t>Identify </a:t>
            </a:r>
            <a:r>
              <a:rPr sz="2500" spc="-15" dirty="0">
                <a:solidFill>
                  <a:srgbClr val="363929"/>
                </a:solidFill>
                <a:latin typeface="Trebuchet MS"/>
                <a:cs typeface="Trebuchet MS"/>
              </a:rPr>
              <a:t>and </a:t>
            </a:r>
            <a:r>
              <a:rPr sz="2500" spc="-60" dirty="0">
                <a:solidFill>
                  <a:srgbClr val="363929"/>
                </a:solidFill>
                <a:latin typeface="Trebuchet MS"/>
                <a:cs typeface="Trebuchet MS"/>
              </a:rPr>
              <a:t>understand </a:t>
            </a:r>
            <a:r>
              <a:rPr sz="2500" spc="-130" dirty="0">
                <a:solidFill>
                  <a:srgbClr val="363929"/>
                </a:solidFill>
                <a:latin typeface="Trebuchet MS"/>
                <a:cs typeface="Trebuchet MS"/>
              </a:rPr>
              <a:t>the </a:t>
            </a:r>
            <a:r>
              <a:rPr sz="2500" spc="-70" dirty="0">
                <a:solidFill>
                  <a:srgbClr val="363929"/>
                </a:solidFill>
                <a:latin typeface="Trebuchet MS"/>
                <a:cs typeface="Trebuchet MS"/>
              </a:rPr>
              <a:t>similarities </a:t>
            </a:r>
            <a:r>
              <a:rPr sz="2500" spc="-15" dirty="0">
                <a:solidFill>
                  <a:srgbClr val="363929"/>
                </a:solidFill>
                <a:latin typeface="Trebuchet MS"/>
                <a:cs typeface="Trebuchet MS"/>
              </a:rPr>
              <a:t>and </a:t>
            </a:r>
            <a:r>
              <a:rPr sz="2500" spc="-90" dirty="0">
                <a:solidFill>
                  <a:srgbClr val="363929"/>
                </a:solidFill>
                <a:latin typeface="Trebuchet MS"/>
                <a:cs typeface="Trebuchet MS"/>
              </a:rPr>
              <a:t>differences </a:t>
            </a:r>
            <a:r>
              <a:rPr sz="2500" spc="-80" dirty="0">
                <a:solidFill>
                  <a:srgbClr val="363929"/>
                </a:solidFill>
                <a:latin typeface="Trebuchet MS"/>
                <a:cs typeface="Trebuchet MS"/>
              </a:rPr>
              <a:t>between  </a:t>
            </a:r>
            <a:r>
              <a:rPr sz="2500" spc="-15" dirty="0">
                <a:solidFill>
                  <a:srgbClr val="363929"/>
                </a:solidFill>
                <a:latin typeface="Trebuchet MS"/>
                <a:cs typeface="Trebuchet MS"/>
              </a:rPr>
              <a:t>Scarborough and </a:t>
            </a:r>
            <a:r>
              <a:rPr sz="2500" spc="25" dirty="0">
                <a:solidFill>
                  <a:srgbClr val="363929"/>
                </a:solidFill>
                <a:latin typeface="Trebuchet MS"/>
                <a:cs typeface="Trebuchet MS"/>
              </a:rPr>
              <a:t>Queens </a:t>
            </a:r>
            <a:r>
              <a:rPr sz="2500" spc="-10" dirty="0">
                <a:solidFill>
                  <a:srgbClr val="363929"/>
                </a:solidFill>
                <a:latin typeface="Trebuchet MS"/>
                <a:cs typeface="Trebuchet MS"/>
              </a:rPr>
              <a:t>neighborhoods </a:t>
            </a:r>
            <a:r>
              <a:rPr sz="2500" spc="-125" dirty="0">
                <a:solidFill>
                  <a:srgbClr val="363929"/>
                </a:solidFill>
                <a:latin typeface="Trebuchet MS"/>
                <a:cs typeface="Trebuchet MS"/>
              </a:rPr>
              <a:t>to </a:t>
            </a:r>
            <a:r>
              <a:rPr sz="2500" spc="-55" dirty="0">
                <a:solidFill>
                  <a:srgbClr val="363929"/>
                </a:solidFill>
                <a:latin typeface="Trebuchet MS"/>
                <a:cs typeface="Trebuchet MS"/>
              </a:rPr>
              <a:t>obtain </a:t>
            </a:r>
            <a:r>
              <a:rPr sz="2500" spc="-50" dirty="0">
                <a:solidFill>
                  <a:srgbClr val="363929"/>
                </a:solidFill>
                <a:latin typeface="Trebuchet MS"/>
                <a:cs typeface="Trebuchet MS"/>
              </a:rPr>
              <a:t>insights </a:t>
            </a:r>
            <a:r>
              <a:rPr sz="2500" spc="-65" dirty="0">
                <a:solidFill>
                  <a:srgbClr val="363929"/>
                </a:solidFill>
                <a:latin typeface="Trebuchet MS"/>
                <a:cs typeface="Trebuchet MS"/>
              </a:rPr>
              <a:t>into  </a:t>
            </a:r>
            <a:r>
              <a:rPr sz="2500" spc="-130" dirty="0">
                <a:solidFill>
                  <a:srgbClr val="363929"/>
                </a:solidFill>
                <a:latin typeface="Trebuchet MS"/>
                <a:cs typeface="Trebuchet MS"/>
              </a:rPr>
              <a:t>the</a:t>
            </a:r>
            <a:r>
              <a:rPr sz="2500" spc="-65" dirty="0">
                <a:solidFill>
                  <a:srgbClr val="363929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363929"/>
                </a:solidFill>
                <a:latin typeface="Trebuchet MS"/>
                <a:cs typeface="Trebuchet MS"/>
              </a:rPr>
              <a:t>neighborhoods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2999739"/>
            <a:ext cx="5713095" cy="198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0" marR="5080" indent="-1447800">
              <a:lnSpc>
                <a:spcPct val="125800"/>
              </a:lnSpc>
              <a:spcBef>
                <a:spcPts val="100"/>
              </a:spcBef>
            </a:pPr>
            <a:r>
              <a:rPr sz="5100" spc="260" dirty="0">
                <a:solidFill>
                  <a:srgbClr val="363929"/>
                </a:solidFill>
                <a:latin typeface="Trebuchet MS"/>
                <a:cs typeface="Trebuchet MS"/>
              </a:rPr>
              <a:t>Map </a:t>
            </a:r>
            <a:r>
              <a:rPr sz="5100" spc="-185" dirty="0">
                <a:solidFill>
                  <a:srgbClr val="363929"/>
                </a:solidFill>
                <a:latin typeface="Trebuchet MS"/>
                <a:cs typeface="Trebuchet MS"/>
              </a:rPr>
              <a:t>of</a:t>
            </a:r>
            <a:r>
              <a:rPr sz="5100" spc="-565" dirty="0">
                <a:solidFill>
                  <a:srgbClr val="363929"/>
                </a:solidFill>
                <a:latin typeface="Trebuchet MS"/>
                <a:cs typeface="Trebuchet MS"/>
              </a:rPr>
              <a:t> </a:t>
            </a:r>
            <a:r>
              <a:rPr sz="5100" spc="-30" dirty="0">
                <a:solidFill>
                  <a:srgbClr val="363929"/>
                </a:solidFill>
                <a:latin typeface="Trebuchet MS"/>
                <a:cs typeface="Trebuchet MS"/>
              </a:rPr>
              <a:t>Scarborough  </a:t>
            </a:r>
            <a:r>
              <a:rPr sz="5100" spc="5" dirty="0">
                <a:solidFill>
                  <a:srgbClr val="363929"/>
                </a:solidFill>
                <a:latin typeface="Trebuchet MS"/>
                <a:cs typeface="Trebuchet MS"/>
              </a:rPr>
              <a:t>in</a:t>
            </a:r>
            <a:r>
              <a:rPr sz="5100" spc="-509" dirty="0">
                <a:solidFill>
                  <a:srgbClr val="363929"/>
                </a:solidFill>
                <a:latin typeface="Trebuchet MS"/>
                <a:cs typeface="Trebuchet MS"/>
              </a:rPr>
              <a:t> </a:t>
            </a:r>
            <a:r>
              <a:rPr sz="5100" spc="-170" dirty="0">
                <a:solidFill>
                  <a:srgbClr val="363929"/>
                </a:solidFill>
                <a:latin typeface="Trebuchet MS"/>
                <a:cs typeface="Trebuchet MS"/>
              </a:rPr>
              <a:t>Toronto</a:t>
            </a:r>
            <a:endParaRPr sz="5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41500" y="6299200"/>
            <a:ext cx="4864100" cy="43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16100" y="6223000"/>
            <a:ext cx="4867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>
                <a:solidFill>
                  <a:srgbClr val="363929"/>
                </a:solidFill>
                <a:latin typeface="Trebuchet MS"/>
                <a:cs typeface="Trebuchet MS"/>
              </a:rPr>
              <a:t>Different </a:t>
            </a:r>
            <a:r>
              <a:rPr sz="2800" spc="-10" dirty="0">
                <a:solidFill>
                  <a:srgbClr val="363929"/>
                </a:solidFill>
                <a:latin typeface="Trebuchet MS"/>
                <a:cs typeface="Trebuchet MS"/>
              </a:rPr>
              <a:t>neighborhood</a:t>
            </a:r>
            <a:r>
              <a:rPr sz="2800" spc="-70" dirty="0">
                <a:solidFill>
                  <a:srgbClr val="363929"/>
                </a:solidFill>
                <a:latin typeface="Trebuchet MS"/>
                <a:cs typeface="Trebuchet MS"/>
              </a:rPr>
              <a:t> </a:t>
            </a:r>
            <a:r>
              <a:rPr sz="2800" spc="-90" dirty="0">
                <a:solidFill>
                  <a:srgbClr val="363929"/>
                </a:solidFill>
                <a:latin typeface="Trebuchet MS"/>
                <a:cs typeface="Trebuchet MS"/>
              </a:rPr>
              <a:t>clusters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35155" y="1895576"/>
            <a:ext cx="6454140" cy="6366510"/>
            <a:chOff x="5435155" y="1895576"/>
            <a:chExt cx="6454140" cy="6366510"/>
          </a:xfrm>
        </p:grpSpPr>
        <p:sp>
          <p:nvSpPr>
            <p:cNvPr id="3" name="object 3"/>
            <p:cNvSpPr/>
            <p:nvPr/>
          </p:nvSpPr>
          <p:spPr>
            <a:xfrm>
              <a:off x="5638355" y="2111476"/>
              <a:ext cx="6047676" cy="59344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35155" y="1895576"/>
              <a:ext cx="6454076" cy="63662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260600" y="1790700"/>
            <a:ext cx="2019300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71700" y="2616200"/>
            <a:ext cx="2159000" cy="660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97200" y="3403600"/>
            <a:ext cx="495300" cy="520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46300" y="1638300"/>
            <a:ext cx="2185035" cy="23774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indent="-1905" algn="ctr">
              <a:lnSpc>
                <a:spcPct val="101299"/>
              </a:lnSpc>
              <a:spcBef>
                <a:spcPts val="20"/>
              </a:spcBef>
            </a:pPr>
            <a:r>
              <a:rPr sz="5100" spc="260" dirty="0"/>
              <a:t>Map </a:t>
            </a:r>
            <a:r>
              <a:rPr sz="5100" spc="-185" dirty="0"/>
              <a:t>of  </a:t>
            </a:r>
            <a:r>
              <a:rPr sz="5100" spc="50" dirty="0"/>
              <a:t>Queens  </a:t>
            </a:r>
            <a:r>
              <a:rPr sz="5100" spc="5" dirty="0"/>
              <a:t>in</a:t>
            </a:r>
            <a:endParaRPr sz="5100"/>
          </a:p>
        </p:txBody>
      </p:sp>
      <p:sp>
        <p:nvSpPr>
          <p:cNvPr id="9" name="object 9"/>
          <p:cNvSpPr/>
          <p:nvPr/>
        </p:nvSpPr>
        <p:spPr>
          <a:xfrm>
            <a:off x="1295400" y="4343400"/>
            <a:ext cx="3949700" cy="723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44600" y="4191000"/>
            <a:ext cx="398589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215" dirty="0">
                <a:solidFill>
                  <a:srgbClr val="363929"/>
                </a:solidFill>
                <a:latin typeface="Trebuchet MS"/>
                <a:cs typeface="Trebuchet MS"/>
              </a:rPr>
              <a:t>New </a:t>
            </a:r>
            <a:r>
              <a:rPr sz="5100" spc="-165" dirty="0">
                <a:solidFill>
                  <a:srgbClr val="363929"/>
                </a:solidFill>
                <a:latin typeface="Trebuchet MS"/>
                <a:cs typeface="Trebuchet MS"/>
              </a:rPr>
              <a:t>York</a:t>
            </a:r>
            <a:r>
              <a:rPr sz="5100" spc="-1010" dirty="0">
                <a:solidFill>
                  <a:srgbClr val="363929"/>
                </a:solidFill>
                <a:latin typeface="Trebuchet MS"/>
                <a:cs typeface="Trebuchet MS"/>
              </a:rPr>
              <a:t> </a:t>
            </a:r>
            <a:r>
              <a:rPr sz="5100" spc="-65" dirty="0">
                <a:solidFill>
                  <a:srgbClr val="363929"/>
                </a:solidFill>
                <a:latin typeface="Trebuchet MS"/>
                <a:cs typeface="Trebuchet MS"/>
              </a:rPr>
              <a:t>City</a:t>
            </a:r>
            <a:endParaRPr sz="51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19200" y="6718300"/>
            <a:ext cx="3606800" cy="787400"/>
            <a:chOff x="1219200" y="6718300"/>
            <a:chExt cx="3606800" cy="787400"/>
          </a:xfrm>
        </p:grpSpPr>
        <p:sp>
          <p:nvSpPr>
            <p:cNvPr id="12" name="object 12"/>
            <p:cNvSpPr/>
            <p:nvPr/>
          </p:nvSpPr>
          <p:spPr>
            <a:xfrm>
              <a:off x="1219200" y="6718300"/>
              <a:ext cx="3606800" cy="431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25700" y="7162800"/>
              <a:ext cx="1181100" cy="3429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93800" y="6642100"/>
            <a:ext cx="3622675" cy="896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1900" marR="5080" indent="-1219200">
              <a:lnSpc>
                <a:spcPts val="3500"/>
              </a:lnSpc>
              <a:spcBef>
                <a:spcPts val="100"/>
              </a:spcBef>
            </a:pPr>
            <a:r>
              <a:rPr sz="2800" spc="-90" dirty="0">
                <a:solidFill>
                  <a:srgbClr val="363929"/>
                </a:solidFill>
                <a:latin typeface="Trebuchet MS"/>
                <a:cs typeface="Trebuchet MS"/>
              </a:rPr>
              <a:t>Different</a:t>
            </a:r>
            <a:r>
              <a:rPr sz="2800" spc="-100" dirty="0">
                <a:solidFill>
                  <a:srgbClr val="363929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363929"/>
                </a:solidFill>
                <a:latin typeface="Trebuchet MS"/>
                <a:cs typeface="Trebuchet MS"/>
              </a:rPr>
              <a:t>neighborhood  </a:t>
            </a:r>
            <a:r>
              <a:rPr sz="2800" spc="-90" dirty="0">
                <a:solidFill>
                  <a:srgbClr val="363929"/>
                </a:solidFill>
                <a:latin typeface="Trebuchet MS"/>
                <a:cs typeface="Trebuchet MS"/>
              </a:rPr>
              <a:t>clusters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35200" y="914400"/>
            <a:ext cx="9232900" cy="1181100"/>
            <a:chOff x="2235200" y="914400"/>
            <a:chExt cx="9232900" cy="1181100"/>
          </a:xfrm>
        </p:grpSpPr>
        <p:sp>
          <p:nvSpPr>
            <p:cNvPr id="3" name="object 3"/>
            <p:cNvSpPr/>
            <p:nvPr/>
          </p:nvSpPr>
          <p:spPr>
            <a:xfrm>
              <a:off x="2235200" y="914400"/>
              <a:ext cx="9232900" cy="647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0" y="1574800"/>
              <a:ext cx="4572000" cy="520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22500" y="774700"/>
            <a:ext cx="9237345" cy="125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500" spc="5" dirty="0"/>
              <a:t>Comparison </a:t>
            </a:r>
            <a:r>
              <a:rPr sz="4500" spc="-140" dirty="0"/>
              <a:t>between</a:t>
            </a:r>
            <a:r>
              <a:rPr sz="4500" spc="-265" dirty="0"/>
              <a:t> </a:t>
            </a:r>
            <a:r>
              <a:rPr sz="4500" spc="30" dirty="0"/>
              <a:t>Neighborhoods</a:t>
            </a:r>
            <a:endParaRPr sz="4500"/>
          </a:p>
          <a:p>
            <a:pPr marL="6985" algn="ctr">
              <a:lnSpc>
                <a:spcPct val="100000"/>
              </a:lnSpc>
              <a:spcBef>
                <a:spcPts val="100"/>
              </a:spcBef>
            </a:pPr>
            <a:r>
              <a:rPr sz="3500" spc="-20" dirty="0"/>
              <a:t>Scarborough </a:t>
            </a:r>
            <a:r>
              <a:rPr sz="3500" spc="-10" dirty="0"/>
              <a:t>vs</a:t>
            </a:r>
            <a:r>
              <a:rPr sz="3500" spc="-160" dirty="0"/>
              <a:t> </a:t>
            </a:r>
            <a:r>
              <a:rPr sz="3500" spc="40" dirty="0"/>
              <a:t>Queens</a:t>
            </a:r>
            <a:endParaRPr sz="3500"/>
          </a:p>
        </p:txBody>
      </p:sp>
      <p:sp>
        <p:nvSpPr>
          <p:cNvPr id="6" name="object 6"/>
          <p:cNvSpPr/>
          <p:nvPr/>
        </p:nvSpPr>
        <p:spPr>
          <a:xfrm>
            <a:off x="2019300" y="3505695"/>
            <a:ext cx="255270" cy="153035"/>
          </a:xfrm>
          <a:custGeom>
            <a:avLst/>
            <a:gdLst/>
            <a:ahLst/>
            <a:cxnLst/>
            <a:rect l="l" t="t" r="r" b="b"/>
            <a:pathLst>
              <a:path w="255269" h="153035">
                <a:moveTo>
                  <a:pt x="129832" y="87604"/>
                </a:moveTo>
                <a:lnTo>
                  <a:pt x="74155" y="121310"/>
                </a:lnTo>
                <a:lnTo>
                  <a:pt x="127584" y="153022"/>
                </a:lnTo>
                <a:lnTo>
                  <a:pt x="183146" y="119976"/>
                </a:lnTo>
                <a:lnTo>
                  <a:pt x="129832" y="87604"/>
                </a:lnTo>
                <a:close/>
              </a:path>
              <a:path w="255269" h="153035">
                <a:moveTo>
                  <a:pt x="55791" y="43357"/>
                </a:moveTo>
                <a:lnTo>
                  <a:pt x="0" y="76403"/>
                </a:lnTo>
                <a:lnTo>
                  <a:pt x="57810" y="111226"/>
                </a:lnTo>
                <a:lnTo>
                  <a:pt x="113360" y="77965"/>
                </a:lnTo>
                <a:lnTo>
                  <a:pt x="55791" y="43357"/>
                </a:lnTo>
                <a:close/>
              </a:path>
              <a:path w="255269" h="153035">
                <a:moveTo>
                  <a:pt x="201625" y="44691"/>
                </a:moveTo>
                <a:lnTo>
                  <a:pt x="146405" y="77965"/>
                </a:lnTo>
                <a:lnTo>
                  <a:pt x="199389" y="110109"/>
                </a:lnTo>
                <a:lnTo>
                  <a:pt x="254939" y="76403"/>
                </a:lnTo>
                <a:lnTo>
                  <a:pt x="201625" y="44691"/>
                </a:lnTo>
                <a:close/>
              </a:path>
              <a:path w="255269" h="153035">
                <a:moveTo>
                  <a:pt x="127584" y="0"/>
                </a:moveTo>
                <a:lnTo>
                  <a:pt x="71805" y="33718"/>
                </a:lnTo>
                <a:lnTo>
                  <a:pt x="129832" y="67881"/>
                </a:lnTo>
                <a:lnTo>
                  <a:pt x="185394" y="34620"/>
                </a:lnTo>
                <a:lnTo>
                  <a:pt x="127584" y="0"/>
                </a:lnTo>
                <a:close/>
              </a:path>
            </a:pathLst>
          </a:custGeom>
          <a:solidFill>
            <a:srgbClr val="8E9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19300" y="4597895"/>
            <a:ext cx="255270" cy="153035"/>
          </a:xfrm>
          <a:custGeom>
            <a:avLst/>
            <a:gdLst/>
            <a:ahLst/>
            <a:cxnLst/>
            <a:rect l="l" t="t" r="r" b="b"/>
            <a:pathLst>
              <a:path w="255269" h="153035">
                <a:moveTo>
                  <a:pt x="129832" y="87604"/>
                </a:moveTo>
                <a:lnTo>
                  <a:pt x="74155" y="121310"/>
                </a:lnTo>
                <a:lnTo>
                  <a:pt x="127584" y="153022"/>
                </a:lnTo>
                <a:lnTo>
                  <a:pt x="183146" y="119976"/>
                </a:lnTo>
                <a:lnTo>
                  <a:pt x="129832" y="87604"/>
                </a:lnTo>
                <a:close/>
              </a:path>
              <a:path w="255269" h="153035">
                <a:moveTo>
                  <a:pt x="55791" y="43357"/>
                </a:moveTo>
                <a:lnTo>
                  <a:pt x="0" y="76403"/>
                </a:lnTo>
                <a:lnTo>
                  <a:pt x="57810" y="111226"/>
                </a:lnTo>
                <a:lnTo>
                  <a:pt x="113360" y="77965"/>
                </a:lnTo>
                <a:lnTo>
                  <a:pt x="55791" y="43357"/>
                </a:lnTo>
                <a:close/>
              </a:path>
              <a:path w="255269" h="153035">
                <a:moveTo>
                  <a:pt x="201625" y="44691"/>
                </a:moveTo>
                <a:lnTo>
                  <a:pt x="146405" y="77965"/>
                </a:lnTo>
                <a:lnTo>
                  <a:pt x="199389" y="110109"/>
                </a:lnTo>
                <a:lnTo>
                  <a:pt x="254939" y="76403"/>
                </a:lnTo>
                <a:lnTo>
                  <a:pt x="201625" y="44691"/>
                </a:lnTo>
                <a:close/>
              </a:path>
              <a:path w="255269" h="153035">
                <a:moveTo>
                  <a:pt x="127584" y="0"/>
                </a:moveTo>
                <a:lnTo>
                  <a:pt x="71805" y="33718"/>
                </a:lnTo>
                <a:lnTo>
                  <a:pt x="129832" y="67881"/>
                </a:lnTo>
                <a:lnTo>
                  <a:pt x="185394" y="34620"/>
                </a:lnTo>
                <a:lnTo>
                  <a:pt x="127584" y="0"/>
                </a:lnTo>
                <a:close/>
              </a:path>
            </a:pathLst>
          </a:custGeom>
          <a:solidFill>
            <a:srgbClr val="8E9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19300" y="6147295"/>
            <a:ext cx="255270" cy="153035"/>
          </a:xfrm>
          <a:custGeom>
            <a:avLst/>
            <a:gdLst/>
            <a:ahLst/>
            <a:cxnLst/>
            <a:rect l="l" t="t" r="r" b="b"/>
            <a:pathLst>
              <a:path w="255269" h="153035">
                <a:moveTo>
                  <a:pt x="129832" y="87604"/>
                </a:moveTo>
                <a:lnTo>
                  <a:pt x="74155" y="121310"/>
                </a:lnTo>
                <a:lnTo>
                  <a:pt x="127584" y="153022"/>
                </a:lnTo>
                <a:lnTo>
                  <a:pt x="183146" y="119976"/>
                </a:lnTo>
                <a:lnTo>
                  <a:pt x="129832" y="87604"/>
                </a:lnTo>
                <a:close/>
              </a:path>
              <a:path w="255269" h="153035">
                <a:moveTo>
                  <a:pt x="55791" y="43357"/>
                </a:moveTo>
                <a:lnTo>
                  <a:pt x="0" y="76403"/>
                </a:lnTo>
                <a:lnTo>
                  <a:pt x="57810" y="111226"/>
                </a:lnTo>
                <a:lnTo>
                  <a:pt x="113360" y="77965"/>
                </a:lnTo>
                <a:lnTo>
                  <a:pt x="55791" y="43357"/>
                </a:lnTo>
                <a:close/>
              </a:path>
              <a:path w="255269" h="153035">
                <a:moveTo>
                  <a:pt x="201625" y="44691"/>
                </a:moveTo>
                <a:lnTo>
                  <a:pt x="146405" y="77965"/>
                </a:lnTo>
                <a:lnTo>
                  <a:pt x="199389" y="110109"/>
                </a:lnTo>
                <a:lnTo>
                  <a:pt x="254939" y="76403"/>
                </a:lnTo>
                <a:lnTo>
                  <a:pt x="201625" y="44691"/>
                </a:lnTo>
                <a:close/>
              </a:path>
              <a:path w="255269" h="153035">
                <a:moveTo>
                  <a:pt x="127584" y="0"/>
                </a:moveTo>
                <a:lnTo>
                  <a:pt x="71805" y="33718"/>
                </a:lnTo>
                <a:lnTo>
                  <a:pt x="129832" y="67881"/>
                </a:lnTo>
                <a:lnTo>
                  <a:pt x="185394" y="34620"/>
                </a:lnTo>
                <a:lnTo>
                  <a:pt x="127584" y="0"/>
                </a:lnTo>
                <a:close/>
              </a:path>
            </a:pathLst>
          </a:custGeom>
          <a:solidFill>
            <a:srgbClr val="8E9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7239495"/>
            <a:ext cx="255270" cy="153035"/>
          </a:xfrm>
          <a:custGeom>
            <a:avLst/>
            <a:gdLst/>
            <a:ahLst/>
            <a:cxnLst/>
            <a:rect l="l" t="t" r="r" b="b"/>
            <a:pathLst>
              <a:path w="255269" h="153034">
                <a:moveTo>
                  <a:pt x="129832" y="87604"/>
                </a:moveTo>
                <a:lnTo>
                  <a:pt x="74155" y="121310"/>
                </a:lnTo>
                <a:lnTo>
                  <a:pt x="127584" y="153022"/>
                </a:lnTo>
                <a:lnTo>
                  <a:pt x="183146" y="119976"/>
                </a:lnTo>
                <a:lnTo>
                  <a:pt x="129832" y="87604"/>
                </a:lnTo>
                <a:close/>
              </a:path>
              <a:path w="255269" h="153034">
                <a:moveTo>
                  <a:pt x="55791" y="43357"/>
                </a:moveTo>
                <a:lnTo>
                  <a:pt x="0" y="76403"/>
                </a:lnTo>
                <a:lnTo>
                  <a:pt x="57810" y="111226"/>
                </a:lnTo>
                <a:lnTo>
                  <a:pt x="113360" y="77965"/>
                </a:lnTo>
                <a:lnTo>
                  <a:pt x="55791" y="43357"/>
                </a:lnTo>
                <a:close/>
              </a:path>
              <a:path w="255269" h="153034">
                <a:moveTo>
                  <a:pt x="201625" y="44691"/>
                </a:moveTo>
                <a:lnTo>
                  <a:pt x="146405" y="77965"/>
                </a:lnTo>
                <a:lnTo>
                  <a:pt x="199389" y="110109"/>
                </a:lnTo>
                <a:lnTo>
                  <a:pt x="254939" y="76403"/>
                </a:lnTo>
                <a:lnTo>
                  <a:pt x="201625" y="44691"/>
                </a:lnTo>
                <a:close/>
              </a:path>
              <a:path w="255269" h="153034">
                <a:moveTo>
                  <a:pt x="127584" y="0"/>
                </a:moveTo>
                <a:lnTo>
                  <a:pt x="71805" y="33718"/>
                </a:lnTo>
                <a:lnTo>
                  <a:pt x="129832" y="67881"/>
                </a:lnTo>
                <a:lnTo>
                  <a:pt x="185394" y="34620"/>
                </a:lnTo>
                <a:lnTo>
                  <a:pt x="127584" y="0"/>
                </a:lnTo>
                <a:close/>
              </a:path>
            </a:pathLst>
          </a:custGeom>
          <a:solidFill>
            <a:srgbClr val="8E9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99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Scarborough </a:t>
            </a:r>
            <a:r>
              <a:rPr spc="-35" dirty="0"/>
              <a:t>has </a:t>
            </a:r>
            <a:r>
              <a:rPr spc="90" dirty="0"/>
              <a:t>79 </a:t>
            </a:r>
            <a:r>
              <a:rPr spc="-95" dirty="0"/>
              <a:t>distinct </a:t>
            </a:r>
            <a:r>
              <a:rPr spc="-45" dirty="0"/>
              <a:t>venues </a:t>
            </a:r>
            <a:r>
              <a:rPr dirty="0"/>
              <a:t>in </a:t>
            </a:r>
            <a:r>
              <a:rPr spc="90" dirty="0"/>
              <a:t>52</a:t>
            </a:r>
            <a:r>
              <a:rPr spc="-370" dirty="0"/>
              <a:t> </a:t>
            </a:r>
            <a:r>
              <a:rPr spc="-85" dirty="0"/>
              <a:t>categories</a:t>
            </a:r>
          </a:p>
          <a:p>
            <a:pPr marL="455295">
              <a:lnSpc>
                <a:spcPct val="100000"/>
              </a:lnSpc>
              <a:spcBef>
                <a:spcPts val="5"/>
              </a:spcBef>
            </a:pPr>
            <a:endParaRPr sz="4300"/>
          </a:p>
          <a:p>
            <a:pPr marL="467995" marR="5080">
              <a:lnSpc>
                <a:spcPct val="103400"/>
              </a:lnSpc>
            </a:pPr>
            <a:r>
              <a:rPr spc="-105" dirty="0"/>
              <a:t>The </a:t>
            </a:r>
            <a:r>
              <a:rPr spc="-85" dirty="0"/>
              <a:t>most </a:t>
            </a:r>
            <a:r>
              <a:rPr spc="25" dirty="0"/>
              <a:t>common </a:t>
            </a:r>
            <a:r>
              <a:rPr spc="-45" dirty="0"/>
              <a:t>venues </a:t>
            </a:r>
            <a:r>
              <a:rPr dirty="0"/>
              <a:t>in </a:t>
            </a:r>
            <a:r>
              <a:rPr spc="-20" dirty="0"/>
              <a:t>Scarborough </a:t>
            </a:r>
            <a:r>
              <a:rPr spc="-125" dirty="0"/>
              <a:t>are</a:t>
            </a:r>
            <a:r>
              <a:rPr spc="-215" dirty="0"/>
              <a:t> </a:t>
            </a:r>
            <a:r>
              <a:rPr spc="-125" dirty="0"/>
              <a:t>coffee  </a:t>
            </a:r>
            <a:r>
              <a:rPr spc="-45" dirty="0"/>
              <a:t>shops, </a:t>
            </a:r>
            <a:r>
              <a:rPr spc="-85" dirty="0"/>
              <a:t>international </a:t>
            </a:r>
            <a:r>
              <a:rPr spc="-135" dirty="0"/>
              <a:t>restaurants, </a:t>
            </a:r>
            <a:r>
              <a:rPr spc="-20" dirty="0"/>
              <a:t>and </a:t>
            </a:r>
            <a:r>
              <a:rPr spc="-70" dirty="0"/>
              <a:t>skating</a:t>
            </a:r>
            <a:r>
              <a:rPr spc="-85" dirty="0"/>
              <a:t> </a:t>
            </a:r>
            <a:r>
              <a:rPr spc="-45" dirty="0"/>
              <a:t>rinks</a:t>
            </a:r>
          </a:p>
          <a:p>
            <a:pPr marL="455295">
              <a:lnSpc>
                <a:spcPct val="100000"/>
              </a:lnSpc>
              <a:spcBef>
                <a:spcPts val="10"/>
              </a:spcBef>
            </a:pPr>
            <a:endParaRPr sz="4400"/>
          </a:p>
          <a:p>
            <a:pPr marL="467995">
              <a:lnSpc>
                <a:spcPct val="100000"/>
              </a:lnSpc>
              <a:spcBef>
                <a:spcPts val="5"/>
              </a:spcBef>
            </a:pPr>
            <a:r>
              <a:rPr spc="30" dirty="0"/>
              <a:t>Queens </a:t>
            </a:r>
            <a:r>
              <a:rPr spc="-35" dirty="0"/>
              <a:t>has </a:t>
            </a:r>
            <a:r>
              <a:rPr spc="90" dirty="0"/>
              <a:t>1760 </a:t>
            </a:r>
            <a:r>
              <a:rPr spc="-95" dirty="0"/>
              <a:t>distinct </a:t>
            </a:r>
            <a:r>
              <a:rPr spc="-45" dirty="0"/>
              <a:t>venues </a:t>
            </a:r>
            <a:r>
              <a:rPr dirty="0"/>
              <a:t>in </a:t>
            </a:r>
            <a:r>
              <a:rPr spc="90" dirty="0"/>
              <a:t>269</a:t>
            </a:r>
            <a:r>
              <a:rPr spc="-440" dirty="0"/>
              <a:t> </a:t>
            </a:r>
            <a:r>
              <a:rPr spc="-85" dirty="0"/>
              <a:t>categories</a:t>
            </a:r>
          </a:p>
          <a:p>
            <a:pPr marL="455295">
              <a:lnSpc>
                <a:spcPct val="100000"/>
              </a:lnSpc>
              <a:spcBef>
                <a:spcPts val="5"/>
              </a:spcBef>
            </a:pPr>
            <a:endParaRPr sz="4300"/>
          </a:p>
          <a:p>
            <a:pPr marL="467995" marR="332105">
              <a:lnSpc>
                <a:spcPct val="103400"/>
              </a:lnSpc>
            </a:pPr>
            <a:r>
              <a:rPr spc="-105" dirty="0"/>
              <a:t>The </a:t>
            </a:r>
            <a:r>
              <a:rPr spc="-85" dirty="0"/>
              <a:t>most </a:t>
            </a:r>
            <a:r>
              <a:rPr spc="25" dirty="0"/>
              <a:t>common </a:t>
            </a:r>
            <a:r>
              <a:rPr spc="-45" dirty="0"/>
              <a:t>venues </a:t>
            </a:r>
            <a:r>
              <a:rPr dirty="0"/>
              <a:t>in </a:t>
            </a:r>
            <a:r>
              <a:rPr spc="30" dirty="0"/>
              <a:t>Queens </a:t>
            </a:r>
            <a:r>
              <a:rPr spc="-125" dirty="0"/>
              <a:t>are</a:t>
            </a:r>
            <a:r>
              <a:rPr spc="-305" dirty="0"/>
              <a:t> </a:t>
            </a:r>
            <a:r>
              <a:rPr spc="-60" dirty="0"/>
              <a:t>bodegas,  </a:t>
            </a:r>
            <a:r>
              <a:rPr spc="-95" dirty="0"/>
              <a:t>bakeries, </a:t>
            </a:r>
            <a:r>
              <a:rPr spc="-125" dirty="0"/>
              <a:t>coffee </a:t>
            </a:r>
            <a:r>
              <a:rPr spc="-45" dirty="0"/>
              <a:t>shops, </a:t>
            </a:r>
            <a:r>
              <a:rPr spc="-20" dirty="0"/>
              <a:t>and</a:t>
            </a:r>
            <a:r>
              <a:rPr spc="-25" dirty="0"/>
              <a:t> </a:t>
            </a:r>
            <a:r>
              <a:rPr spc="-60" dirty="0"/>
              <a:t>parks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37100" y="1054100"/>
            <a:ext cx="4191000" cy="73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199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21000" y="3327400"/>
            <a:ext cx="7818120" cy="283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" algn="ctr">
              <a:lnSpc>
                <a:spcPct val="102800"/>
              </a:lnSpc>
              <a:tabLst>
                <a:tab pos="3891915" algn="l"/>
              </a:tabLst>
            </a:pPr>
            <a:r>
              <a:rPr sz="3000" spc="-30" dirty="0">
                <a:solidFill>
                  <a:srgbClr val="363929"/>
                </a:solidFill>
                <a:latin typeface="Trebuchet MS"/>
                <a:cs typeface="Trebuchet MS"/>
              </a:rPr>
              <a:t>Based </a:t>
            </a:r>
            <a:r>
              <a:rPr sz="3000" spc="40" dirty="0">
                <a:solidFill>
                  <a:srgbClr val="363929"/>
                </a:solidFill>
                <a:latin typeface="Trebuchet MS"/>
                <a:cs typeface="Trebuchet MS"/>
              </a:rPr>
              <a:t>on </a:t>
            </a:r>
            <a:r>
              <a:rPr sz="3000" spc="-155" dirty="0">
                <a:solidFill>
                  <a:srgbClr val="363929"/>
                </a:solidFill>
                <a:latin typeface="Trebuchet MS"/>
                <a:cs typeface="Trebuchet MS"/>
              </a:rPr>
              <a:t>the </a:t>
            </a:r>
            <a:r>
              <a:rPr sz="3000" spc="-95" dirty="0">
                <a:solidFill>
                  <a:srgbClr val="363929"/>
                </a:solidFill>
                <a:latin typeface="Trebuchet MS"/>
                <a:cs typeface="Trebuchet MS"/>
              </a:rPr>
              <a:t>quantity </a:t>
            </a:r>
            <a:r>
              <a:rPr sz="3000" spc="-110" dirty="0">
                <a:solidFill>
                  <a:srgbClr val="363929"/>
                </a:solidFill>
                <a:latin typeface="Trebuchet MS"/>
                <a:cs typeface="Trebuchet MS"/>
              </a:rPr>
              <a:t>of </a:t>
            </a:r>
            <a:r>
              <a:rPr sz="3000" spc="-50" dirty="0">
                <a:solidFill>
                  <a:srgbClr val="363929"/>
                </a:solidFill>
                <a:latin typeface="Trebuchet MS"/>
                <a:cs typeface="Trebuchet MS"/>
              </a:rPr>
              <a:t>venues </a:t>
            </a:r>
            <a:r>
              <a:rPr sz="3000" spc="-20" dirty="0">
                <a:solidFill>
                  <a:srgbClr val="363929"/>
                </a:solidFill>
                <a:latin typeface="Trebuchet MS"/>
                <a:cs typeface="Trebuchet MS"/>
              </a:rPr>
              <a:t>and </a:t>
            </a:r>
            <a:r>
              <a:rPr sz="3000" spc="-114" dirty="0">
                <a:solidFill>
                  <a:srgbClr val="363929"/>
                </a:solidFill>
                <a:latin typeface="Trebuchet MS"/>
                <a:cs typeface="Trebuchet MS"/>
              </a:rPr>
              <a:t>variety </a:t>
            </a:r>
            <a:r>
              <a:rPr sz="3000" spc="-110" dirty="0">
                <a:solidFill>
                  <a:srgbClr val="363929"/>
                </a:solidFill>
                <a:latin typeface="Trebuchet MS"/>
                <a:cs typeface="Trebuchet MS"/>
              </a:rPr>
              <a:t>of  </a:t>
            </a:r>
            <a:r>
              <a:rPr sz="3000" spc="-80" dirty="0">
                <a:solidFill>
                  <a:srgbClr val="363929"/>
                </a:solidFill>
                <a:latin typeface="Trebuchet MS"/>
                <a:cs typeface="Trebuchet MS"/>
              </a:rPr>
              <a:t>venues, </a:t>
            </a:r>
            <a:r>
              <a:rPr sz="3000" spc="30" dirty="0">
                <a:solidFill>
                  <a:srgbClr val="363929"/>
                </a:solidFill>
                <a:latin typeface="Trebuchet MS"/>
                <a:cs typeface="Trebuchet MS"/>
              </a:rPr>
              <a:t>Queens </a:t>
            </a:r>
            <a:r>
              <a:rPr sz="3000" spc="-35" dirty="0">
                <a:solidFill>
                  <a:srgbClr val="363929"/>
                </a:solidFill>
                <a:latin typeface="Trebuchet MS"/>
                <a:cs typeface="Trebuchet MS"/>
              </a:rPr>
              <a:t>is </a:t>
            </a:r>
            <a:r>
              <a:rPr sz="3000" spc="-80" dirty="0">
                <a:solidFill>
                  <a:srgbClr val="363929"/>
                </a:solidFill>
                <a:latin typeface="Trebuchet MS"/>
                <a:cs typeface="Trebuchet MS"/>
              </a:rPr>
              <a:t>a </a:t>
            </a:r>
            <a:r>
              <a:rPr sz="3000" spc="-195" dirty="0">
                <a:solidFill>
                  <a:srgbClr val="363929"/>
                </a:solidFill>
                <a:latin typeface="Trebuchet MS"/>
                <a:cs typeface="Trebuchet MS"/>
              </a:rPr>
              <a:t>better </a:t>
            </a:r>
            <a:r>
              <a:rPr sz="3000" spc="-20" dirty="0">
                <a:solidFill>
                  <a:srgbClr val="363929"/>
                </a:solidFill>
                <a:latin typeface="Trebuchet MS"/>
                <a:cs typeface="Trebuchet MS"/>
              </a:rPr>
              <a:t>choice </a:t>
            </a:r>
            <a:r>
              <a:rPr sz="3000" spc="-95" dirty="0">
                <a:solidFill>
                  <a:srgbClr val="363929"/>
                </a:solidFill>
                <a:latin typeface="Trebuchet MS"/>
                <a:cs typeface="Trebuchet MS"/>
              </a:rPr>
              <a:t>than  </a:t>
            </a:r>
            <a:r>
              <a:rPr sz="3000" spc="-20" dirty="0">
                <a:solidFill>
                  <a:srgbClr val="363929"/>
                </a:solidFill>
                <a:latin typeface="Trebuchet MS"/>
                <a:cs typeface="Trebuchet MS"/>
              </a:rPr>
              <a:t>Scarborough </a:t>
            </a:r>
            <a:r>
              <a:rPr sz="3000" spc="-150" dirty="0">
                <a:solidFill>
                  <a:srgbClr val="363929"/>
                </a:solidFill>
                <a:latin typeface="Trebuchet MS"/>
                <a:cs typeface="Trebuchet MS"/>
              </a:rPr>
              <a:t>to </a:t>
            </a:r>
            <a:r>
              <a:rPr sz="3000" spc="-110" dirty="0">
                <a:solidFill>
                  <a:srgbClr val="363929"/>
                </a:solidFill>
                <a:latin typeface="Trebuchet MS"/>
                <a:cs typeface="Trebuchet MS"/>
              </a:rPr>
              <a:t>relocate </a:t>
            </a:r>
            <a:r>
              <a:rPr sz="3000" spc="-155" dirty="0">
                <a:solidFill>
                  <a:srgbClr val="363929"/>
                </a:solidFill>
                <a:latin typeface="Trebuchet MS"/>
                <a:cs typeface="Trebuchet MS"/>
              </a:rPr>
              <a:t>the </a:t>
            </a:r>
            <a:r>
              <a:rPr sz="3000" spc="-95" dirty="0">
                <a:solidFill>
                  <a:srgbClr val="363929"/>
                </a:solidFill>
                <a:latin typeface="Trebuchet MS"/>
                <a:cs typeface="Trebuchet MS"/>
              </a:rPr>
              <a:t>headquarters</a:t>
            </a:r>
            <a:r>
              <a:rPr sz="3000" spc="95" dirty="0">
                <a:solidFill>
                  <a:srgbClr val="363929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363929"/>
                </a:solidFill>
                <a:latin typeface="Trebuchet MS"/>
                <a:cs typeface="Trebuchet MS"/>
              </a:rPr>
              <a:t>of</a:t>
            </a:r>
            <a:r>
              <a:rPr sz="3000" spc="-65" dirty="0">
                <a:solidFill>
                  <a:srgbClr val="363929"/>
                </a:solidFill>
                <a:latin typeface="Trebuchet MS"/>
                <a:cs typeface="Trebuchet MS"/>
              </a:rPr>
              <a:t> </a:t>
            </a:r>
            <a:r>
              <a:rPr sz="3000" spc="-155" dirty="0">
                <a:solidFill>
                  <a:srgbClr val="363929"/>
                </a:solidFill>
                <a:latin typeface="Trebuchet MS"/>
                <a:cs typeface="Trebuchet MS"/>
              </a:rPr>
              <a:t>the </a:t>
            </a:r>
            <a:r>
              <a:rPr sz="3000" spc="-95" dirty="0">
                <a:solidFill>
                  <a:srgbClr val="363929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363929"/>
                </a:solidFill>
                <a:latin typeface="Trebuchet MS"/>
                <a:cs typeface="Trebuchet MS"/>
              </a:rPr>
              <a:t>Fortune</a:t>
            </a:r>
            <a:r>
              <a:rPr sz="3000" spc="-60" dirty="0">
                <a:solidFill>
                  <a:srgbClr val="363929"/>
                </a:solidFill>
                <a:latin typeface="Trebuchet MS"/>
                <a:cs typeface="Trebuchet MS"/>
              </a:rPr>
              <a:t> </a:t>
            </a:r>
            <a:r>
              <a:rPr sz="3000" spc="90" dirty="0">
                <a:solidFill>
                  <a:srgbClr val="363929"/>
                </a:solidFill>
                <a:latin typeface="Trebuchet MS"/>
                <a:cs typeface="Trebuchet MS"/>
              </a:rPr>
              <a:t>500</a:t>
            </a:r>
            <a:r>
              <a:rPr sz="3000" spc="-60" dirty="0">
                <a:solidFill>
                  <a:srgbClr val="363929"/>
                </a:solidFill>
                <a:latin typeface="Trebuchet MS"/>
                <a:cs typeface="Trebuchet MS"/>
              </a:rPr>
              <a:t> </a:t>
            </a:r>
            <a:r>
              <a:rPr sz="3000" spc="-70" dirty="0">
                <a:solidFill>
                  <a:srgbClr val="363929"/>
                </a:solidFill>
                <a:latin typeface="Trebuchet MS"/>
                <a:cs typeface="Trebuchet MS"/>
              </a:rPr>
              <a:t>company.	</a:t>
            </a:r>
            <a:r>
              <a:rPr sz="3000" spc="30" dirty="0">
                <a:solidFill>
                  <a:srgbClr val="363929"/>
                </a:solidFill>
                <a:latin typeface="Trebuchet MS"/>
                <a:cs typeface="Trebuchet MS"/>
              </a:rPr>
              <a:t>Queens </a:t>
            </a:r>
            <a:r>
              <a:rPr sz="3000" spc="-160" dirty="0">
                <a:solidFill>
                  <a:srgbClr val="363929"/>
                </a:solidFill>
                <a:latin typeface="Trebuchet MS"/>
                <a:cs typeface="Trebuchet MS"/>
              </a:rPr>
              <a:t>offer </a:t>
            </a:r>
            <a:r>
              <a:rPr sz="3000" spc="-80" dirty="0">
                <a:solidFill>
                  <a:srgbClr val="363929"/>
                </a:solidFill>
                <a:latin typeface="Trebuchet MS"/>
                <a:cs typeface="Trebuchet MS"/>
              </a:rPr>
              <a:t>a </a:t>
            </a:r>
            <a:r>
              <a:rPr sz="3000" spc="-150" dirty="0">
                <a:solidFill>
                  <a:srgbClr val="363929"/>
                </a:solidFill>
                <a:latin typeface="Trebuchet MS"/>
                <a:cs typeface="Trebuchet MS"/>
              </a:rPr>
              <a:t>greater  </a:t>
            </a:r>
            <a:r>
              <a:rPr sz="3000" spc="-55" dirty="0">
                <a:solidFill>
                  <a:srgbClr val="363929"/>
                </a:solidFill>
                <a:latin typeface="Trebuchet MS"/>
                <a:cs typeface="Trebuchet MS"/>
              </a:rPr>
              <a:t>amount </a:t>
            </a:r>
            <a:r>
              <a:rPr sz="3000" spc="-110" dirty="0">
                <a:solidFill>
                  <a:srgbClr val="363929"/>
                </a:solidFill>
                <a:latin typeface="Trebuchet MS"/>
                <a:cs typeface="Trebuchet MS"/>
              </a:rPr>
              <a:t>of </a:t>
            </a:r>
            <a:r>
              <a:rPr sz="3000" spc="-60" dirty="0">
                <a:solidFill>
                  <a:srgbClr val="363929"/>
                </a:solidFill>
                <a:latin typeface="Trebuchet MS"/>
                <a:cs typeface="Trebuchet MS"/>
              </a:rPr>
              <a:t>gyms, </a:t>
            </a:r>
            <a:r>
              <a:rPr sz="3000" spc="-55" dirty="0">
                <a:solidFill>
                  <a:srgbClr val="363929"/>
                </a:solidFill>
                <a:latin typeface="Trebuchet MS"/>
                <a:cs typeface="Trebuchet MS"/>
              </a:rPr>
              <a:t>grocery </a:t>
            </a:r>
            <a:r>
              <a:rPr sz="3000" spc="-140" dirty="0">
                <a:solidFill>
                  <a:srgbClr val="363929"/>
                </a:solidFill>
                <a:latin typeface="Trebuchet MS"/>
                <a:cs typeface="Trebuchet MS"/>
              </a:rPr>
              <a:t>stores, </a:t>
            </a:r>
            <a:r>
              <a:rPr sz="3000" spc="-130" dirty="0">
                <a:solidFill>
                  <a:srgbClr val="363929"/>
                </a:solidFill>
                <a:latin typeface="Trebuchet MS"/>
                <a:cs typeface="Trebuchet MS"/>
              </a:rPr>
              <a:t>restaurants for  </a:t>
            </a:r>
            <a:r>
              <a:rPr sz="3000" spc="-20" dirty="0">
                <a:solidFill>
                  <a:srgbClr val="363929"/>
                </a:solidFill>
                <a:latin typeface="Trebuchet MS"/>
                <a:cs typeface="Trebuchet MS"/>
              </a:rPr>
              <a:t>individual and </a:t>
            </a:r>
            <a:r>
              <a:rPr sz="3000" spc="-80" dirty="0">
                <a:solidFill>
                  <a:srgbClr val="363929"/>
                </a:solidFill>
                <a:latin typeface="Trebuchet MS"/>
                <a:cs typeface="Trebuchet MS"/>
              </a:rPr>
              <a:t>families </a:t>
            </a:r>
            <a:r>
              <a:rPr sz="3000" spc="-110" dirty="0">
                <a:solidFill>
                  <a:srgbClr val="363929"/>
                </a:solidFill>
                <a:latin typeface="Trebuchet MS"/>
                <a:cs typeface="Trebuchet MS"/>
              </a:rPr>
              <a:t>of </a:t>
            </a:r>
            <a:r>
              <a:rPr sz="3000" spc="-155" dirty="0">
                <a:solidFill>
                  <a:srgbClr val="363929"/>
                </a:solidFill>
                <a:latin typeface="Trebuchet MS"/>
                <a:cs typeface="Trebuchet MS"/>
              </a:rPr>
              <a:t>the</a:t>
            </a:r>
            <a:r>
              <a:rPr sz="3000" spc="-130" dirty="0">
                <a:solidFill>
                  <a:srgbClr val="363929"/>
                </a:solidFill>
                <a:latin typeface="Trebuchet MS"/>
                <a:cs typeface="Trebuchet MS"/>
              </a:rPr>
              <a:t> </a:t>
            </a:r>
            <a:r>
              <a:rPr sz="3000" spc="-80" dirty="0">
                <a:solidFill>
                  <a:srgbClr val="363929"/>
                </a:solidFill>
                <a:latin typeface="Trebuchet MS"/>
                <a:cs typeface="Trebuchet MS"/>
              </a:rPr>
              <a:t>employees.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208</Words>
  <Application>Microsoft Office PowerPoint</Application>
  <PresentationFormat>Custom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Trebuchet MS</vt:lpstr>
      <vt:lpstr>Office Theme</vt:lpstr>
      <vt:lpstr>PowerPoint Presentation</vt:lpstr>
      <vt:lpstr>Problem Statement</vt:lpstr>
      <vt:lpstr>Objective</vt:lpstr>
      <vt:lpstr>PowerPoint Presentation</vt:lpstr>
      <vt:lpstr>Map of  Queens  in</vt:lpstr>
      <vt:lpstr>Comparison between Neighborhoods Scarborough vs Queens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Kishan</dc:creator>
  <cp:lastModifiedBy>Kishan</cp:lastModifiedBy>
  <cp:revision>1</cp:revision>
  <dcterms:created xsi:type="dcterms:W3CDTF">2020-07-12T20:04:00Z</dcterms:created>
  <dcterms:modified xsi:type="dcterms:W3CDTF">2020-07-12T20:06:49Z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2020-07-12T00:00:00Z</vt:filetime>
  </property>
</Properties>
</file>