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83" r:id="rId13"/>
    <p:sldId id="284" r:id="rId14"/>
    <p:sldId id="266" r:id="rId15"/>
    <p:sldId id="274" r:id="rId16"/>
    <p:sldId id="275" r:id="rId17"/>
    <p:sldId id="276" r:id="rId18"/>
    <p:sldId id="277" r:id="rId19"/>
    <p:sldId id="268" r:id="rId20"/>
    <p:sldId id="269" r:id="rId21"/>
    <p:sldId id="272" r:id="rId22"/>
    <p:sldId id="273" r:id="rId23"/>
    <p:sldId id="279" r:id="rId24"/>
    <p:sldId id="278" r:id="rId25"/>
    <p:sldId id="280" r:id="rId26"/>
    <p:sldId id="282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Western%20Countries%20Financial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Western%20Countries%20Financial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Western%20Countries%20Financial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Western%20Countries%20Financial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Western%20Countries%20Financial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pivotSource>
    <c:name>[Western Countries Financial Data.xlsx]Sheet3!PivotTable1</c:name>
    <c:fmtId val="2"/>
  </c:pivotSource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Sales Vs Segment</a:t>
            </a:r>
          </a:p>
        </c:rich>
      </c:tx>
      <c:layout/>
    </c:title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768640031107241"/>
          <c:y val="3.392846734287553E-2"/>
          <c:w val="0.82190531739088457"/>
          <c:h val="0.64910477150349577"/>
        </c:manualLayout>
      </c:layout>
      <c:barChart>
        <c:barDir val="col"/>
        <c:grouping val="clustered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Sheet3!$A$2:$A$7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5"/>
                <c:pt idx="0">
                  <c:v>1800593.6400000001</c:v>
                </c:pt>
                <c:pt idx="1">
                  <c:v>19611694.375</c:v>
                </c:pt>
                <c:pt idx="2">
                  <c:v>52504260.670000039</c:v>
                </c:pt>
                <c:pt idx="3">
                  <c:v>2381883.0749999997</c:v>
                </c:pt>
                <c:pt idx="4">
                  <c:v>42427918.5</c:v>
                </c:pt>
              </c:numCache>
            </c:numRef>
          </c:val>
        </c:ser>
        <c:axId val="97756288"/>
        <c:axId val="97757824"/>
      </c:barChart>
      <c:catAx>
        <c:axId val="977562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7757824"/>
        <c:crosses val="autoZero"/>
        <c:auto val="1"/>
        <c:lblAlgn val="ctr"/>
        <c:lblOffset val="100"/>
      </c:catAx>
      <c:valAx>
        <c:axId val="97757824"/>
        <c:scaling>
          <c:orientation val="minMax"/>
        </c:scaling>
        <c:axPos val="l"/>
        <c:majorGridlines/>
        <c:numFmt formatCode="General" sourceLinked="1"/>
        <c:tickLblPos val="nextTo"/>
        <c:crossAx val="977562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pivotSource>
    <c:name>[Western Countries Financial Data.xlsx]Sheet4!PivotTable1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Sales Vs Product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areaChart>
        <c:grouping val="stacked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Sheet4!$A$2:$A$8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Sheet4!$B$2:$B$8</c:f>
              <c:numCache>
                <c:formatCode>General</c:formatCode>
                <c:ptCount val="6"/>
                <c:pt idx="0">
                  <c:v>17747116.059999999</c:v>
                </c:pt>
                <c:pt idx="1">
                  <c:v>13815307.885000018</c:v>
                </c:pt>
                <c:pt idx="2">
                  <c:v>15390801.879999995</c:v>
                </c:pt>
                <c:pt idx="3">
                  <c:v>33011143.95000001</c:v>
                </c:pt>
                <c:pt idx="4">
                  <c:v>18250059.464999996</c:v>
                </c:pt>
                <c:pt idx="5">
                  <c:v>20511921.02</c:v>
                </c:pt>
              </c:numCache>
            </c:numRef>
          </c:val>
        </c:ser>
        <c:axId val="98302592"/>
        <c:axId val="98435456"/>
      </c:areaChart>
      <c:catAx>
        <c:axId val="98302592"/>
        <c:scaling>
          <c:orientation val="minMax"/>
        </c:scaling>
        <c:axPos val="b"/>
        <c:tickLblPos val="nextTo"/>
        <c:crossAx val="98435456"/>
        <c:crosses val="autoZero"/>
        <c:auto val="1"/>
        <c:lblAlgn val="ctr"/>
        <c:lblOffset val="100"/>
      </c:catAx>
      <c:valAx>
        <c:axId val="98435456"/>
        <c:scaling>
          <c:orientation val="minMax"/>
        </c:scaling>
        <c:axPos val="l"/>
        <c:majorGridlines/>
        <c:numFmt formatCode="General" sourceLinked="1"/>
        <c:tickLblPos val="nextTo"/>
        <c:crossAx val="98302592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[Western Countries Financial Data.xlsx]Sheet2!PivotTable1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Profit</a:t>
            </a:r>
            <a:r>
              <a:rPr lang="en-US" baseline="0" dirty="0"/>
              <a:t> V</a:t>
            </a:r>
            <a:r>
              <a:rPr lang="en-US" baseline="0" dirty="0" smtClean="0"/>
              <a:t>s </a:t>
            </a:r>
            <a:r>
              <a:rPr lang="en-US" baseline="0" dirty="0"/>
              <a:t>Segment by Country</a:t>
            </a:r>
            <a:endParaRPr lang="en-US" dirty="0"/>
          </a:p>
        </c:rich>
      </c:tx>
      <c:layout>
        <c:manualLayout>
          <c:xMode val="edge"/>
          <c:yMode val="edge"/>
          <c:x val="0.24158209390492871"/>
          <c:y val="0"/>
        </c:manualLayout>
      </c:layout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331231165548733"/>
          <c:y val="0.10463188089941358"/>
          <c:w val="0.70918459259614663"/>
          <c:h val="0.86755054266865295"/>
        </c:manualLayout>
      </c:layout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Canada</c:v>
                </c:pt>
              </c:strCache>
            </c:strRef>
          </c:tx>
          <c:cat>
            <c:strRef>
              <c:f>Sheet2!$A$5:$A$10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358978.1399999999</c:v>
                </c:pt>
                <c:pt idx="1">
                  <c:v>-121508.75</c:v>
                </c:pt>
                <c:pt idx="2">
                  <c:v>2258471.5200000005</c:v>
                </c:pt>
                <c:pt idx="3">
                  <c:v>132488.97499999998</c:v>
                </c:pt>
                <c:pt idx="4">
                  <c:v>900799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France</c:v>
                </c:pt>
              </c:strCache>
            </c:strRef>
          </c:tx>
          <c:cat>
            <c:strRef>
              <c:f>Sheet2!$A$5:$A$10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271581.36</c:v>
                </c:pt>
                <c:pt idx="1">
                  <c:v>-95749.375000000087</c:v>
                </c:pt>
                <c:pt idx="2">
                  <c:v>2709915.22</c:v>
                </c:pt>
                <c:pt idx="3">
                  <c:v>164542.07499999998</c:v>
                </c:pt>
                <c:pt idx="4">
                  <c:v>730731.5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Germany</c:v>
                </c:pt>
              </c:strCache>
            </c:strRef>
          </c:tx>
          <c:cat>
            <c:strRef>
              <c:f>Sheet2!$A$5:$A$10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5"/>
                <c:pt idx="0">
                  <c:v>247358.87999999998</c:v>
                </c:pt>
                <c:pt idx="1">
                  <c:v>-101473.75</c:v>
                </c:pt>
                <c:pt idx="2">
                  <c:v>2677175.9400000018</c:v>
                </c:pt>
                <c:pt idx="3">
                  <c:v>85354.75</c:v>
                </c:pt>
                <c:pt idx="4">
                  <c:v>771973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Mexico</c:v>
                </c:pt>
              </c:strCache>
            </c:strRef>
          </c:tx>
          <c:cat>
            <c:strRef>
              <c:f>Sheet2!$A$5:$A$10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5"/>
                <c:pt idx="0">
                  <c:v>170890.08</c:v>
                </c:pt>
                <c:pt idx="1">
                  <c:v>-120678.75</c:v>
                </c:pt>
                <c:pt idx="2">
                  <c:v>2039159.3800000001</c:v>
                </c:pt>
                <c:pt idx="3">
                  <c:v>150546.40000000002</c:v>
                </c:pt>
                <c:pt idx="4">
                  <c:v>667606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United States of America</c:v>
                </c:pt>
              </c:strCache>
            </c:strRef>
          </c:tx>
          <c:cat>
            <c:strRef>
              <c:f>Sheet2!$A$5:$A$10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Sheet2!$F$5:$F$10</c:f>
              <c:numCache>
                <c:formatCode>General</c:formatCode>
                <c:ptCount val="5"/>
                <c:pt idx="0">
                  <c:v>267994.67999999993</c:v>
                </c:pt>
                <c:pt idx="1">
                  <c:v>-175135</c:v>
                </c:pt>
                <c:pt idx="2">
                  <c:v>1703451.11</c:v>
                </c:pt>
                <c:pt idx="3">
                  <c:v>127170.87500000019</c:v>
                </c:pt>
                <c:pt idx="4">
                  <c:v>1072059</c:v>
                </c:pt>
              </c:numCache>
            </c:numRef>
          </c:val>
        </c:ser>
        <c:axId val="98492416"/>
        <c:axId val="98493952"/>
      </c:barChart>
      <c:catAx>
        <c:axId val="9849241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98493952"/>
        <c:crosses val="autoZero"/>
        <c:auto val="1"/>
        <c:lblAlgn val="ctr"/>
        <c:lblOffset val="100"/>
      </c:catAx>
      <c:valAx>
        <c:axId val="984939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98492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872651438372381"/>
          <c:y val="0.15973052777186644"/>
          <c:w val="0.15879823809152668"/>
          <c:h val="0.56558975313896576"/>
        </c:manualLayout>
      </c:layout>
      <c:txPr>
        <a:bodyPr/>
        <a:lstStyle/>
        <a:p>
          <a:pPr>
            <a:defRPr sz="1200" b="1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[Western Countries Financial Data.xlsx]Sheet6!PivotTable3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Country</a:t>
            </a:r>
            <a:r>
              <a:rPr lang="en-US" baseline="0"/>
              <a:t> wise Sales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Sheet6!$A$2:$A$7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Sheet6!$B$2:$B$7</c:f>
              <c:numCache>
                <c:formatCode>General</c:formatCode>
                <c:ptCount val="5"/>
                <c:pt idx="0">
                  <c:v>24887654.885000002</c:v>
                </c:pt>
                <c:pt idx="1">
                  <c:v>24354172.279999997</c:v>
                </c:pt>
                <c:pt idx="2">
                  <c:v>23505340.820000011</c:v>
                </c:pt>
                <c:pt idx="3">
                  <c:v>20949352.109999999</c:v>
                </c:pt>
                <c:pt idx="4">
                  <c:v>25029830.165000014</c:v>
                </c:pt>
              </c:numCache>
            </c:numRef>
          </c:val>
        </c:ser>
        <c:axId val="99186176"/>
        <c:axId val="99187712"/>
      </c:barChart>
      <c:catAx>
        <c:axId val="99186176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99187712"/>
        <c:crosses val="autoZero"/>
        <c:auto val="1"/>
        <c:lblAlgn val="ctr"/>
        <c:lblOffset val="100"/>
      </c:catAx>
      <c:valAx>
        <c:axId val="99187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91861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pivotSource>
    <c:name>[Western Countries Financial Data.xlsx]Sheet9!PivotTable5</c:name>
    <c:fmtId val="1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Yearly Sales</a:t>
            </a:r>
          </a:p>
        </c:rich>
      </c:tx>
      <c:layout>
        <c:manualLayout>
          <c:xMode val="edge"/>
          <c:yMode val="edge"/>
          <c:x val="0.36611111111111116"/>
          <c:y val="2.7777777777777922E-2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573019392452114"/>
          <c:y val="0.15709739347053575"/>
          <c:w val="0.73506282899453734"/>
          <c:h val="0.72505827838786063"/>
        </c:manualLayout>
      </c:layout>
      <c:barChart>
        <c:barDir val="col"/>
        <c:grouping val="clustered"/>
        <c:ser>
          <c:idx val="0"/>
          <c:order val="0"/>
          <c:tx>
            <c:strRef>
              <c:f>Sheet9!$B$1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Sheet9!$A$2:$A$4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Sheet9!$B$2:$B$4</c:f>
              <c:numCache>
                <c:formatCode>General</c:formatCode>
                <c:ptCount val="2"/>
                <c:pt idx="0">
                  <c:v>26415255.510000009</c:v>
                </c:pt>
                <c:pt idx="1">
                  <c:v>92311094.749999985</c:v>
                </c:pt>
              </c:numCache>
            </c:numRef>
          </c:val>
        </c:ser>
        <c:axId val="99208192"/>
        <c:axId val="99218176"/>
      </c:barChart>
      <c:catAx>
        <c:axId val="9920819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99218176"/>
        <c:crosses val="autoZero"/>
        <c:auto val="1"/>
        <c:lblAlgn val="ctr"/>
        <c:lblOffset val="100"/>
      </c:catAx>
      <c:valAx>
        <c:axId val="992181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992081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 b="1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0FC3-6426-43B2-B513-D1180962B6B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997A7-7F73-4E8A-98DA-29E85598B3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97A7-7F73-4E8A-98DA-29E85598B35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AEB2938-1E6D-4994-A1C9-458E5EA1A5BA}" type="datetime1">
              <a:rPr lang="en-US" smtClean="0"/>
              <a:t>7/7/2023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6FB9CA-B253-4370-A730-C1423D3AAA6C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582D04C-C9FB-4202-A272-58A8BB914CA4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638E3-4067-4A53-B41B-39B8573C61BA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2335BD-557D-43D6-8B6F-5F4E78E1B387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40F420-1BB2-4970-8BAF-FE082940EBD6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3B621-C07A-45AD-AD20-5E90B220B7AC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F6E5C-E2B3-47AF-81D0-A787E23EA9E2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358CB2-64D1-46D4-B18E-B498BCF51BC9}" type="datetime1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A06AD-D13D-4E53-A1A0-8326A1E2D8BA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DFCA1-7A25-4374-9A12-F051D1BFD94B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C5BDF3F-BF09-47A1-A65A-FD30383181DC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By Kishan Kumar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A3B21E-7E18-432C-8DC0-371CF93DE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714356"/>
            <a:ext cx="6500858" cy="1428760"/>
          </a:xfrm>
        </p:spPr>
        <p:txBody>
          <a:bodyPr>
            <a:normAutofit/>
          </a:bodyPr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04" y="2643182"/>
            <a:ext cx="5429288" cy="928694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On</a:t>
            </a:r>
            <a:r>
              <a:rPr lang="en-US" b="1" dirty="0" smtClean="0"/>
              <a:t>			</a:t>
            </a:r>
            <a:endParaRPr lang="en-US" b="1" dirty="0" smtClean="0"/>
          </a:p>
          <a:p>
            <a:r>
              <a:rPr lang="en-US" b="1" dirty="0" smtClean="0"/>
              <a:t>Western Countries Financial Data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43174" y="3571876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</a:t>
            </a:r>
            <a:r>
              <a:rPr lang="en-US" sz="3200" b="1" dirty="0" smtClean="0">
                <a:solidFill>
                  <a:schemeClr val="bg1"/>
                </a:solidFill>
              </a:rPr>
              <a:t>By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	Kishan Kumar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P\Pictures\skill academy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714512" cy="85725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313" y="214313"/>
          <a:ext cx="8643937" cy="3000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3500438"/>
            <a:ext cx="75724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Graph show that sales in different  countries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America and Canada have almost similar sales in which  America sales is highest  sales 25 million among all.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Mexico have lowest sales almost 21million sales.  </a:t>
            </a:r>
          </a:p>
          <a:p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313" y="285750"/>
          <a:ext cx="8501091" cy="3786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4214818"/>
            <a:ext cx="7358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Chart show about yearly sales of various products  in different-2 segment countries.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Sales reached higher point in year 2014 almost  92 million sales        where sales in 2013 reached to 26 million.</a:t>
            </a:r>
          </a:p>
          <a:p>
            <a:r>
              <a:rPr lang="en-US" sz="2000" dirty="0" smtClean="0"/>
              <a:t>  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239000" cy="142876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	Statistical Analysis Using 				Excel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664373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500174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 Analysis on basis of Product's Unit Sold-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239000" cy="58842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Mean for overall item sold is almost same. Although best  mean is of product </a:t>
            </a:r>
            <a:r>
              <a:rPr lang="en-US" sz="1800" dirty="0" err="1" smtClean="0"/>
              <a:t>Paseo</a:t>
            </a:r>
            <a:r>
              <a:rPr lang="en-US" sz="1800" dirty="0" smtClean="0"/>
              <a:t> with Avg. 1674 shown in green cell and product </a:t>
            </a:r>
            <a:r>
              <a:rPr lang="en-US" sz="1800" dirty="0" err="1" smtClean="0"/>
              <a:t>Velo</a:t>
            </a:r>
            <a:r>
              <a:rPr lang="en-US" sz="1800" dirty="0" smtClean="0"/>
              <a:t> have the least mean 1490 shown by red color formatting.</a:t>
            </a:r>
          </a:p>
          <a:p>
            <a:r>
              <a:rPr lang="en-US" sz="1800" dirty="0" smtClean="0"/>
              <a:t>Median is almost same as mean but with little bit variation.</a:t>
            </a:r>
          </a:p>
          <a:p>
            <a:r>
              <a:rPr lang="en-US" sz="1800" dirty="0" smtClean="0"/>
              <a:t>Mode vary very much across product. </a:t>
            </a:r>
            <a:r>
              <a:rPr lang="en-US" sz="1800" dirty="0" err="1" smtClean="0"/>
              <a:t>Amarilla</a:t>
            </a:r>
            <a:r>
              <a:rPr lang="en-US" sz="1800" dirty="0" smtClean="0"/>
              <a:t>, </a:t>
            </a:r>
            <a:r>
              <a:rPr lang="en-US" sz="1800" dirty="0" err="1" smtClean="0"/>
              <a:t>Carretera</a:t>
            </a:r>
            <a:r>
              <a:rPr lang="en-US" sz="1800" dirty="0" smtClean="0"/>
              <a:t>, and Montana shown in green cell and yellow cell are bought in high quantity at one time. But for </a:t>
            </a:r>
            <a:r>
              <a:rPr lang="en-US" sz="1800" dirty="0" err="1" smtClean="0"/>
              <a:t>Paseo</a:t>
            </a:r>
            <a:r>
              <a:rPr lang="en-US" sz="1800" dirty="0" smtClean="0"/>
              <a:t>(Most sold) is bought in very less quantity at a time. </a:t>
            </a:r>
            <a:r>
              <a:rPr lang="en-US" sz="1800" dirty="0" err="1" smtClean="0"/>
              <a:t>produt</a:t>
            </a:r>
            <a:r>
              <a:rPr lang="en-US" sz="1800" dirty="0" smtClean="0"/>
              <a:t> </a:t>
            </a:r>
            <a:r>
              <a:rPr lang="en-US" sz="1800" dirty="0" err="1" smtClean="0"/>
              <a:t>Velo</a:t>
            </a:r>
            <a:r>
              <a:rPr lang="en-US" sz="1800" dirty="0" smtClean="0"/>
              <a:t> and VTT remain between the both above.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725470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Database</a:t>
            </a:r>
            <a:r>
              <a:rPr lang="en-US" sz="3200" dirty="0" smtClean="0"/>
              <a:t> </a:t>
            </a:r>
            <a:r>
              <a:rPr lang="en-US" sz="3200" u="sng" dirty="0" smtClean="0"/>
              <a:t>on</a:t>
            </a:r>
            <a:r>
              <a:rPr lang="en-US" sz="3200" dirty="0" smtClean="0"/>
              <a:t> </a:t>
            </a:r>
            <a:r>
              <a:rPr lang="en-US" sz="3200" u="sng" dirty="0" smtClean="0"/>
              <a:t>SQL</a:t>
            </a:r>
            <a:r>
              <a:rPr lang="en-US" sz="3200" dirty="0" smtClean="0"/>
              <a:t> </a:t>
            </a:r>
            <a:r>
              <a:rPr lang="en-US" sz="3200" u="sng" dirty="0" smtClean="0"/>
              <a:t>Server</a:t>
            </a:r>
            <a:endParaRPr lang="en-US" sz="3200" u="sng" dirty="0"/>
          </a:p>
        </p:txBody>
      </p:sp>
      <p:pic>
        <p:nvPicPr>
          <p:cNvPr id="3" name="Content Placeholder 2" descr="C:\Users\HP\Pictures\new 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74124" y="1609725"/>
            <a:ext cx="5005151" cy="48466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928670"/>
            <a:ext cx="657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Created a Database Venus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642918"/>
            <a:ext cx="685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Inserted Dataset Western Countries Financial Data </a:t>
            </a:r>
          </a:p>
          <a:p>
            <a:r>
              <a:rPr lang="en-US" dirty="0" smtClean="0"/>
              <a:t>  as westerndata  into SQL Server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14290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Database</a:t>
            </a:r>
            <a:r>
              <a:rPr lang="en-US" sz="3200" b="1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 </a:t>
            </a:r>
            <a:r>
              <a:rPr lang="en-US" sz="3200" b="1" u="sng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on</a:t>
            </a:r>
            <a:r>
              <a:rPr lang="en-US" sz="3200" b="1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 </a:t>
            </a:r>
            <a:r>
              <a:rPr lang="en-US" sz="3200" b="1" u="sng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SQL</a:t>
            </a:r>
            <a:r>
              <a:rPr lang="en-US" sz="3200" b="1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 </a:t>
            </a:r>
            <a:r>
              <a:rPr lang="en-US" sz="3200" b="1" u="sng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Server</a:t>
            </a:r>
            <a:endParaRPr lang="en-US" sz="3200" dirty="0"/>
          </a:p>
        </p:txBody>
      </p:sp>
      <p:pic>
        <p:nvPicPr>
          <p:cNvPr id="1026" name="Picture 2" descr="C:\Users\HP\Pictures\venus creat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25"/>
            <a:ext cx="7000923" cy="507206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Pictures\venus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8" y="857232"/>
            <a:ext cx="7239000" cy="5786477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venus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7239000" cy="542928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Pictures\venus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9" y="1214422"/>
            <a:ext cx="7358114" cy="542928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6858048" cy="725470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Running</a:t>
            </a:r>
            <a:r>
              <a:rPr lang="en-US" sz="3200" dirty="0" smtClean="0"/>
              <a:t> </a:t>
            </a:r>
            <a:r>
              <a:rPr lang="en-US" sz="3200" u="sng" dirty="0" smtClean="0"/>
              <a:t>some</a:t>
            </a:r>
            <a:r>
              <a:rPr lang="en-US" sz="3200" dirty="0" smtClean="0"/>
              <a:t> </a:t>
            </a:r>
            <a:r>
              <a:rPr lang="en-US" sz="3200" u="sng" dirty="0" smtClean="0"/>
              <a:t>query</a:t>
            </a:r>
            <a:r>
              <a:rPr lang="en-US" sz="3200" dirty="0" smtClean="0"/>
              <a:t>- </a:t>
            </a:r>
            <a:r>
              <a:rPr lang="en-US" sz="3200" u="sng" dirty="0" smtClean="0"/>
              <a:t>on</a:t>
            </a:r>
            <a:r>
              <a:rPr lang="en-US" sz="3200" dirty="0" smtClean="0"/>
              <a:t> </a:t>
            </a:r>
            <a:r>
              <a:rPr lang="en-US" sz="3200" u="sng" dirty="0" smtClean="0"/>
              <a:t>Table</a:t>
            </a:r>
            <a:r>
              <a:rPr lang="en-US" sz="3200" dirty="0" smtClean="0"/>
              <a:t> 		</a:t>
            </a:r>
            <a:r>
              <a:rPr lang="en-US" sz="3200" u="sng" dirty="0" smtClean="0"/>
              <a:t>westerndata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Content Placeholder 2" descr="C:\Users\HP\Pictures\project 1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7929618" cy="485776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0034" y="114298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Query – select * from westerndata;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Index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000" dirty="0" smtClean="0"/>
              <a:t>Project Summary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				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dirty="0" smtClean="0"/>
          </a:p>
          <a:p>
            <a:pPr marL="514350" indent="-514350"/>
            <a:r>
              <a:rPr lang="en-US" sz="2000" dirty="0" smtClean="0"/>
              <a:t>Dataset </a:t>
            </a:r>
            <a:r>
              <a:rPr lang="en-US" sz="2000" dirty="0" smtClean="0"/>
              <a:t>Overview					4</a:t>
            </a:r>
            <a:endParaRPr lang="en-US" sz="2000" dirty="0" smtClean="0"/>
          </a:p>
          <a:p>
            <a:pPr marL="514350" indent="-514350"/>
            <a:r>
              <a:rPr lang="en-US" sz="2000" dirty="0" smtClean="0"/>
              <a:t>Data Cleaning &amp; </a:t>
            </a:r>
            <a:r>
              <a:rPr lang="en-US" sz="2000" dirty="0" smtClean="0"/>
              <a:t>Insights				6</a:t>
            </a:r>
            <a:endParaRPr lang="en-US" sz="2000" dirty="0" smtClean="0"/>
          </a:p>
          <a:p>
            <a:pPr marL="514350" indent="-514350"/>
            <a:r>
              <a:rPr lang="en-US" sz="2000" dirty="0" smtClean="0"/>
              <a:t>Statistical Analysis Using </a:t>
            </a:r>
            <a:r>
              <a:rPr lang="en-US" sz="2000" dirty="0" smtClean="0"/>
              <a:t>Excel			12</a:t>
            </a:r>
            <a:endParaRPr lang="en-US" sz="2000" dirty="0" smtClean="0"/>
          </a:p>
          <a:p>
            <a:pPr marL="514350" indent="-514350"/>
            <a:r>
              <a:rPr lang="en-US" sz="2000" dirty="0" smtClean="0"/>
              <a:t>Make database on SQL Server &amp; run </a:t>
            </a:r>
            <a:r>
              <a:rPr lang="en-US" sz="2000" dirty="0" smtClean="0"/>
              <a:t>queries		14</a:t>
            </a:r>
            <a:endParaRPr lang="en-US" sz="2000" dirty="0" smtClean="0"/>
          </a:p>
          <a:p>
            <a:pPr marL="514350" indent="-514350"/>
            <a:r>
              <a:rPr lang="en-US" sz="2000" dirty="0" smtClean="0"/>
              <a:t>Data Import from SQL Server to PowerBI </a:t>
            </a:r>
            <a:r>
              <a:rPr lang="en-US" sz="2000" dirty="0" smtClean="0"/>
              <a:t>		21</a:t>
            </a:r>
            <a:endParaRPr lang="en-US" sz="2000" dirty="0" smtClean="0"/>
          </a:p>
          <a:p>
            <a:pPr marL="514350" indent="-514350"/>
            <a:r>
              <a:rPr lang="en-US" sz="2000" dirty="0" smtClean="0"/>
              <a:t>PowerBI </a:t>
            </a:r>
            <a:r>
              <a:rPr lang="en-US" sz="2000" dirty="0" smtClean="0"/>
              <a:t>Dashboard					23</a:t>
            </a:r>
            <a:endParaRPr lang="en-US" sz="2000" dirty="0" smtClean="0"/>
          </a:p>
          <a:p>
            <a:pPr marL="514350" indent="-514350"/>
            <a:r>
              <a:rPr lang="en-US" sz="2000" dirty="0" smtClean="0"/>
              <a:t>Conclusion and </a:t>
            </a:r>
            <a:r>
              <a:rPr lang="en-US" sz="2000" dirty="0" smtClean="0"/>
              <a:t>Inferences				25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66574"/>
            <a:ext cx="8072461" cy="469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71435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Used Query – select segment, sum(COGS) as    tatal_cost_of_goods, sum(sales) as total_sales, sum(profit)as  total_profit from westerndata;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65886"/>
          </a:xfrm>
        </p:spPr>
        <p:txBody>
          <a:bodyPr>
            <a:normAutofit fontScale="90000"/>
          </a:bodyPr>
          <a:lstStyle/>
          <a:p>
            <a:r>
              <a:rPr lang="en-US" sz="3100" u="sng" dirty="0" smtClean="0"/>
              <a:t>Data</a:t>
            </a:r>
            <a:r>
              <a:rPr lang="en-US" sz="3100" dirty="0" smtClean="0"/>
              <a:t> </a:t>
            </a:r>
            <a:r>
              <a:rPr lang="en-US" sz="3100" u="sng" dirty="0" smtClean="0"/>
              <a:t>Import</a:t>
            </a:r>
            <a:r>
              <a:rPr lang="en-US" sz="3100" dirty="0" smtClean="0"/>
              <a:t> </a:t>
            </a:r>
            <a:r>
              <a:rPr lang="en-US" sz="3100" u="sng" dirty="0" smtClean="0"/>
              <a:t>from</a:t>
            </a:r>
            <a:r>
              <a:rPr lang="en-US" sz="3100" dirty="0" smtClean="0"/>
              <a:t> </a:t>
            </a:r>
            <a:r>
              <a:rPr lang="en-US" sz="3100" u="sng" dirty="0" smtClean="0"/>
              <a:t>SQL</a:t>
            </a:r>
            <a:r>
              <a:rPr lang="en-US" sz="3100" dirty="0" smtClean="0"/>
              <a:t> </a:t>
            </a:r>
            <a:r>
              <a:rPr lang="en-US" sz="3100" u="sng" dirty="0" smtClean="0"/>
              <a:t>Server</a:t>
            </a:r>
            <a:r>
              <a:rPr lang="en-US" sz="3100" dirty="0" smtClean="0"/>
              <a:t> </a:t>
            </a:r>
            <a:r>
              <a:rPr lang="en-US" sz="3100" u="sng" dirty="0" smtClean="0"/>
              <a:t>to</a:t>
            </a:r>
            <a:r>
              <a:rPr lang="en-US" sz="3100" dirty="0" smtClean="0"/>
              <a:t>      </a:t>
            </a:r>
            <a:r>
              <a:rPr lang="en-US" sz="3100" dirty="0" smtClean="0"/>
              <a:t>			</a:t>
            </a:r>
            <a:r>
              <a:rPr lang="en-US" sz="3100" u="sng" dirty="0" smtClean="0"/>
              <a:t>PowerBI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pic>
        <p:nvPicPr>
          <p:cNvPr id="4" name="Picture 2" descr="C:\Users\HP\Pictures\project1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304" y="1357298"/>
            <a:ext cx="6648792" cy="429825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Pictures\project1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643998" cy="628654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r>
              <a:rPr lang="en-US" sz="3200" u="sng" dirty="0" err="1" smtClean="0"/>
              <a:t>Powerbi</a:t>
            </a:r>
            <a:r>
              <a:rPr lang="en-US" sz="4000" dirty="0" smtClean="0"/>
              <a:t> </a:t>
            </a:r>
            <a:r>
              <a:rPr lang="en-US" sz="3200" u="sng" dirty="0" smtClean="0"/>
              <a:t>dashboard</a:t>
            </a:r>
            <a:endParaRPr lang="en-US" sz="3200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7472386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381876" cy="680068"/>
          </a:xfrm>
        </p:spPr>
        <p:txBody>
          <a:bodyPr>
            <a:normAutofit/>
          </a:bodyPr>
          <a:lstStyle/>
          <a:p>
            <a:r>
              <a:rPr lang="en-US" sz="3200" u="sng" dirty="0" err="1" smtClean="0"/>
              <a:t>Powerbi</a:t>
            </a:r>
            <a:r>
              <a:rPr lang="en-US" sz="4000" dirty="0" smtClean="0"/>
              <a:t> </a:t>
            </a:r>
            <a:r>
              <a:rPr lang="en-US" sz="3200" u="sng" dirty="0" smtClean="0"/>
              <a:t>dashboard</a:t>
            </a:r>
            <a:endParaRPr lang="en-US" sz="32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747238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394448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Conclusion</a:t>
            </a:r>
            <a:r>
              <a:rPr lang="en-US" sz="3600" dirty="0" smtClean="0"/>
              <a:t> </a:t>
            </a:r>
            <a:r>
              <a:rPr lang="en-US" sz="3600" u="sng" dirty="0" smtClean="0"/>
              <a:t>and</a:t>
            </a:r>
            <a:r>
              <a:rPr lang="en-US" sz="3600" dirty="0" smtClean="0"/>
              <a:t> </a:t>
            </a:r>
            <a:r>
              <a:rPr lang="en-US" sz="3600" u="sng" dirty="0" smtClean="0"/>
              <a:t>Inferences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about analyzing sales dataset. I have done following steps and concluded with some insights</a:t>
            </a:r>
          </a:p>
          <a:p>
            <a:pPr lvl="1"/>
            <a:r>
              <a:rPr lang="en-US" b="1" dirty="0" smtClean="0"/>
              <a:t>Data save as CSV</a:t>
            </a:r>
          </a:p>
          <a:p>
            <a:pPr lvl="1"/>
            <a:r>
              <a:rPr lang="en-US" b="1" dirty="0" smtClean="0"/>
              <a:t>Import to SQL Server </a:t>
            </a:r>
          </a:p>
          <a:p>
            <a:pPr lvl="1"/>
            <a:r>
              <a:rPr lang="en-US" b="1" dirty="0" smtClean="0"/>
              <a:t>Save data as SQL database</a:t>
            </a:r>
          </a:p>
          <a:p>
            <a:pPr lvl="1"/>
            <a:r>
              <a:rPr lang="en-US" b="1" dirty="0" smtClean="0"/>
              <a:t>Run few Queries</a:t>
            </a:r>
          </a:p>
          <a:p>
            <a:pPr lvl="1"/>
            <a:r>
              <a:rPr lang="en-US" b="1" dirty="0" smtClean="0"/>
              <a:t>Import SQL database to PowerBI</a:t>
            </a:r>
          </a:p>
          <a:p>
            <a:pPr lvl="1"/>
            <a:r>
              <a:rPr lang="en-US" b="1" dirty="0" smtClean="0"/>
              <a:t>Visualization report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7239000" cy="6170008"/>
          </a:xfrm>
        </p:spPr>
        <p:txBody>
          <a:bodyPr>
            <a:norm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Total Sales- 118.73m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>
                <a:cs typeface="Calibri" pitchFamily="34" charset="0"/>
              </a:rPr>
              <a:t>Total Profit- 16.89m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>
                <a:cs typeface="Calibri" pitchFamily="34" charset="0"/>
              </a:rPr>
              <a:t>Total COGS – 101.83m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>
                <a:cs typeface="Calibri" pitchFamily="34" charset="0"/>
              </a:rPr>
              <a:t>Profit is just 14.2% of total sales where COGS is 85.55% of total sales.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Government segments have highest revenue as well as sales among all segments. 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Product Paseo have highest sales almost 33m where product Carretera show lower sales almost 14m.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Product Paseo have highest discount 28.25% among all 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Sales increased in 2014 reached 92m than in 2013 where sales are 26m.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There has been an steep increase in sales and profit in every quarter.(Here in Q3 of 2013, we have data of only 1 month hence it should be ignore in </a:t>
            </a:r>
            <a:r>
              <a:rPr lang="en-US" sz="2000" dirty="0" err="1" smtClean="0"/>
              <a:t>coparison</a:t>
            </a:r>
            <a:r>
              <a:rPr lang="en-US" sz="2000" dirty="0" smtClean="0"/>
              <a:t>)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Top 2 countries are Canada and France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000" dirty="0" smtClean="0"/>
              <a:t>Bottom 3 products are </a:t>
            </a:r>
            <a:r>
              <a:rPr lang="en-US" sz="2000" dirty="0" err="1" smtClean="0"/>
              <a:t>Amrilla</a:t>
            </a:r>
            <a:r>
              <a:rPr lang="en-US" sz="2000" dirty="0" smtClean="0"/>
              <a:t>, Montana, Carretera 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 		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643043" y="2967335"/>
            <a:ext cx="55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00684" cy="65403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Project</a:t>
            </a:r>
            <a:r>
              <a:rPr lang="en-US" sz="3200" dirty="0" smtClean="0"/>
              <a:t> </a:t>
            </a:r>
            <a:r>
              <a:rPr lang="en-US" sz="3200" u="sng" dirty="0" smtClean="0"/>
              <a:t>Summary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Analyze Western Countries Financial Data that is a product sales data</a:t>
            </a:r>
          </a:p>
          <a:p>
            <a:r>
              <a:rPr lang="en-US" dirty="0" smtClean="0"/>
              <a:t>Perform data cleaning and statistics analysis</a:t>
            </a:r>
          </a:p>
          <a:p>
            <a:r>
              <a:rPr lang="en-US" dirty="0" smtClean="0"/>
              <a:t>Perform some Graphical Analysis and Drive insights using Excel</a:t>
            </a:r>
          </a:p>
          <a:p>
            <a:r>
              <a:rPr lang="en-US" dirty="0" smtClean="0"/>
              <a:t>Insert dataset into SQL server by making a database</a:t>
            </a:r>
          </a:p>
          <a:p>
            <a:r>
              <a:rPr lang="en-US" dirty="0"/>
              <a:t>Import the Data from the SQL Database into </a:t>
            </a:r>
            <a:r>
              <a:rPr lang="en-US" dirty="0" smtClean="0"/>
              <a:t>PowerBI</a:t>
            </a:r>
          </a:p>
          <a:p>
            <a:r>
              <a:rPr lang="en-US" dirty="0"/>
              <a:t>Make a Detailed Interactive Dashboard by using visualization </a:t>
            </a:r>
            <a:r>
              <a:rPr lang="en-US" dirty="0" smtClean="0"/>
              <a:t>tool PowerBI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Derive Conclusion and Inferences from the </a:t>
            </a:r>
            <a:r>
              <a:rPr lang="en-US" dirty="0" smtClean="0"/>
              <a:t>Dashboard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Dataset</a:t>
            </a:r>
            <a:r>
              <a:rPr lang="en-US" u="sng" dirty="0" smtClean="0"/>
              <a:t> </a:t>
            </a:r>
            <a:r>
              <a:rPr lang="en-US" sz="3200" u="sng" dirty="0" smtClean="0"/>
              <a:t>Overview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have provided a Sales data of different bicycle brand</a:t>
            </a:r>
          </a:p>
          <a:p>
            <a:r>
              <a:rPr lang="en-US" sz="2000" dirty="0" smtClean="0"/>
              <a:t>Western Countries Financial Data is product sales data of year 2013 and 2014.</a:t>
            </a:r>
          </a:p>
          <a:p>
            <a:r>
              <a:rPr lang="en-US" sz="2000" dirty="0" smtClean="0"/>
              <a:t>Dataset include 16 columns and 701 rows.</a:t>
            </a:r>
          </a:p>
          <a:p>
            <a:r>
              <a:rPr lang="en-US" sz="2000" b="1" dirty="0" smtClean="0"/>
              <a:t>Dimension fields </a:t>
            </a:r>
            <a:r>
              <a:rPr lang="en-US" sz="2000" dirty="0" smtClean="0"/>
              <a:t>are segment, country, product, discount band, month name, year, date, month number.</a:t>
            </a:r>
          </a:p>
          <a:p>
            <a:r>
              <a:rPr lang="en-US" sz="2000" b="1" dirty="0" smtClean="0"/>
              <a:t>Measure fields </a:t>
            </a:r>
            <a:r>
              <a:rPr lang="en-US" sz="2000" dirty="0" smtClean="0"/>
              <a:t>are unit sold, manufacturing, sales price, gross sales, discount, sales, COGS, profit.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4488"/>
            <a:ext cx="7643866" cy="221457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Segment-  </a:t>
            </a:r>
            <a:r>
              <a:rPr lang="en-US" sz="2000" dirty="0" smtClean="0"/>
              <a:t>government, channel      partners, midmarket, enterprise, small business.</a:t>
            </a:r>
          </a:p>
          <a:p>
            <a:r>
              <a:rPr lang="en-US" sz="2000" b="1" dirty="0" smtClean="0"/>
              <a:t>Country-</a:t>
            </a:r>
            <a:r>
              <a:rPr lang="en-US" sz="2000" dirty="0" smtClean="0"/>
              <a:t> Canada, France, Germany, United States of America, Mexico.</a:t>
            </a:r>
          </a:p>
          <a:p>
            <a:r>
              <a:rPr lang="en-US" sz="2000" b="1" dirty="0" smtClean="0"/>
              <a:t>Product- </a:t>
            </a:r>
            <a:r>
              <a:rPr lang="en-US" sz="2000" dirty="0" smtClean="0"/>
              <a:t>Carretere, Montana, Paseo, Velo, VVT, Amarilla.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28596" y="642918"/>
            <a:ext cx="710475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Dataset</a:t>
            </a:r>
            <a:r>
              <a:rPr lang="en-US" sz="3800" b="1" u="sng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 </a:t>
            </a:r>
            <a:r>
              <a:rPr lang="en-US" sz="3200" b="1" u="sng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7572428" cy="989034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Data </a:t>
            </a:r>
            <a:r>
              <a:rPr lang="en-US" sz="3200" u="sng" dirty="0" err="1" smtClean="0"/>
              <a:t>Cleanning</a:t>
            </a:r>
            <a:r>
              <a:rPr lang="en-US" sz="3200" u="sng" dirty="0" smtClean="0"/>
              <a:t> &amp; Insights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cleaned by removing currency sign from the measure field of western countries financial data.</a:t>
            </a:r>
          </a:p>
          <a:p>
            <a:r>
              <a:rPr lang="en-US" dirty="0" smtClean="0"/>
              <a:t>Perform some formatting and highlighted fields to  </a:t>
            </a:r>
          </a:p>
          <a:p>
            <a:r>
              <a:rPr lang="en-US" dirty="0" smtClean="0"/>
              <a:t>Graphical Analysis on the Data using Excel</a:t>
            </a:r>
          </a:p>
          <a:p>
            <a:r>
              <a:rPr lang="en-US" dirty="0" smtClean="0"/>
              <a:t>Given data is in excel format so visualize data In MS Excel office</a:t>
            </a:r>
          </a:p>
          <a:p>
            <a:r>
              <a:rPr lang="en-US" dirty="0" smtClean="0"/>
              <a:t>Created pivot table and pivot chart to drive insights as below.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714356"/>
          <a:ext cx="764386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4500570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Chart represent about relation between sales of product in </a:t>
            </a:r>
          </a:p>
          <a:p>
            <a:r>
              <a:rPr lang="en-US" sz="2000" dirty="0" smtClean="0"/>
              <a:t>  different segments.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Government segment sales are highest among all almost 52million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Channel Partners and Midmarket have almost similar lower sales.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5751"/>
          <a:ext cx="7829576" cy="364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1538" y="4286256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Graph represent about relation between sales and    products.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 Paseo have highest sales almost 32 million where</a:t>
            </a:r>
          </a:p>
          <a:p>
            <a:r>
              <a:rPr lang="en-US" sz="2000" dirty="0" smtClean="0"/>
              <a:t>Carretera have lowest sales almost 14 million sales.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500042"/>
          <a:ext cx="8229600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4348" y="4643446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Graph represent relation between profit in segment and country.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Government segment have highest profit among all segment.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All countries have highest profit in government segment and lower       profit in Enterprise segment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France and Germany have higher profit more than 25 million in government segment.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B21E-7E18-432C-8DC0-371CF93DEA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Kishan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917</Words>
  <Application>Microsoft Office PowerPoint</Application>
  <PresentationFormat>On-screen Show (4:3)</PresentationFormat>
  <Paragraphs>159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Opulent</vt:lpstr>
      <vt:lpstr>Capstone project</vt:lpstr>
      <vt:lpstr>Index</vt:lpstr>
      <vt:lpstr>Project Summary </vt:lpstr>
      <vt:lpstr>Dataset Overview</vt:lpstr>
      <vt:lpstr>Slide 5</vt:lpstr>
      <vt:lpstr>Data Cleanning &amp; Insights </vt:lpstr>
      <vt:lpstr>Slide 7</vt:lpstr>
      <vt:lpstr>Slide 8</vt:lpstr>
      <vt:lpstr>Slide 9</vt:lpstr>
      <vt:lpstr>Slide 10</vt:lpstr>
      <vt:lpstr>Slide 11</vt:lpstr>
      <vt:lpstr> Statistical Analysis Using     Excel </vt:lpstr>
      <vt:lpstr>Slide 13</vt:lpstr>
      <vt:lpstr>Database on SQL Server</vt:lpstr>
      <vt:lpstr>Slide 15</vt:lpstr>
      <vt:lpstr>Slide 16</vt:lpstr>
      <vt:lpstr>Slide 17</vt:lpstr>
      <vt:lpstr>Slide 18</vt:lpstr>
      <vt:lpstr>Running some query- on Table   westerndata </vt:lpstr>
      <vt:lpstr>Slide 20</vt:lpstr>
      <vt:lpstr>Data Import from SQL Server to         PowerBI  </vt:lpstr>
      <vt:lpstr>Slide 22</vt:lpstr>
      <vt:lpstr>Powerbi dashboard</vt:lpstr>
      <vt:lpstr>Powerbi dashboard</vt:lpstr>
      <vt:lpstr>Conclusion and Inferences 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HP</dc:creator>
  <cp:lastModifiedBy>HP</cp:lastModifiedBy>
  <cp:revision>135</cp:revision>
  <dcterms:created xsi:type="dcterms:W3CDTF">2023-06-12T08:47:18Z</dcterms:created>
  <dcterms:modified xsi:type="dcterms:W3CDTF">2023-07-07T10:00:19Z</dcterms:modified>
</cp:coreProperties>
</file>