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ls.gov/ooh/computer-and-information-technology/home.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ttoolkit.com/articles/balance-end-user-needs" TargetMode="External"/><Relationship Id="rId2" Type="http://schemas.openxmlformats.org/officeDocument/2006/relationships/hyperlink" Target="https://www.ittoolkit.com/articles/what-is-IT-manage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lprocus.com/buy-electronic-components-and-kits-through-online-shoping-sites/" TargetMode="External"/><Relationship Id="rId2" Type="http://schemas.openxmlformats.org/officeDocument/2006/relationships/hyperlink" Target="https://www.elprocus.com/step-step-guide-build-electronic-circuit/" TargetMode="External"/><Relationship Id="rId1" Type="http://schemas.openxmlformats.org/officeDocument/2006/relationships/slideLayout" Target="../slideLayouts/slideLayout2.xml"/><Relationship Id="rId4" Type="http://schemas.openxmlformats.org/officeDocument/2006/relationships/hyperlink" Target="https://www.elprocus.com/latest-electronics-projects-idea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203" y="179462"/>
            <a:ext cx="8825658" cy="1324599"/>
          </a:xfrm>
        </p:spPr>
        <p:txBody>
          <a:bodyPr/>
          <a:lstStyle/>
          <a:p>
            <a:r>
              <a:rPr lang="en-US" dirty="0" smtClean="0">
                <a:solidFill>
                  <a:srgbClr val="FF0000"/>
                </a:solidFill>
              </a:rPr>
              <a:t>About It Field…</a:t>
            </a:r>
            <a:endParaRPr lang="en-US" dirty="0">
              <a:solidFill>
                <a:srgbClr val="FF0000"/>
              </a:solidFill>
            </a:endParaRPr>
          </a:p>
        </p:txBody>
      </p:sp>
      <p:sp>
        <p:nvSpPr>
          <p:cNvPr id="3" name="Subtitle 2"/>
          <p:cNvSpPr>
            <a:spLocks noGrp="1"/>
          </p:cNvSpPr>
          <p:nvPr>
            <p:ph type="subTitle" idx="1"/>
          </p:nvPr>
        </p:nvSpPr>
        <p:spPr>
          <a:xfrm>
            <a:off x="642207" y="1717985"/>
            <a:ext cx="8825658" cy="4648632"/>
          </a:xfrm>
        </p:spPr>
        <p:txBody>
          <a:bodyPr/>
          <a:lstStyle/>
          <a:p>
            <a:pPr marL="342900" indent="-342900">
              <a:buFont typeface="Wingdings" panose="05000000000000000000" pitchFamily="2" charset="2"/>
              <a:buChar char="Ø"/>
            </a:pPr>
            <a:r>
              <a:rPr lang="en-US" b="1" dirty="0"/>
              <a:t>What is Information Technology?</a:t>
            </a:r>
          </a:p>
          <a:p>
            <a:pPr marL="342900" indent="-342900">
              <a:buFont typeface="Wingdings" panose="05000000000000000000" pitchFamily="2" charset="2"/>
              <a:buChar char="Ø"/>
            </a:pPr>
            <a:r>
              <a:rPr lang="en-US" b="1" dirty="0"/>
              <a:t>Education Information for Aspiring IT Professionals</a:t>
            </a:r>
          </a:p>
          <a:p>
            <a:pPr marL="342900" indent="-342900">
              <a:buFont typeface="Wingdings" panose="05000000000000000000" pitchFamily="2" charset="2"/>
              <a:buChar char="Ø"/>
            </a:pPr>
            <a:r>
              <a:rPr lang="en-US" b="1" dirty="0"/>
              <a:t>IT Certifications</a:t>
            </a:r>
          </a:p>
          <a:p>
            <a:pPr marL="342900" indent="-342900">
              <a:buFont typeface="Wingdings" panose="05000000000000000000" pitchFamily="2" charset="2"/>
              <a:buChar char="Ø"/>
            </a:pPr>
            <a:r>
              <a:rPr lang="en-US" b="1" dirty="0"/>
              <a:t>Required Skills</a:t>
            </a:r>
          </a:p>
          <a:p>
            <a:pPr marL="342900" indent="-342900">
              <a:buFont typeface="Wingdings" panose="05000000000000000000" pitchFamily="2" charset="2"/>
              <a:buChar char="Ø"/>
            </a:pPr>
            <a:r>
              <a:rPr lang="en-US" b="1" dirty="0"/>
              <a:t>The  vision of wireless connectivity</a:t>
            </a:r>
          </a:p>
          <a:p>
            <a:pPr marL="342900" indent="-342900">
              <a:buFont typeface="Wingdings" panose="05000000000000000000" pitchFamily="2" charset="2"/>
              <a:buChar char="Ø"/>
            </a:pPr>
            <a:r>
              <a:rPr lang="en-US" b="1" dirty="0"/>
              <a:t>The vision of IT sector</a:t>
            </a:r>
          </a:p>
          <a:p>
            <a:pPr marL="342900" indent="-342900">
              <a:buFont typeface="Wingdings" panose="05000000000000000000" pitchFamily="2" charset="2"/>
              <a:buChar char="Ø"/>
            </a:pPr>
            <a:r>
              <a:rPr lang="en-US" b="1" dirty="0"/>
              <a:t>The first ever electronic Machine</a:t>
            </a:r>
          </a:p>
          <a:p>
            <a:pPr marL="342900" indent="-342900">
              <a:buFont typeface="Wingdings" panose="05000000000000000000" pitchFamily="2" charset="2"/>
              <a:buChar char="Ø"/>
            </a:pPr>
            <a:r>
              <a:rPr lang="en-US" b="1" dirty="0"/>
              <a:t>The demand of computers in market</a:t>
            </a:r>
          </a:p>
          <a:p>
            <a:pPr marL="342900" indent="-34290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4348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0" y="2315701"/>
            <a:ext cx="9404723" cy="1400530"/>
          </a:xfrm>
        </p:spPr>
        <p:txBody>
          <a:bodyPr/>
          <a:lstStyle/>
          <a:p>
            <a:pPr algn="ctr"/>
            <a:r>
              <a:rPr lang="en-US" sz="8800" b="1" dirty="0" smtClean="0">
                <a:solidFill>
                  <a:schemeClr val="accent3">
                    <a:lumMod val="60000"/>
                    <a:lumOff val="40000"/>
                  </a:schemeClr>
                </a:solidFill>
                <a:effectLst>
                  <a:outerShdw blurRad="38100" dist="38100" dir="2700000" algn="tl">
                    <a:srgbClr val="000000">
                      <a:alpha val="43137"/>
                    </a:srgbClr>
                  </a:outerShdw>
                </a:effectLst>
              </a:rPr>
              <a:t>Thank You</a:t>
            </a:r>
            <a:endParaRPr lang="en-US" sz="8800" b="1"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flipH="1">
            <a:off x="1015845" y="6561602"/>
            <a:ext cx="45719" cy="52843"/>
          </a:xfrm>
        </p:spPr>
        <p:txBody>
          <a:bodyPr>
            <a:normAutofit fontScale="25000" lnSpcReduction="20000"/>
          </a:bodyPr>
          <a:lstStyle/>
          <a:p>
            <a:endParaRPr lang="en-US" dirty="0"/>
          </a:p>
        </p:txBody>
      </p:sp>
    </p:spTree>
    <p:extLst>
      <p:ext uri="{BB962C8B-B14F-4D97-AF65-F5344CB8AC3E}">
        <p14:creationId xmlns:p14="http://schemas.microsoft.com/office/powerpoint/2010/main" val="122569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Information Technology?</a:t>
            </a:r>
            <a:br>
              <a:rPr lang="en-US" b="1" dirty="0"/>
            </a:br>
            <a:endParaRPr lang="en-US" dirty="0"/>
          </a:p>
        </p:txBody>
      </p:sp>
      <p:sp>
        <p:nvSpPr>
          <p:cNvPr id="3" name="Content Placeholder 2"/>
          <p:cNvSpPr>
            <a:spLocks noGrp="1"/>
          </p:cNvSpPr>
          <p:nvPr>
            <p:ph idx="1"/>
          </p:nvPr>
        </p:nvSpPr>
        <p:spPr>
          <a:xfrm>
            <a:off x="646111" y="1922804"/>
            <a:ext cx="8946541" cy="4231592"/>
          </a:xfrm>
        </p:spPr>
        <p:txBody>
          <a:bodyPr>
            <a:normAutofit fontScale="92500" lnSpcReduction="20000"/>
          </a:bodyPr>
          <a:lstStyle/>
          <a:p>
            <a:r>
              <a:rPr lang="en-US" dirty="0"/>
              <a:t>Information technology is a rapidly growing field that offers secure positions for individuals with a minimum of a bachelor’s degree in an IT-related field. From engineering to support, there are a number of </a:t>
            </a:r>
            <a:r>
              <a:rPr lang="en-US" dirty="0" smtClean="0"/>
              <a:t>specializations</a:t>
            </a:r>
          </a:p>
          <a:p>
            <a:r>
              <a:rPr lang="en-US" dirty="0" smtClean="0"/>
              <a:t>that </a:t>
            </a:r>
            <a:r>
              <a:rPr lang="en-US" dirty="0"/>
              <a:t>deal with the different components of information technology, and students with solid technical skills as well as an aptitude for gathering information and interpreting data are likely to find success in this industry.</a:t>
            </a:r>
          </a:p>
          <a:p>
            <a:r>
              <a:rPr lang="en-US" dirty="0"/>
              <a:t>The field of information technology, or IT, covers the support, administration, and design of telecommunications and computer systems. Some positions in this field include system analysts, software programmers, computer scientists, computer support specialists, and network and database administrators. </a:t>
            </a:r>
            <a:endParaRPr lang="en-US" dirty="0" smtClean="0"/>
          </a:p>
          <a:p>
            <a:r>
              <a:rPr lang="en-US" dirty="0" smtClean="0"/>
              <a:t>Most </a:t>
            </a:r>
            <a:r>
              <a:rPr lang="en-US" dirty="0"/>
              <a:t>of the careers in the IT field entail operational and design tasks related to software applications, networks, and computer hardware components.</a:t>
            </a:r>
          </a:p>
          <a:p>
            <a:endParaRPr lang="en-US" dirty="0"/>
          </a:p>
        </p:txBody>
      </p:sp>
    </p:spTree>
    <p:extLst>
      <p:ext uri="{BB962C8B-B14F-4D97-AF65-F5344CB8AC3E}">
        <p14:creationId xmlns:p14="http://schemas.microsoft.com/office/powerpoint/2010/main" val="205381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389" y="418535"/>
            <a:ext cx="9404723" cy="1400530"/>
          </a:xfrm>
        </p:spPr>
        <p:txBody>
          <a:bodyPr/>
          <a:lstStyle/>
          <a:p>
            <a:r>
              <a:rPr lang="en-US" b="1" dirty="0"/>
              <a:t>Education Information for Aspiring IT </a:t>
            </a:r>
            <a:r>
              <a:rPr lang="en-US" b="1" dirty="0" smtClean="0"/>
              <a:t>Professionals.</a:t>
            </a:r>
            <a:r>
              <a:rPr lang="en-US" b="1" dirty="0"/>
              <a:t/>
            </a:r>
            <a:br>
              <a:rPr lang="en-US" b="1" dirty="0"/>
            </a:br>
            <a:endParaRPr lang="en-US" dirty="0"/>
          </a:p>
        </p:txBody>
      </p:sp>
      <p:sp>
        <p:nvSpPr>
          <p:cNvPr id="3" name="Content Placeholder 2"/>
          <p:cNvSpPr>
            <a:spLocks noGrp="1"/>
          </p:cNvSpPr>
          <p:nvPr>
            <p:ph idx="1"/>
          </p:nvPr>
        </p:nvSpPr>
        <p:spPr>
          <a:xfrm>
            <a:off x="744389" y="2044372"/>
            <a:ext cx="8946541" cy="4195481"/>
          </a:xfrm>
        </p:spPr>
        <p:txBody>
          <a:bodyPr>
            <a:normAutofit lnSpcReduction="10000"/>
          </a:bodyPr>
          <a:lstStyle/>
          <a:p>
            <a:r>
              <a:rPr lang="en-US" dirty="0"/>
              <a:t>In most cases, aspiring IT professionals need a bachelor’s degree in a technology-related field such as networking, programming, information systems management, or computer science. Even without a degree, experience in a help-desk position could help IT professionals further their careers with vocational training or professional certification. </a:t>
            </a:r>
            <a:endParaRPr lang="en-US" dirty="0" smtClean="0"/>
          </a:p>
          <a:p>
            <a:r>
              <a:rPr lang="en-US" dirty="0" smtClean="0"/>
              <a:t>Students </a:t>
            </a:r>
            <a:r>
              <a:rPr lang="en-US" dirty="0"/>
              <a:t>will learn about technical theory, networking, programming, and computer hardware</a:t>
            </a:r>
            <a:r>
              <a:rPr lang="en-US" dirty="0" smtClean="0"/>
              <a:t>.</a:t>
            </a:r>
          </a:p>
          <a:p>
            <a:r>
              <a:rPr lang="en-US" dirty="0" smtClean="0"/>
              <a:t>Depending </a:t>
            </a:r>
            <a:r>
              <a:rPr lang="en-US" dirty="0"/>
              <a:t>on the specific major, students may also learn about database management, systems analysis, computer circuitry, website development, and IT management. </a:t>
            </a:r>
            <a:endParaRPr lang="en-US" dirty="0" smtClean="0"/>
          </a:p>
          <a:p>
            <a:r>
              <a:rPr lang="en-US" dirty="0" smtClean="0"/>
              <a:t>To </a:t>
            </a:r>
            <a:r>
              <a:rPr lang="en-US" dirty="0"/>
              <a:t>hold a position as a computer research scientist, students will likely be required to hold a doctoral degree.</a:t>
            </a:r>
            <a:endParaRPr lang="en-US" dirty="0"/>
          </a:p>
        </p:txBody>
      </p:sp>
    </p:spTree>
    <p:extLst>
      <p:ext uri="{BB962C8B-B14F-4D97-AF65-F5344CB8AC3E}">
        <p14:creationId xmlns:p14="http://schemas.microsoft.com/office/powerpoint/2010/main" val="23633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a:t>
            </a:r>
            <a:r>
              <a:rPr lang="en-US" b="1" dirty="0" smtClean="0"/>
              <a:t>Certifications.</a:t>
            </a:r>
            <a:r>
              <a:rPr lang="en-US" b="1" dirty="0"/>
              <a:t/>
            </a:r>
            <a:br>
              <a:rPr lang="en-US" b="1" dirty="0"/>
            </a:br>
            <a:endParaRPr lang="en-US" dirty="0"/>
          </a:p>
        </p:txBody>
      </p:sp>
      <p:sp>
        <p:nvSpPr>
          <p:cNvPr id="3" name="Content Placeholder 2"/>
          <p:cNvSpPr>
            <a:spLocks noGrp="1"/>
          </p:cNvSpPr>
          <p:nvPr>
            <p:ph idx="1"/>
          </p:nvPr>
        </p:nvSpPr>
        <p:spPr>
          <a:xfrm>
            <a:off x="646111" y="1548716"/>
            <a:ext cx="8946541" cy="4195481"/>
          </a:xfrm>
        </p:spPr>
        <p:txBody>
          <a:bodyPr>
            <a:normAutofit lnSpcReduction="10000"/>
          </a:bodyPr>
          <a:lstStyle/>
          <a:p>
            <a:r>
              <a:rPr lang="en-US" dirty="0"/>
              <a:t>Nearly all software and hardware manufacturers offer certification options that allow IT professionals to show evidence of their proficiencies within certain areas of technology</a:t>
            </a:r>
            <a:r>
              <a:rPr lang="en-US" dirty="0" smtClean="0"/>
              <a:t>.</a:t>
            </a:r>
          </a:p>
          <a:p>
            <a:r>
              <a:rPr lang="en-US" dirty="0" smtClean="0"/>
              <a:t>In </a:t>
            </a:r>
            <a:r>
              <a:rPr lang="en-US" dirty="0"/>
              <a:t>addition, there are a number of industry-standard IT certifications that cover advanced and fundamental understanding of communications, software and general hardware technologies. </a:t>
            </a:r>
            <a:endParaRPr lang="en-US" dirty="0" smtClean="0"/>
          </a:p>
          <a:p>
            <a:r>
              <a:rPr lang="en-US" dirty="0" smtClean="0"/>
              <a:t>Although </a:t>
            </a:r>
            <a:r>
              <a:rPr lang="en-US" dirty="0"/>
              <a:t>certification isn’t always necessary to pursue a career in the field, many employers prefer applicants to demonstrate some type of proficiency</a:t>
            </a:r>
            <a:r>
              <a:rPr lang="en-US" dirty="0" smtClean="0"/>
              <a:t>.</a:t>
            </a:r>
          </a:p>
          <a:p>
            <a:r>
              <a:rPr lang="en-US" dirty="0" smtClean="0"/>
              <a:t>Professional </a:t>
            </a:r>
            <a:r>
              <a:rPr lang="en-US" dirty="0"/>
              <a:t>certifications may include the Oracle Certified Associate, Sun Certified Java Programmer, </a:t>
            </a:r>
            <a:r>
              <a:rPr lang="en-US" dirty="0" err="1"/>
              <a:t>CompTIA’s</a:t>
            </a:r>
            <a:r>
              <a:rPr lang="en-US" dirty="0"/>
              <a:t> A+ Certifications, Cisco Certifications, and Microsoft Certified Solutions Expert Information.</a:t>
            </a:r>
            <a:endParaRPr lang="en-US" dirty="0"/>
          </a:p>
        </p:txBody>
      </p:sp>
    </p:spTree>
    <p:extLst>
      <p:ext uri="{BB962C8B-B14F-4D97-AF65-F5344CB8AC3E}">
        <p14:creationId xmlns:p14="http://schemas.microsoft.com/office/powerpoint/2010/main" val="357514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Required </a:t>
            </a:r>
            <a:r>
              <a:rPr lang="en-US" b="1" dirty="0" smtClean="0"/>
              <a:t>Skills.</a:t>
            </a:r>
            <a:r>
              <a:rPr lang="en-US" b="1" dirty="0"/>
              <a:t/>
            </a:r>
            <a:br>
              <a:rPr lang="en-US" b="1" dirty="0"/>
            </a:br>
            <a:endParaRPr lang="en-US" dirty="0"/>
          </a:p>
        </p:txBody>
      </p:sp>
      <p:sp>
        <p:nvSpPr>
          <p:cNvPr id="3" name="Content Placeholder 2"/>
          <p:cNvSpPr>
            <a:spLocks noGrp="1"/>
          </p:cNvSpPr>
          <p:nvPr>
            <p:ph idx="1"/>
          </p:nvPr>
        </p:nvSpPr>
        <p:spPr>
          <a:xfrm>
            <a:off x="727297" y="1548716"/>
            <a:ext cx="8946541" cy="4195481"/>
          </a:xfrm>
        </p:spPr>
        <p:txBody>
          <a:bodyPr>
            <a:normAutofit lnSpcReduction="10000"/>
          </a:bodyPr>
          <a:lstStyle/>
          <a:p>
            <a:r>
              <a:rPr lang="en-US" dirty="0"/>
              <a:t>Individuals wishing to pursue a career in IT should develop solid critical thinking and logical skills. Support positions also require IT professionals to possess the ability to communicate, listen and maintain a calm, professional demeanor when helping others. Network, component, and computer designers such as scientists </a:t>
            </a:r>
            <a:endParaRPr lang="en-US" dirty="0"/>
          </a:p>
          <a:p>
            <a:r>
              <a:rPr lang="en-US" dirty="0" smtClean="0"/>
              <a:t>engineers </a:t>
            </a:r>
            <a:r>
              <a:rPr lang="en-US" dirty="0"/>
              <a:t>must also be able to see not only the current needs of the organization but also the growth potential of the business and its users.</a:t>
            </a:r>
          </a:p>
          <a:p>
            <a:r>
              <a:rPr lang="en-US" dirty="0"/>
              <a:t>Careers in this field include computer scientists, network administrators and engineers, and software developers</a:t>
            </a:r>
            <a:r>
              <a:rPr lang="en-US" dirty="0" smtClean="0"/>
              <a:t>.</a:t>
            </a:r>
          </a:p>
          <a:p>
            <a:r>
              <a:rPr lang="en-US" dirty="0" smtClean="0"/>
              <a:t>Occupations </a:t>
            </a:r>
            <a:r>
              <a:rPr lang="en-US" dirty="0"/>
              <a:t>in the field of information technology are expected to grow </a:t>
            </a:r>
            <a:r>
              <a:rPr lang="en-US" b="1" dirty="0">
                <a:hlinkClick r:id="rId2"/>
              </a:rPr>
              <a:t>quicker than the average for all occupations</a:t>
            </a:r>
            <a:r>
              <a:rPr lang="en-US" dirty="0"/>
              <a:t> between 2014 and 2024, according to the U.S. Bureau of Labor Statistics. </a:t>
            </a:r>
          </a:p>
          <a:p>
            <a:endParaRPr lang="en-US" dirty="0"/>
          </a:p>
        </p:txBody>
      </p:sp>
    </p:spTree>
    <p:extLst>
      <p:ext uri="{BB962C8B-B14F-4D97-AF65-F5344CB8AC3E}">
        <p14:creationId xmlns:p14="http://schemas.microsoft.com/office/powerpoint/2010/main" val="3629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vision of wireless </a:t>
            </a:r>
            <a:r>
              <a:rPr lang="en-US" b="1" dirty="0" smtClean="0"/>
              <a:t>connectivity.</a:t>
            </a:r>
            <a:r>
              <a:rPr lang="en-US" b="1" dirty="0"/>
              <a:t/>
            </a:r>
            <a:br>
              <a:rPr lang="en-US" b="1" dirty="0"/>
            </a:br>
            <a:endParaRPr lang="en-US" dirty="0"/>
          </a:p>
        </p:txBody>
      </p:sp>
      <p:sp>
        <p:nvSpPr>
          <p:cNvPr id="3" name="Content Placeholder 2"/>
          <p:cNvSpPr>
            <a:spLocks noGrp="1"/>
          </p:cNvSpPr>
          <p:nvPr>
            <p:ph idx="1"/>
          </p:nvPr>
        </p:nvSpPr>
        <p:spPr>
          <a:xfrm>
            <a:off x="718752" y="1668358"/>
            <a:ext cx="8946541" cy="4195481"/>
          </a:xfrm>
        </p:spPr>
        <p:txBody>
          <a:bodyPr>
            <a:normAutofit fontScale="77500" lnSpcReduction="20000"/>
          </a:bodyPr>
          <a:lstStyle/>
          <a:p>
            <a:r>
              <a:rPr lang="en-US" dirty="0"/>
              <a:t>This article articulates the emerging paradigm, sitting at the confluence of computer vision and wireless communication, to enable beyond-5G/6G mission-critical applications (autonomous/remote-controlled vehicles, </a:t>
            </a:r>
            <a:r>
              <a:rPr lang="en-US" dirty="0" err="1"/>
              <a:t>visuo</a:t>
            </a:r>
            <a:r>
              <a:rPr lang="en-US" dirty="0"/>
              <a:t>-haptic VR, and other cyber-physical applications</a:t>
            </a:r>
            <a:r>
              <a:rPr lang="en-US" dirty="0" smtClean="0"/>
              <a:t>).</a:t>
            </a:r>
          </a:p>
          <a:p>
            <a:r>
              <a:rPr lang="en-US" dirty="0" smtClean="0"/>
              <a:t>First</a:t>
            </a:r>
            <a:r>
              <a:rPr lang="en-US" dirty="0"/>
              <a:t>, drawing on recent advances in machine learning and the availability of non-RF data, vision-aided wireless networks are shown to significantly enhance the reliability of wireless communication without sacrificing spectral efficiency. In particular, we demonstrate how computer vision enables {look-ahead} prediction in a millimeter-wave channel blockage scenario, before the blockage actually happens</a:t>
            </a:r>
            <a:r>
              <a:rPr lang="en-US" dirty="0" smtClean="0"/>
              <a:t>.</a:t>
            </a:r>
          </a:p>
          <a:p>
            <a:r>
              <a:rPr lang="en-US" dirty="0" smtClean="0"/>
              <a:t>From </a:t>
            </a:r>
            <a:r>
              <a:rPr lang="en-US" dirty="0"/>
              <a:t>a computer vision perspective, we highlight how radio frequency (RF) based sensing and imaging are instrumental in </a:t>
            </a:r>
            <a:r>
              <a:rPr lang="en-US" dirty="0" err="1"/>
              <a:t>robustifying</a:t>
            </a:r>
            <a:r>
              <a:rPr lang="en-US" dirty="0"/>
              <a:t> computer vision applications against occlusion and failure. This is corroborated via an RF-based image reconstruction use case, showcasing a receiver-side image failure correction resulting in reduced retransmission and </a:t>
            </a:r>
            <a:r>
              <a:rPr lang="en-US" dirty="0" smtClean="0"/>
              <a:t>latency.</a:t>
            </a:r>
          </a:p>
          <a:p>
            <a:r>
              <a:rPr lang="en-US" dirty="0" smtClean="0"/>
              <a:t>Taken </a:t>
            </a:r>
            <a:r>
              <a:rPr lang="en-US" dirty="0"/>
              <a:t>together, this article sheds light on the much-needed convergence of RF and non-RF modalities to enable ultra-reliable communication and truly intelligent 6G networks.</a:t>
            </a:r>
          </a:p>
          <a:p>
            <a:endParaRPr lang="en-US" dirty="0"/>
          </a:p>
        </p:txBody>
      </p:sp>
    </p:spTree>
    <p:extLst>
      <p:ext uri="{BB962C8B-B14F-4D97-AF65-F5344CB8AC3E}">
        <p14:creationId xmlns:p14="http://schemas.microsoft.com/office/powerpoint/2010/main" val="62012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vision of IT </a:t>
            </a:r>
            <a:r>
              <a:rPr lang="en-US" b="1" dirty="0" smtClean="0"/>
              <a:t>sector.</a:t>
            </a:r>
            <a:r>
              <a:rPr lang="en-US" b="1" dirty="0"/>
              <a:t/>
            </a:r>
            <a:br>
              <a:rPr lang="en-US" b="1" dirty="0"/>
            </a:br>
            <a:endParaRPr lang="en-US" dirty="0"/>
          </a:p>
        </p:txBody>
      </p:sp>
      <p:sp>
        <p:nvSpPr>
          <p:cNvPr id="3" name="Content Placeholder 2"/>
          <p:cNvSpPr>
            <a:spLocks noGrp="1"/>
          </p:cNvSpPr>
          <p:nvPr>
            <p:ph idx="1"/>
          </p:nvPr>
        </p:nvSpPr>
        <p:spPr>
          <a:xfrm>
            <a:off x="573473" y="1505987"/>
            <a:ext cx="8946541" cy="4195481"/>
          </a:xfrm>
        </p:spPr>
        <p:txBody>
          <a:bodyPr>
            <a:normAutofit fontScale="77500" lnSpcReduction="20000"/>
          </a:bodyPr>
          <a:lstStyle/>
          <a:p>
            <a:r>
              <a:rPr lang="en-US" dirty="0"/>
              <a:t>To understand the value of managing to a vision, you must first understand the </a:t>
            </a:r>
            <a:r>
              <a:rPr lang="en-US" dirty="0">
                <a:hlinkClick r:id="rId2"/>
              </a:rPr>
              <a:t>nature of the IT function within business</a:t>
            </a:r>
            <a:r>
              <a:rPr lang="en-US" dirty="0"/>
              <a:t>.  IT management responsibilities are typically carried out by internal IT organizations (departments).  These organizations serve a dual function. </a:t>
            </a:r>
          </a:p>
          <a:p>
            <a:r>
              <a:rPr lang="en-US" dirty="0" smtClean="0"/>
              <a:t>On </a:t>
            </a:r>
            <a:r>
              <a:rPr lang="en-US" dirty="0"/>
              <a:t>one hand, IT departments operate to serve business interests (maximizing technology investments to fulfill business goals and objectives).</a:t>
            </a:r>
          </a:p>
          <a:p>
            <a:r>
              <a:rPr lang="en-US" dirty="0"/>
              <a:t> </a:t>
            </a:r>
            <a:r>
              <a:rPr lang="en-US" dirty="0" smtClean="0"/>
              <a:t>On </a:t>
            </a:r>
            <a:r>
              <a:rPr lang="en-US" dirty="0"/>
              <a:t>the other hand, they also fill the day-to-day "usage" needs of the end-users (employees of the business) as they perform assigned tasks and fill assigned responsibilities.  This makes the end-users the front line “consumers” </a:t>
            </a:r>
          </a:p>
          <a:p>
            <a:r>
              <a:rPr lang="en-US" dirty="0"/>
              <a:t>internal IT services.  One would assume that business and end-user interests are really one and the same – but they’re not.</a:t>
            </a:r>
          </a:p>
          <a:p>
            <a:r>
              <a:rPr lang="en-US" dirty="0" smtClean="0"/>
              <a:t>In </a:t>
            </a:r>
            <a:r>
              <a:rPr lang="en-US" dirty="0"/>
              <a:t>reality, </a:t>
            </a:r>
            <a:r>
              <a:rPr lang="en-US" dirty="0">
                <a:hlinkClick r:id="rId3"/>
              </a:rPr>
              <a:t>business interests and end-user demands often conflict</a:t>
            </a:r>
            <a:r>
              <a:rPr lang="en-US" dirty="0"/>
              <a:t>.  Business interests exist at a high level, reflected in standards and policies, and end-user demands are day to day, boots on the ground, centering on the need to get work done</a:t>
            </a:r>
          </a:p>
          <a:p>
            <a:r>
              <a:rPr lang="en-US" dirty="0" smtClean="0"/>
              <a:t>Sometimes </a:t>
            </a:r>
            <a:r>
              <a:rPr lang="en-US" dirty="0"/>
              <a:t>one gets in the way of the other, creating a perception that IT is a roadblock rather than a partner. </a:t>
            </a:r>
          </a:p>
          <a:p>
            <a:endParaRPr lang="en-US" dirty="0"/>
          </a:p>
        </p:txBody>
      </p:sp>
    </p:spTree>
    <p:extLst>
      <p:ext uri="{BB962C8B-B14F-4D97-AF65-F5344CB8AC3E}">
        <p14:creationId xmlns:p14="http://schemas.microsoft.com/office/powerpoint/2010/main" val="10872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935" y="307440"/>
            <a:ext cx="9404723" cy="1400530"/>
          </a:xfrm>
        </p:spPr>
        <p:txBody>
          <a:bodyPr/>
          <a:lstStyle/>
          <a:p>
            <a:r>
              <a:rPr lang="en-US" b="1" dirty="0"/>
              <a:t>The first ever electronic </a:t>
            </a:r>
            <a:r>
              <a:rPr lang="en-US" b="1" dirty="0" smtClean="0"/>
              <a:t>Machine.</a:t>
            </a:r>
            <a:r>
              <a:rPr lang="en-US" b="1" dirty="0"/>
              <a:t/>
            </a:r>
            <a:br>
              <a:rPr lang="en-US" b="1" dirty="0"/>
            </a:br>
            <a:endParaRPr lang="en-US" dirty="0"/>
          </a:p>
        </p:txBody>
      </p:sp>
      <p:sp>
        <p:nvSpPr>
          <p:cNvPr id="3" name="Content Placeholder 2"/>
          <p:cNvSpPr>
            <a:spLocks noGrp="1"/>
          </p:cNvSpPr>
          <p:nvPr>
            <p:ph idx="1"/>
          </p:nvPr>
        </p:nvSpPr>
        <p:spPr>
          <a:xfrm>
            <a:off x="718751" y="1548716"/>
            <a:ext cx="8946541" cy="4195481"/>
          </a:xfrm>
        </p:spPr>
        <p:txBody>
          <a:bodyPr>
            <a:normAutofit fontScale="85000" lnSpcReduction="10000"/>
          </a:bodyPr>
          <a:lstStyle/>
          <a:p>
            <a:r>
              <a:rPr lang="en-US" dirty="0"/>
              <a:t>In this 21st century, every day we are dealing with </a:t>
            </a:r>
            <a:r>
              <a:rPr lang="en-US" dirty="0">
                <a:hlinkClick r:id="rId2"/>
              </a:rPr>
              <a:t>electronic circuits</a:t>
            </a:r>
            <a:r>
              <a:rPr lang="en-US" dirty="0"/>
              <a:t> and devices in some of the other forms because gadgets, home appliances, computers, transport systems, cell phones, cameras, TV, etc. all have </a:t>
            </a:r>
            <a:r>
              <a:rPr lang="en-US" dirty="0">
                <a:hlinkClick r:id="rId3"/>
              </a:rPr>
              <a:t>electronic components </a:t>
            </a:r>
            <a:r>
              <a:rPr lang="en-US" dirty="0"/>
              <a:t>and devices. </a:t>
            </a:r>
            <a:endParaRPr lang="en-US" dirty="0" smtClean="0"/>
          </a:p>
          <a:p>
            <a:r>
              <a:rPr lang="en-US" dirty="0" smtClean="0"/>
              <a:t>Today’s </a:t>
            </a:r>
            <a:r>
              <a:rPr lang="en-US" dirty="0"/>
              <a:t>world of electronics has made deep inroads in several areas, such as healthcare, medical diagnosis, automobiles, industries, </a:t>
            </a:r>
            <a:r>
              <a:rPr lang="en-US" dirty="0">
                <a:hlinkClick r:id="rId4"/>
              </a:rPr>
              <a:t>electronics projects</a:t>
            </a:r>
            <a:r>
              <a:rPr lang="en-US" dirty="0"/>
              <a:t>, etc., and convinced everyone that without electronics, it is really impossible to work. Therefore, looking forward to knowing the past and about the brief history of electronics is necessary to revive our minds and to get inspired by those individuals who sacrificed their lives by engaging themselves in such amazing discoveries and inventions that costs everything for them, but nothing for us, and, in turn, benefitted us immensely since then.</a:t>
            </a:r>
          </a:p>
          <a:p>
            <a:r>
              <a:rPr lang="en-US" dirty="0"/>
              <a:t>Electronics’ actual history began with the invention of vacuum diode by J.A. Fleming, in 1897; and, after that, a vacuum triode was implemented by Lee De Forest to amplify electrical signals. This led to the introduction of </a:t>
            </a:r>
            <a:r>
              <a:rPr lang="en-US" dirty="0" err="1"/>
              <a:t>tetrode</a:t>
            </a:r>
            <a:r>
              <a:rPr lang="en-US" dirty="0"/>
              <a:t> and pentode tubes that dominated the world until World War II.</a:t>
            </a:r>
          </a:p>
          <a:p>
            <a:endParaRPr lang="en-US" dirty="0"/>
          </a:p>
        </p:txBody>
      </p:sp>
    </p:spTree>
    <p:extLst>
      <p:ext uri="{BB962C8B-B14F-4D97-AF65-F5344CB8AC3E}">
        <p14:creationId xmlns:p14="http://schemas.microsoft.com/office/powerpoint/2010/main" val="2632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demand of computers in </a:t>
            </a:r>
            <a:r>
              <a:rPr lang="en-US" b="1" dirty="0" smtClean="0"/>
              <a:t>market.</a:t>
            </a:r>
            <a:r>
              <a:rPr lang="en-US" b="1" dirty="0"/>
              <a:t/>
            </a:r>
            <a:br>
              <a:rPr lang="en-US" b="1" dirty="0"/>
            </a:br>
            <a:endParaRPr lang="en-US" dirty="0"/>
          </a:p>
        </p:txBody>
      </p:sp>
      <p:sp>
        <p:nvSpPr>
          <p:cNvPr id="3" name="Content Placeholder 2"/>
          <p:cNvSpPr>
            <a:spLocks noGrp="1"/>
          </p:cNvSpPr>
          <p:nvPr>
            <p:ph idx="1"/>
          </p:nvPr>
        </p:nvSpPr>
        <p:spPr>
          <a:xfrm>
            <a:off x="646111" y="2035827"/>
            <a:ext cx="8946541" cy="4195481"/>
          </a:xfrm>
        </p:spPr>
        <p:txBody>
          <a:bodyPr>
            <a:normAutofit fontScale="77500" lnSpcReduction="20000"/>
          </a:bodyPr>
          <a:lstStyle/>
          <a:p>
            <a:r>
              <a:rPr lang="en-US" dirty="0" smtClean="0"/>
              <a:t>annual </a:t>
            </a:r>
            <a:r>
              <a:rPr lang="en-US" dirty="0"/>
              <a:t>increase rates have given more modest annual growth in sales, </a:t>
            </a:r>
            <a:r>
              <a:rPr lang="en-US" dirty="0" err="1" smtClean="0"/>
              <a:t>deman</a:t>
            </a:r>
            <a:r>
              <a:rPr lang="en-US" dirty="0" err="1"/>
              <a:t>The</a:t>
            </a:r>
            <a:r>
              <a:rPr lang="en-US" dirty="0"/>
              <a:t> computer market has always experienced a revolution in its demand and supply. Soaring </a:t>
            </a:r>
            <a:r>
              <a:rPr lang="en-US" dirty="0" smtClean="0"/>
              <a:t>d</a:t>
            </a:r>
            <a:r>
              <a:rPr lang="en-US" dirty="0"/>
              <a:t>, revenue, and this lead the market entering a established stage of growth. Even after 2008, with the crash of recession we predict that the destiny of this industry will improve; as the annual growth in the market’s value will be more than 7% annually. </a:t>
            </a:r>
            <a:endParaRPr lang="en-US" dirty="0" smtClean="0"/>
          </a:p>
          <a:p>
            <a:r>
              <a:rPr lang="en-US" dirty="0" smtClean="0"/>
              <a:t>This </a:t>
            </a:r>
            <a:r>
              <a:rPr lang="en-US" dirty="0"/>
              <a:t>estimation are made on the basis of the law of demand and supply and as mentioned in the report with the increasing sales in the computers the prices are still falling down because of the following determinants of demand and supply mentioned in the report, as there are new entrants in the computer market and the consumer preferences towards the technology have been changing and the factors affecting to this are shown in the graph. </a:t>
            </a:r>
            <a:endParaRPr lang="en-US" dirty="0" smtClean="0"/>
          </a:p>
          <a:p>
            <a:r>
              <a:rPr lang="en-US" dirty="0" smtClean="0"/>
              <a:t>The </a:t>
            </a:r>
            <a:r>
              <a:rPr lang="en-US" dirty="0"/>
              <a:t>shift in the demand and supply plays an important role in the computer prices as the factors related to this theory has always occurred to change the prices of computers and also its demand in the market.</a:t>
            </a:r>
          </a:p>
          <a:p>
            <a:r>
              <a:rPr lang="en-US" dirty="0"/>
              <a:t>Whenever the supply of any product increases more than its demand then the prices of that product decreases and quantity inversely increases with its supply and one of those examples is computer.</a:t>
            </a:r>
          </a:p>
        </p:txBody>
      </p:sp>
    </p:spTree>
    <p:extLst>
      <p:ext uri="{BB962C8B-B14F-4D97-AF65-F5344CB8AC3E}">
        <p14:creationId xmlns:p14="http://schemas.microsoft.com/office/powerpoint/2010/main" val="203276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987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About It Field…</vt:lpstr>
      <vt:lpstr>What is Information Technology? </vt:lpstr>
      <vt:lpstr>Education Information for Aspiring IT Professionals. </vt:lpstr>
      <vt:lpstr>IT Certifications. </vt:lpstr>
      <vt:lpstr>Required Skills. </vt:lpstr>
      <vt:lpstr>The  vision of wireless connectivity. </vt:lpstr>
      <vt:lpstr>The vision of IT sector. </vt:lpstr>
      <vt:lpstr>The first ever electronic Machine. </vt:lpstr>
      <vt:lpstr>The demand of computers in market.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2022-05-13T13:40:21Z</dcterms:created>
  <dcterms:modified xsi:type="dcterms:W3CDTF">2022-05-13T14:12:19Z</dcterms:modified>
</cp:coreProperties>
</file>