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70" r:id="rId14"/>
    <p:sldId id="271" r:id="rId15"/>
    <p:sldId id="273" r:id="rId16"/>
    <p:sldId id="274" r:id="rId17"/>
    <p:sldId id="277" r:id="rId18"/>
    <p:sldId id="278" r:id="rId19"/>
    <p:sldId id="279" r:id="rId20"/>
    <p:sldId id="275" r:id="rId21"/>
    <p:sldId id="276"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0042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4276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endParaRPr lang="en-US"/>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E767460E-44A5-6040-BC3A-D18EACDF970A}" type="slidenum">
              <a:rPr lang="en-US" smtClean="0"/>
              <a:t>‹#›</a:t>
            </a:fld>
            <a:endParaRPr lang="en-US"/>
          </a:p>
        </p:txBody>
      </p:sp>
    </p:spTree>
    <p:extLst>
      <p:ext uri="{BB962C8B-B14F-4D97-AF65-F5344CB8AC3E}">
        <p14:creationId xmlns:p14="http://schemas.microsoft.com/office/powerpoint/2010/main" val="180266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endParaRPr lang="en-US"/>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E767460E-44A5-6040-BC3A-D18EACDF970A}" type="slidenum">
              <a:rPr lang="en-US" smtClean="0"/>
              <a:t>‹#›</a:t>
            </a:fld>
            <a:endParaRPr lang="en-US"/>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3738681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endParaRPr lang="en-US"/>
          </a:p>
        </p:txBody>
      </p:sp>
      <p:sp>
        <p:nvSpPr>
          <p:cNvPr id="13" name="Rectangle 12">
            <a:extLst>
              <a:ext uri="{FF2B5EF4-FFF2-40B4-BE49-F238E27FC236}">
                <a16:creationId xmlns:a16="http://schemas.microsoft.com/office/drawing/2014/main" id="{7EA625CC-388D-4655-BFA6-2CC4FD9E889D}"/>
              </a:ext>
            </a:extLst>
          </p:cNvPr>
          <p:cNvSpPr/>
          <p:nvPr/>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E767460E-44A5-6040-BC3A-D18EACDF970A}" type="slidenum">
              <a:rPr lang="en-US" smtClean="0"/>
              <a:t>‹#›</a:t>
            </a:fld>
            <a:endParaRPr lang="en-US"/>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2739504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endParaRPr lang="en-US"/>
          </a:p>
        </p:txBody>
      </p:sp>
      <p:sp>
        <p:nvSpPr>
          <p:cNvPr id="13" name="Rectangle 12">
            <a:extLst>
              <a:ext uri="{FF2B5EF4-FFF2-40B4-BE49-F238E27FC236}">
                <a16:creationId xmlns:a16="http://schemas.microsoft.com/office/drawing/2014/main" id="{7EA625CC-388D-4655-BFA6-2CC4FD9E889D}"/>
              </a:ext>
            </a:extLst>
          </p:cNvPr>
          <p:cNvSpPr/>
          <p:nvPr/>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E767460E-44A5-6040-BC3A-D18EACDF970A}" type="slidenum">
              <a:rPr lang="en-US" smtClean="0"/>
              <a:t>‹#›</a:t>
            </a:fld>
            <a:endParaRPr lang="en-US"/>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2081598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endParaRPr lang="en-US"/>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E767460E-44A5-6040-BC3A-D18EACDF970A}" type="slidenum">
              <a:rPr lang="en-US" smtClean="0"/>
              <a:t>‹#›</a:t>
            </a:fld>
            <a:endParaRPr lang="en-US"/>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241822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endParaRPr lang="en-US"/>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E767460E-44A5-6040-BC3A-D18EACDF970A}" type="slidenum">
              <a:rPr lang="en-US" smtClean="0"/>
              <a:t>‹#›</a:t>
            </a:fld>
            <a:endParaRPr lang="en-US"/>
          </a:p>
        </p:txBody>
      </p:sp>
    </p:spTree>
    <p:extLst>
      <p:ext uri="{BB962C8B-B14F-4D97-AF65-F5344CB8AC3E}">
        <p14:creationId xmlns:p14="http://schemas.microsoft.com/office/powerpoint/2010/main" val="104339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endParaRPr lang="en-US"/>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E767460E-44A5-6040-BC3A-D18EACDF970A}" type="slidenum">
              <a:rPr lang="en-US" smtClean="0"/>
              <a:t>‹#›</a:t>
            </a:fld>
            <a:endParaRPr lang="en-US"/>
          </a:p>
        </p:txBody>
      </p:sp>
    </p:spTree>
    <p:extLst>
      <p:ext uri="{BB962C8B-B14F-4D97-AF65-F5344CB8AC3E}">
        <p14:creationId xmlns:p14="http://schemas.microsoft.com/office/powerpoint/2010/main" val="26533246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endParaRPr lang="en-US"/>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E767460E-44A5-6040-BC3A-D18EACDF970A}" type="slidenum">
              <a:rPr lang="en-US" smtClean="0"/>
              <a:t>‹#›</a:t>
            </a:fld>
            <a:endParaRPr lang="en-US"/>
          </a:p>
        </p:txBody>
      </p:sp>
    </p:spTree>
    <p:extLst>
      <p:ext uri="{BB962C8B-B14F-4D97-AF65-F5344CB8AC3E}">
        <p14:creationId xmlns:p14="http://schemas.microsoft.com/office/powerpoint/2010/main" val="347949224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endParaRPr lang="en-US"/>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E767460E-44A5-6040-BC3A-D18EACDF970A}" type="slidenum">
              <a:rPr lang="en-US" smtClean="0"/>
              <a:t>‹#›</a:t>
            </a:fld>
            <a:endParaRPr lang="en-US"/>
          </a:p>
        </p:txBody>
      </p:sp>
    </p:spTree>
    <p:extLst>
      <p:ext uri="{BB962C8B-B14F-4D97-AF65-F5344CB8AC3E}">
        <p14:creationId xmlns:p14="http://schemas.microsoft.com/office/powerpoint/2010/main" val="36463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endParaRPr lang="en-US"/>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E767460E-44A5-6040-BC3A-D18EACDF970A}" type="slidenum">
              <a:rPr lang="en-US" smtClean="0"/>
              <a:t>‹#›</a:t>
            </a:fld>
            <a:endParaRPr lang="en-US"/>
          </a:p>
        </p:txBody>
      </p:sp>
    </p:spTree>
    <p:extLst>
      <p:ext uri="{BB962C8B-B14F-4D97-AF65-F5344CB8AC3E}">
        <p14:creationId xmlns:p14="http://schemas.microsoft.com/office/powerpoint/2010/main" val="9079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endParaRPr lang="en-US"/>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E767460E-44A5-6040-BC3A-D18EACDF970A}" type="slidenum">
              <a:rPr lang="en-US" smtClean="0"/>
              <a:t>‹#›</a:t>
            </a:fld>
            <a:endParaRPr lang="en-US"/>
          </a:p>
        </p:txBody>
      </p:sp>
    </p:spTree>
    <p:extLst>
      <p:ext uri="{BB962C8B-B14F-4D97-AF65-F5344CB8AC3E}">
        <p14:creationId xmlns:p14="http://schemas.microsoft.com/office/powerpoint/2010/main" val="411064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endParaRPr lang="en-US"/>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E767460E-44A5-6040-BC3A-D18EACDF970A}" type="slidenum">
              <a:rPr lang="en-US" smtClean="0"/>
              <a:t>‹#›</a:t>
            </a:fld>
            <a:endParaRPr lang="en-US"/>
          </a:p>
        </p:txBody>
      </p:sp>
    </p:spTree>
    <p:extLst>
      <p:ext uri="{BB962C8B-B14F-4D97-AF65-F5344CB8AC3E}">
        <p14:creationId xmlns:p14="http://schemas.microsoft.com/office/powerpoint/2010/main" val="262398209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endParaRPr lang="en-US"/>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E767460E-44A5-6040-BC3A-D18EACDF970A}" type="slidenum">
              <a:rPr lang="en-US" smtClean="0"/>
              <a:t>‹#›</a:t>
            </a:fld>
            <a:endParaRPr lang="en-US"/>
          </a:p>
        </p:txBody>
      </p:sp>
    </p:spTree>
    <p:extLst>
      <p:ext uri="{BB962C8B-B14F-4D97-AF65-F5344CB8AC3E}">
        <p14:creationId xmlns:p14="http://schemas.microsoft.com/office/powerpoint/2010/main" val="130428813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E767460E-44A5-6040-BC3A-D18EACDF970A}" type="slidenum">
              <a:rPr lang="en-US" smtClean="0"/>
              <a:t>‹#›</a:t>
            </a:fld>
            <a:endParaRPr lang="en-US"/>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45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9" name="Rectangle: Single Corner Snipped 8">
            <a:extLst>
              <a:ext uri="{FF2B5EF4-FFF2-40B4-BE49-F238E27FC236}">
                <a16:creationId xmlns:a16="http://schemas.microsoft.com/office/drawing/2014/main" id="{7166C798-72CE-4F2D-9A04-013F24A2659F}"/>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E767460E-44A5-6040-BC3A-D18EACDF970A}" type="slidenum">
              <a:rPr lang="en-US" smtClean="0"/>
              <a:t>‹#›</a:t>
            </a:fld>
            <a:endParaRPr lang="en-US"/>
          </a:p>
        </p:txBody>
      </p:sp>
    </p:spTree>
    <p:extLst>
      <p:ext uri="{BB962C8B-B14F-4D97-AF65-F5344CB8AC3E}">
        <p14:creationId xmlns:p14="http://schemas.microsoft.com/office/powerpoint/2010/main" val="1525344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Lst>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p15:clr>
            <a:srgbClr val="F26B43"/>
          </p15:clr>
        </p15:guide>
        <p15:guide id="2" pos="73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C4B9-5DA7-7B44-961E-47B2DE377FC4}"/>
              </a:ext>
            </a:extLst>
          </p:cNvPr>
          <p:cNvSpPr>
            <a:spLocks noGrp="1"/>
          </p:cNvSpPr>
          <p:nvPr>
            <p:ph type="ctrTitle"/>
          </p:nvPr>
        </p:nvSpPr>
        <p:spPr>
          <a:xfrm>
            <a:off x="2791372" y="1817914"/>
            <a:ext cx="6609256" cy="785638"/>
          </a:xfrm>
        </p:spPr>
        <p:txBody>
          <a:bodyPr/>
          <a:lstStyle/>
          <a:p>
            <a:r>
              <a:rPr lang="en-US" dirty="0"/>
              <a:t>Image segmentation</a:t>
            </a:r>
          </a:p>
        </p:txBody>
      </p:sp>
      <p:sp>
        <p:nvSpPr>
          <p:cNvPr id="3" name="Subtitle 2">
            <a:extLst>
              <a:ext uri="{FF2B5EF4-FFF2-40B4-BE49-F238E27FC236}">
                <a16:creationId xmlns:a16="http://schemas.microsoft.com/office/drawing/2014/main" id="{B7BF9855-14A4-CF42-A3FB-AA9138E4FD0C}"/>
              </a:ext>
            </a:extLst>
          </p:cNvPr>
          <p:cNvSpPr>
            <a:spLocks noGrp="1"/>
          </p:cNvSpPr>
          <p:nvPr>
            <p:ph type="subTitle" idx="1"/>
          </p:nvPr>
        </p:nvSpPr>
        <p:spPr>
          <a:xfrm>
            <a:off x="2900229" y="3746552"/>
            <a:ext cx="8290285" cy="1508126"/>
          </a:xfrm>
        </p:spPr>
        <p:txBody>
          <a:bodyPr>
            <a:normAutofit/>
          </a:bodyPr>
          <a:lstStyle/>
          <a:p>
            <a:pPr algn="l"/>
            <a:r>
              <a:rPr lang="en-US" dirty="0" err="1"/>
              <a:t>Ravali</a:t>
            </a:r>
            <a:r>
              <a:rPr lang="en-US" dirty="0"/>
              <a:t> </a:t>
            </a:r>
            <a:r>
              <a:rPr lang="en-US" dirty="0" err="1"/>
              <a:t>Anthati</a:t>
            </a:r>
            <a:endParaRPr lang="en-US" dirty="0"/>
          </a:p>
          <a:p>
            <a:r>
              <a:rPr lang="en-US" dirty="0" err="1"/>
              <a:t>Rajyalakshmi</a:t>
            </a:r>
            <a:r>
              <a:rPr lang="en-US" dirty="0"/>
              <a:t> </a:t>
            </a:r>
            <a:r>
              <a:rPr lang="en-US" dirty="0" err="1"/>
              <a:t>Linga</a:t>
            </a:r>
            <a:endParaRPr lang="en-US" dirty="0"/>
          </a:p>
          <a:p>
            <a:pPr algn="r"/>
            <a:r>
              <a:rPr lang="en-US" dirty="0" err="1"/>
              <a:t>Kishan</a:t>
            </a:r>
            <a:r>
              <a:rPr lang="en-US" dirty="0"/>
              <a:t> </a:t>
            </a:r>
            <a:r>
              <a:rPr lang="en-US" dirty="0" err="1"/>
              <a:t>Polekar</a:t>
            </a:r>
            <a:endParaRPr lang="en-US" dirty="0"/>
          </a:p>
        </p:txBody>
      </p:sp>
    </p:spTree>
    <p:extLst>
      <p:ext uri="{BB962C8B-B14F-4D97-AF65-F5344CB8AC3E}">
        <p14:creationId xmlns:p14="http://schemas.microsoft.com/office/powerpoint/2010/main" val="406551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19CB8E-E40F-6842-88BA-D661E0CA0930}"/>
              </a:ext>
            </a:extLst>
          </p:cNvPr>
          <p:cNvSpPr>
            <a:spLocks noGrp="1"/>
          </p:cNvSpPr>
          <p:nvPr>
            <p:ph type="title"/>
          </p:nvPr>
        </p:nvSpPr>
        <p:spPr/>
        <p:txBody>
          <a:bodyPr/>
          <a:lstStyle/>
          <a:p>
            <a:r>
              <a:rPr lang="en-US" dirty="0"/>
              <a:t>RESULTS FOR NAÏVE BAYES CLASSIFICATION</a:t>
            </a:r>
          </a:p>
        </p:txBody>
      </p:sp>
      <p:graphicFrame>
        <p:nvGraphicFramePr>
          <p:cNvPr id="4" name="Table 3">
            <a:extLst>
              <a:ext uri="{FF2B5EF4-FFF2-40B4-BE49-F238E27FC236}">
                <a16:creationId xmlns:a16="http://schemas.microsoft.com/office/drawing/2014/main" id="{760CFE62-9C4C-5D4F-854A-6D93C5EEAB01}"/>
              </a:ext>
            </a:extLst>
          </p:cNvPr>
          <p:cNvGraphicFramePr>
            <a:graphicFrameLocks noGrp="1"/>
          </p:cNvGraphicFramePr>
          <p:nvPr>
            <p:extLst>
              <p:ext uri="{D42A27DB-BD31-4B8C-83A1-F6EECF244321}">
                <p14:modId xmlns:p14="http://schemas.microsoft.com/office/powerpoint/2010/main" val="1673814178"/>
              </p:ext>
            </p:extLst>
          </p:nvPr>
        </p:nvGraphicFramePr>
        <p:xfrm>
          <a:off x="2032000" y="1735666"/>
          <a:ext cx="8128000" cy="3386668"/>
        </p:xfrm>
        <a:graphic>
          <a:graphicData uri="http://schemas.openxmlformats.org/drawingml/2006/table">
            <a:tbl>
              <a:tblPr firstRow="1" bandRow="1">
                <a:tableStyleId>{E929F9F4-4A8F-4326-A1B4-22849713DDAB}</a:tableStyleId>
              </a:tblPr>
              <a:tblGrid>
                <a:gridCol w="2032000">
                  <a:extLst>
                    <a:ext uri="{9D8B030D-6E8A-4147-A177-3AD203B41FA5}">
                      <a16:colId xmlns:a16="http://schemas.microsoft.com/office/drawing/2014/main" val="1570524683"/>
                    </a:ext>
                  </a:extLst>
                </a:gridCol>
                <a:gridCol w="2032000">
                  <a:extLst>
                    <a:ext uri="{9D8B030D-6E8A-4147-A177-3AD203B41FA5}">
                      <a16:colId xmlns:a16="http://schemas.microsoft.com/office/drawing/2014/main" val="2016391405"/>
                    </a:ext>
                  </a:extLst>
                </a:gridCol>
                <a:gridCol w="2032000">
                  <a:extLst>
                    <a:ext uri="{9D8B030D-6E8A-4147-A177-3AD203B41FA5}">
                      <a16:colId xmlns:a16="http://schemas.microsoft.com/office/drawing/2014/main" val="2258915933"/>
                    </a:ext>
                  </a:extLst>
                </a:gridCol>
                <a:gridCol w="2032000">
                  <a:extLst>
                    <a:ext uri="{9D8B030D-6E8A-4147-A177-3AD203B41FA5}">
                      <a16:colId xmlns:a16="http://schemas.microsoft.com/office/drawing/2014/main" val="1225211716"/>
                    </a:ext>
                  </a:extLst>
                </a:gridCol>
              </a:tblGrid>
              <a:tr h="618067">
                <a:tc>
                  <a:txBody>
                    <a:bodyPr/>
                    <a:lstStyle/>
                    <a:p>
                      <a:pPr algn="ctr"/>
                      <a:r>
                        <a:rPr lang="en-US" dirty="0"/>
                        <a:t>NUMBER OF ROWS IN TEST DATASET</a:t>
                      </a:r>
                    </a:p>
                  </a:txBody>
                  <a:tcPr anchor="ctr"/>
                </a:tc>
                <a:tc>
                  <a:txBody>
                    <a:bodyPr/>
                    <a:lstStyle/>
                    <a:p>
                      <a:pPr algn="ctr"/>
                      <a:r>
                        <a:rPr lang="en-US" dirty="0"/>
                        <a:t>NUMBER OF ROWS IN TRAINING DATASET</a:t>
                      </a:r>
                    </a:p>
                  </a:txBody>
                  <a:tcPr anchor="ctr"/>
                </a:tc>
                <a:tc>
                  <a:txBody>
                    <a:bodyPr/>
                    <a:lstStyle/>
                    <a:p>
                      <a:pPr algn="ctr"/>
                      <a:r>
                        <a:rPr lang="en-US" dirty="0"/>
                        <a:t>PREDICTION ERROR RATE</a:t>
                      </a:r>
                    </a:p>
                  </a:txBody>
                  <a:tcPr anchor="ctr"/>
                </a:tc>
                <a:tc>
                  <a:txBody>
                    <a:bodyPr/>
                    <a:lstStyle/>
                    <a:p>
                      <a:pPr algn="ctr"/>
                      <a:r>
                        <a:rPr lang="en-US" dirty="0"/>
                        <a:t>PREDICTION ERROR PERCENTAGE</a:t>
                      </a:r>
                    </a:p>
                  </a:txBody>
                  <a:tcPr anchor="ctr"/>
                </a:tc>
                <a:extLst>
                  <a:ext uri="{0D108BD9-81ED-4DB2-BD59-A6C34878D82A}">
                    <a16:rowId xmlns:a16="http://schemas.microsoft.com/office/drawing/2014/main" val="940231356"/>
                  </a:ext>
                </a:extLst>
              </a:tr>
              <a:tr h="618067">
                <a:tc>
                  <a:txBody>
                    <a:bodyPr/>
                    <a:lstStyle/>
                    <a:p>
                      <a:pPr algn="ctr"/>
                      <a:r>
                        <a:rPr lang="en-US" dirty="0"/>
                        <a:t>0</a:t>
                      </a:r>
                    </a:p>
                  </a:txBody>
                  <a:tcPr anchor="ctr"/>
                </a:tc>
                <a:tc>
                  <a:txBody>
                    <a:bodyPr/>
                    <a:lstStyle/>
                    <a:p>
                      <a:pPr algn="ctr"/>
                      <a:r>
                        <a:rPr lang="en-US" dirty="0"/>
                        <a:t>2100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0.2004762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20.04 %</a:t>
                      </a:r>
                    </a:p>
                  </a:txBody>
                  <a:tcPr anchor="ctr"/>
                </a:tc>
                <a:extLst>
                  <a:ext uri="{0D108BD9-81ED-4DB2-BD59-A6C34878D82A}">
                    <a16:rowId xmlns:a16="http://schemas.microsoft.com/office/drawing/2014/main" val="3461089008"/>
                  </a:ext>
                </a:extLst>
              </a:tr>
              <a:tr h="618067">
                <a:tc>
                  <a:txBody>
                    <a:bodyPr/>
                    <a:lstStyle/>
                    <a:p>
                      <a:pPr algn="ctr"/>
                      <a:r>
                        <a:rPr lang="en-US" dirty="0"/>
                        <a:t>800</a:t>
                      </a:r>
                    </a:p>
                  </a:txBody>
                  <a:tcPr anchor="ctr"/>
                </a:tc>
                <a:tc>
                  <a:txBody>
                    <a:bodyPr/>
                    <a:lstStyle/>
                    <a:p>
                      <a:pPr algn="ctr"/>
                      <a:r>
                        <a:rPr lang="en-US" dirty="0"/>
                        <a:t>1300</a:t>
                      </a:r>
                    </a:p>
                  </a:txBody>
                  <a:tcPr anchor="ctr"/>
                </a:tc>
                <a:tc>
                  <a:txBody>
                    <a:bodyPr/>
                    <a:lstStyle/>
                    <a:p>
                      <a:pPr algn="ctr"/>
                      <a:r>
                        <a:rPr lang="en-US" dirty="0"/>
                        <a:t>0.2125</a:t>
                      </a:r>
                    </a:p>
                  </a:txBody>
                  <a:tcPr anchor="ctr"/>
                </a:tc>
                <a:tc>
                  <a:txBody>
                    <a:bodyPr/>
                    <a:lstStyle/>
                    <a:p>
                      <a:pPr algn="ctr"/>
                      <a:r>
                        <a:rPr lang="en-US" dirty="0"/>
                        <a:t>21.25 %</a:t>
                      </a:r>
                    </a:p>
                  </a:txBody>
                  <a:tcPr anchor="ctr"/>
                </a:tc>
                <a:extLst>
                  <a:ext uri="{0D108BD9-81ED-4DB2-BD59-A6C34878D82A}">
                    <a16:rowId xmlns:a16="http://schemas.microsoft.com/office/drawing/2014/main" val="1569857935"/>
                  </a:ext>
                </a:extLst>
              </a:tr>
              <a:tr h="618067">
                <a:tc>
                  <a:txBody>
                    <a:bodyPr/>
                    <a:lstStyle/>
                    <a:p>
                      <a:pPr algn="ctr"/>
                      <a:r>
                        <a:rPr lang="en-US" dirty="0"/>
                        <a:t>300</a:t>
                      </a:r>
                    </a:p>
                  </a:txBody>
                  <a:tcPr anchor="ctr"/>
                </a:tc>
                <a:tc>
                  <a:txBody>
                    <a:bodyPr/>
                    <a:lstStyle/>
                    <a:p>
                      <a:pPr algn="ctr"/>
                      <a:r>
                        <a:rPr lang="en-US" dirty="0"/>
                        <a:t>1800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0.1933333</a:t>
                      </a:r>
                    </a:p>
                  </a:txBody>
                  <a:tcPr anchor="ctr"/>
                </a:tc>
                <a:tc>
                  <a:txBody>
                    <a:bodyPr/>
                    <a:lstStyle/>
                    <a:p>
                      <a:pPr algn="ctr"/>
                      <a:r>
                        <a:rPr lang="en-US" dirty="0"/>
                        <a:t>19.34 %</a:t>
                      </a:r>
                    </a:p>
                  </a:txBody>
                  <a:tcPr anchor="ctr"/>
                </a:tc>
                <a:extLst>
                  <a:ext uri="{0D108BD9-81ED-4DB2-BD59-A6C34878D82A}">
                    <a16:rowId xmlns:a16="http://schemas.microsoft.com/office/drawing/2014/main" val="961249278"/>
                  </a:ext>
                </a:extLst>
              </a:tr>
              <a:tr h="618067">
                <a:tc>
                  <a:txBody>
                    <a:bodyPr/>
                    <a:lstStyle/>
                    <a:p>
                      <a:pPr algn="ctr"/>
                      <a:r>
                        <a:rPr lang="en-US" dirty="0"/>
                        <a:t>100</a:t>
                      </a:r>
                    </a:p>
                  </a:txBody>
                  <a:tcPr anchor="ctr"/>
                </a:tc>
                <a:tc>
                  <a:txBody>
                    <a:bodyPr/>
                    <a:lstStyle/>
                    <a:p>
                      <a:pPr algn="ctr"/>
                      <a:r>
                        <a:rPr lang="en-US" dirty="0"/>
                        <a:t>2000</a:t>
                      </a:r>
                    </a:p>
                  </a:txBody>
                  <a:tcPr anchor="ctr"/>
                </a:tc>
                <a:tc>
                  <a:txBody>
                    <a:bodyPr/>
                    <a:lstStyle/>
                    <a:p>
                      <a:pPr algn="ctr"/>
                      <a:r>
                        <a:rPr lang="en-US" dirty="0"/>
                        <a:t>0.15</a:t>
                      </a:r>
                    </a:p>
                  </a:txBody>
                  <a:tcPr anchor="ctr"/>
                </a:tc>
                <a:tc>
                  <a:txBody>
                    <a:bodyPr/>
                    <a:lstStyle/>
                    <a:p>
                      <a:pPr algn="ctr"/>
                      <a:r>
                        <a:rPr lang="en-US" dirty="0"/>
                        <a:t>15.00 %</a:t>
                      </a:r>
                    </a:p>
                  </a:txBody>
                  <a:tcPr anchor="ctr"/>
                </a:tc>
                <a:extLst>
                  <a:ext uri="{0D108BD9-81ED-4DB2-BD59-A6C34878D82A}">
                    <a16:rowId xmlns:a16="http://schemas.microsoft.com/office/drawing/2014/main" val="2255457754"/>
                  </a:ext>
                </a:extLst>
              </a:tr>
            </a:tbl>
          </a:graphicData>
        </a:graphic>
      </p:graphicFrame>
    </p:spTree>
    <p:extLst>
      <p:ext uri="{BB962C8B-B14F-4D97-AF65-F5344CB8AC3E}">
        <p14:creationId xmlns:p14="http://schemas.microsoft.com/office/powerpoint/2010/main" val="19373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5B47D6-0822-4546-BCB5-A1EFF8B76EDA}"/>
              </a:ext>
            </a:extLst>
          </p:cNvPr>
          <p:cNvSpPr>
            <a:spLocks noGrp="1"/>
          </p:cNvSpPr>
          <p:nvPr>
            <p:ph idx="1"/>
          </p:nvPr>
        </p:nvSpPr>
        <p:spPr/>
        <p:txBody>
          <a:bodyPr>
            <a:normAutofit/>
          </a:bodyPr>
          <a:lstStyle/>
          <a:p>
            <a:pPr marL="0" indent="0">
              <a:buNone/>
            </a:pPr>
            <a:r>
              <a:rPr lang="en-US" b="1" u="sng" dirty="0"/>
              <a:t>Analysis of Best Case</a:t>
            </a:r>
            <a:endParaRPr lang="en-US" dirty="0"/>
          </a:p>
          <a:p>
            <a:pPr marL="0" indent="0">
              <a:buNone/>
            </a:pPr>
            <a:r>
              <a:rPr lang="en-US" dirty="0"/>
              <a:t>Best Case: </a:t>
            </a:r>
            <a:r>
              <a:rPr lang="en-US" b="1" dirty="0"/>
              <a:t>Case 4</a:t>
            </a:r>
          </a:p>
          <a:p>
            <a:pPr marL="0" indent="0">
              <a:buNone/>
            </a:pPr>
            <a:r>
              <a:rPr lang="en-US" dirty="0"/>
              <a:t>Observations in Training dataset for Best Case: </a:t>
            </a:r>
            <a:r>
              <a:rPr lang="en-US" b="1" dirty="0"/>
              <a:t>2000</a:t>
            </a:r>
          </a:p>
          <a:p>
            <a:pPr marL="0" indent="0">
              <a:buNone/>
            </a:pPr>
            <a:r>
              <a:rPr lang="en-US" dirty="0"/>
              <a:t>Observations in Test dataset for Best Case: </a:t>
            </a:r>
            <a:r>
              <a:rPr lang="en-US" b="1" dirty="0"/>
              <a:t>100</a:t>
            </a:r>
          </a:p>
          <a:p>
            <a:pPr marL="0" indent="0">
              <a:buNone/>
            </a:pPr>
            <a:r>
              <a:rPr lang="en-US" dirty="0"/>
              <a:t>Error rate for Best Case: </a:t>
            </a:r>
            <a:r>
              <a:rPr lang="en-US" b="1" dirty="0"/>
              <a:t>0.15 </a:t>
            </a:r>
            <a:r>
              <a:rPr lang="en-US" dirty="0"/>
              <a:t>(15 wrong predictions out of 100)</a:t>
            </a:r>
          </a:p>
          <a:p>
            <a:pPr marL="0" indent="0">
              <a:buNone/>
            </a:pPr>
            <a:r>
              <a:rPr lang="en-US" dirty="0"/>
              <a:t>Confusion Matrix and Summary:</a:t>
            </a:r>
          </a:p>
        </p:txBody>
      </p:sp>
      <p:sp>
        <p:nvSpPr>
          <p:cNvPr id="3" name="Title 2">
            <a:extLst>
              <a:ext uri="{FF2B5EF4-FFF2-40B4-BE49-F238E27FC236}">
                <a16:creationId xmlns:a16="http://schemas.microsoft.com/office/drawing/2014/main" id="{F6022910-0311-3848-B5AA-83222A7B19C3}"/>
              </a:ext>
            </a:extLst>
          </p:cNvPr>
          <p:cNvSpPr>
            <a:spLocks noGrp="1"/>
          </p:cNvSpPr>
          <p:nvPr>
            <p:ph type="title"/>
          </p:nvPr>
        </p:nvSpPr>
        <p:spPr/>
        <p:txBody>
          <a:bodyPr/>
          <a:lstStyle/>
          <a:p>
            <a:r>
              <a:rPr lang="en-US" dirty="0"/>
              <a:t>Results for naïve </a:t>
            </a:r>
            <a:r>
              <a:rPr lang="en-US" dirty="0" err="1"/>
              <a:t>bayes</a:t>
            </a:r>
            <a:r>
              <a:rPr lang="en-US" dirty="0"/>
              <a:t> classification</a:t>
            </a:r>
          </a:p>
        </p:txBody>
      </p:sp>
      <p:pic>
        <p:nvPicPr>
          <p:cNvPr id="5" name="Picture 4">
            <a:extLst>
              <a:ext uri="{FF2B5EF4-FFF2-40B4-BE49-F238E27FC236}">
                <a16:creationId xmlns:a16="http://schemas.microsoft.com/office/drawing/2014/main" id="{8FCDF43E-F6CA-A94D-BA3E-D44488F54F3A}"/>
              </a:ext>
            </a:extLst>
          </p:cNvPr>
          <p:cNvPicPr>
            <a:picLocks noChangeAspect="1"/>
          </p:cNvPicPr>
          <p:nvPr/>
        </p:nvPicPr>
        <p:blipFill>
          <a:blip r:embed="rId2"/>
          <a:stretch>
            <a:fillRect/>
          </a:stretch>
        </p:blipFill>
        <p:spPr>
          <a:xfrm>
            <a:off x="3809547" y="4344840"/>
            <a:ext cx="4572906" cy="2074103"/>
          </a:xfrm>
          <a:prstGeom prst="rect">
            <a:avLst/>
          </a:prstGeom>
        </p:spPr>
      </p:pic>
    </p:spTree>
    <p:extLst>
      <p:ext uri="{BB962C8B-B14F-4D97-AF65-F5344CB8AC3E}">
        <p14:creationId xmlns:p14="http://schemas.microsoft.com/office/powerpoint/2010/main" val="408652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44F8D42-E5B8-284C-B981-D378AE7F75EB}"/>
              </a:ext>
            </a:extLst>
          </p:cNvPr>
          <p:cNvPicPr>
            <a:picLocks noGrp="1" noChangeAspect="1"/>
          </p:cNvPicPr>
          <p:nvPr>
            <p:ph type="pic" sz="quarter" idx="15"/>
          </p:nvPr>
        </p:nvPicPr>
        <p:blipFill>
          <a:blip r:embed="rId2"/>
          <a:srcRect t="6353" b="6353"/>
          <a:stretch>
            <a:fillRect/>
          </a:stretch>
        </p:blipFill>
        <p:spPr>
          <a:xfrm>
            <a:off x="2631492" y="0"/>
            <a:ext cx="6858000" cy="6858000"/>
          </a:xfrm>
        </p:spPr>
      </p:pic>
      <p:sp>
        <p:nvSpPr>
          <p:cNvPr id="3" name="Title 2">
            <a:extLst>
              <a:ext uri="{FF2B5EF4-FFF2-40B4-BE49-F238E27FC236}">
                <a16:creationId xmlns:a16="http://schemas.microsoft.com/office/drawing/2014/main" id="{5F363AA6-5D1E-6740-9B25-510462088E8D}"/>
              </a:ext>
            </a:extLst>
          </p:cNvPr>
          <p:cNvSpPr>
            <a:spLocks noGrp="1"/>
          </p:cNvSpPr>
          <p:nvPr>
            <p:ph type="title"/>
          </p:nvPr>
        </p:nvSpPr>
        <p:spPr>
          <a:xfrm>
            <a:off x="3855025" y="4920343"/>
            <a:ext cx="4481949" cy="1405532"/>
          </a:xfrm>
        </p:spPr>
        <p:txBody>
          <a:bodyPr/>
          <a:lstStyle/>
          <a:p>
            <a:r>
              <a:rPr lang="en-US" dirty="0"/>
              <a:t>Decision tree classification</a:t>
            </a:r>
          </a:p>
        </p:txBody>
      </p:sp>
      <p:sp>
        <p:nvSpPr>
          <p:cNvPr id="4" name="TextBox 3">
            <a:extLst>
              <a:ext uri="{FF2B5EF4-FFF2-40B4-BE49-F238E27FC236}">
                <a16:creationId xmlns:a16="http://schemas.microsoft.com/office/drawing/2014/main" id="{DDBDA19A-6ECD-5147-8244-1C1F570E2806}"/>
              </a:ext>
            </a:extLst>
          </p:cNvPr>
          <p:cNvSpPr txBox="1"/>
          <p:nvPr/>
        </p:nvSpPr>
        <p:spPr>
          <a:xfrm>
            <a:off x="5233230" y="6222605"/>
            <a:ext cx="1725537" cy="369332"/>
          </a:xfrm>
          <a:prstGeom prst="rect">
            <a:avLst/>
          </a:prstGeom>
          <a:noFill/>
        </p:spPr>
        <p:txBody>
          <a:bodyPr wrap="none" rtlCol="0">
            <a:spAutoFit/>
          </a:bodyPr>
          <a:lstStyle/>
          <a:p>
            <a:r>
              <a:rPr lang="en-US" i="1" dirty="0">
                <a:solidFill>
                  <a:schemeClr val="bg1"/>
                </a:solidFill>
              </a:rPr>
              <a:t>Holdout Method</a:t>
            </a:r>
          </a:p>
        </p:txBody>
      </p:sp>
    </p:spTree>
    <p:extLst>
      <p:ext uri="{BB962C8B-B14F-4D97-AF65-F5344CB8AC3E}">
        <p14:creationId xmlns:p14="http://schemas.microsoft.com/office/powerpoint/2010/main" val="429237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19CB8E-E40F-6842-88BA-D661E0CA0930}"/>
              </a:ext>
            </a:extLst>
          </p:cNvPr>
          <p:cNvSpPr>
            <a:spLocks noGrp="1"/>
          </p:cNvSpPr>
          <p:nvPr>
            <p:ph type="title"/>
          </p:nvPr>
        </p:nvSpPr>
        <p:spPr/>
        <p:txBody>
          <a:bodyPr/>
          <a:lstStyle/>
          <a:p>
            <a:r>
              <a:rPr lang="en-US" dirty="0"/>
              <a:t>RESULTS FOR decision tree CLASSIFICATION</a:t>
            </a:r>
          </a:p>
        </p:txBody>
      </p:sp>
      <p:graphicFrame>
        <p:nvGraphicFramePr>
          <p:cNvPr id="4" name="Table 3">
            <a:extLst>
              <a:ext uri="{FF2B5EF4-FFF2-40B4-BE49-F238E27FC236}">
                <a16:creationId xmlns:a16="http://schemas.microsoft.com/office/drawing/2014/main" id="{760CFE62-9C4C-5D4F-854A-6D93C5EEAB01}"/>
              </a:ext>
            </a:extLst>
          </p:cNvPr>
          <p:cNvGraphicFramePr>
            <a:graphicFrameLocks noGrp="1"/>
          </p:cNvGraphicFramePr>
          <p:nvPr>
            <p:extLst>
              <p:ext uri="{D42A27DB-BD31-4B8C-83A1-F6EECF244321}">
                <p14:modId xmlns:p14="http://schemas.microsoft.com/office/powerpoint/2010/main" val="3288411266"/>
              </p:ext>
            </p:extLst>
          </p:nvPr>
        </p:nvGraphicFramePr>
        <p:xfrm>
          <a:off x="2032000" y="2353733"/>
          <a:ext cx="8128000" cy="2150534"/>
        </p:xfrm>
        <a:graphic>
          <a:graphicData uri="http://schemas.openxmlformats.org/drawingml/2006/table">
            <a:tbl>
              <a:tblPr firstRow="1" bandRow="1">
                <a:tableStyleId>{E929F9F4-4A8F-4326-A1B4-22849713DDAB}</a:tableStyleId>
              </a:tblPr>
              <a:tblGrid>
                <a:gridCol w="2032000">
                  <a:extLst>
                    <a:ext uri="{9D8B030D-6E8A-4147-A177-3AD203B41FA5}">
                      <a16:colId xmlns:a16="http://schemas.microsoft.com/office/drawing/2014/main" val="1570524683"/>
                    </a:ext>
                  </a:extLst>
                </a:gridCol>
                <a:gridCol w="2032000">
                  <a:extLst>
                    <a:ext uri="{9D8B030D-6E8A-4147-A177-3AD203B41FA5}">
                      <a16:colId xmlns:a16="http://schemas.microsoft.com/office/drawing/2014/main" val="2016391405"/>
                    </a:ext>
                  </a:extLst>
                </a:gridCol>
                <a:gridCol w="2032000">
                  <a:extLst>
                    <a:ext uri="{9D8B030D-6E8A-4147-A177-3AD203B41FA5}">
                      <a16:colId xmlns:a16="http://schemas.microsoft.com/office/drawing/2014/main" val="2258915933"/>
                    </a:ext>
                  </a:extLst>
                </a:gridCol>
                <a:gridCol w="2032000">
                  <a:extLst>
                    <a:ext uri="{9D8B030D-6E8A-4147-A177-3AD203B41FA5}">
                      <a16:colId xmlns:a16="http://schemas.microsoft.com/office/drawing/2014/main" val="1225211716"/>
                    </a:ext>
                  </a:extLst>
                </a:gridCol>
              </a:tblGrid>
              <a:tr h="618067">
                <a:tc>
                  <a:txBody>
                    <a:bodyPr/>
                    <a:lstStyle/>
                    <a:p>
                      <a:pPr algn="ctr"/>
                      <a:r>
                        <a:rPr lang="en-US" dirty="0"/>
                        <a:t>NUMBER OF ROWS IN TEST DATASET</a:t>
                      </a:r>
                    </a:p>
                  </a:txBody>
                  <a:tcPr anchor="ctr"/>
                </a:tc>
                <a:tc>
                  <a:txBody>
                    <a:bodyPr/>
                    <a:lstStyle/>
                    <a:p>
                      <a:pPr algn="ctr"/>
                      <a:r>
                        <a:rPr lang="en-US" dirty="0"/>
                        <a:t>NUMBER OF ROWS IN TRAINING DATASET</a:t>
                      </a:r>
                    </a:p>
                  </a:txBody>
                  <a:tcPr anchor="ctr"/>
                </a:tc>
                <a:tc>
                  <a:txBody>
                    <a:bodyPr/>
                    <a:lstStyle/>
                    <a:p>
                      <a:pPr algn="ctr"/>
                      <a:r>
                        <a:rPr lang="en-US" dirty="0"/>
                        <a:t>PREDICTION ERROR RATE</a:t>
                      </a:r>
                    </a:p>
                  </a:txBody>
                  <a:tcPr anchor="ctr"/>
                </a:tc>
                <a:tc>
                  <a:txBody>
                    <a:bodyPr/>
                    <a:lstStyle/>
                    <a:p>
                      <a:pPr algn="ctr"/>
                      <a:r>
                        <a:rPr lang="en-US" dirty="0"/>
                        <a:t>PREDICTION ERROR PERCENTAGE</a:t>
                      </a:r>
                    </a:p>
                  </a:txBody>
                  <a:tcPr anchor="ctr"/>
                </a:tc>
                <a:extLst>
                  <a:ext uri="{0D108BD9-81ED-4DB2-BD59-A6C34878D82A}">
                    <a16:rowId xmlns:a16="http://schemas.microsoft.com/office/drawing/2014/main" val="940231356"/>
                  </a:ext>
                </a:extLst>
              </a:tr>
              <a:tr h="618067">
                <a:tc>
                  <a:txBody>
                    <a:bodyPr/>
                    <a:lstStyle/>
                    <a:p>
                      <a:pPr algn="ctr"/>
                      <a:r>
                        <a:rPr lang="en-US" dirty="0"/>
                        <a:t>0</a:t>
                      </a:r>
                    </a:p>
                  </a:txBody>
                  <a:tcPr anchor="ctr"/>
                </a:tc>
                <a:tc>
                  <a:txBody>
                    <a:bodyPr/>
                    <a:lstStyle/>
                    <a:p>
                      <a:pPr algn="ctr"/>
                      <a:r>
                        <a:rPr lang="en-US" dirty="0"/>
                        <a:t>2100</a:t>
                      </a:r>
                    </a:p>
                  </a:txBody>
                  <a:tcPr anchor="ctr"/>
                </a:tc>
                <a:tc>
                  <a:txBody>
                    <a:bodyPr/>
                    <a:lstStyle/>
                    <a:p>
                      <a:pPr algn="ctr"/>
                      <a:r>
                        <a:rPr lang="en-US" sz="1800" kern="1200" dirty="0">
                          <a:solidFill>
                            <a:schemeClr val="lt1"/>
                          </a:solidFill>
                          <a:effectLst/>
                          <a:latin typeface="+mn-lt"/>
                          <a:ea typeface="+mn-ea"/>
                          <a:cs typeface="+mn-cs"/>
                        </a:rPr>
                        <a:t>0.0547619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5.47 %</a:t>
                      </a:r>
                    </a:p>
                  </a:txBody>
                  <a:tcPr anchor="ctr"/>
                </a:tc>
                <a:extLst>
                  <a:ext uri="{0D108BD9-81ED-4DB2-BD59-A6C34878D82A}">
                    <a16:rowId xmlns:a16="http://schemas.microsoft.com/office/drawing/2014/main" val="3461089008"/>
                  </a:ext>
                </a:extLst>
              </a:tr>
              <a:tr h="618067">
                <a:tc>
                  <a:txBody>
                    <a:bodyPr/>
                    <a:lstStyle/>
                    <a:p>
                      <a:pPr algn="ctr"/>
                      <a:r>
                        <a:rPr lang="en-US" dirty="0"/>
                        <a:t>1900</a:t>
                      </a:r>
                    </a:p>
                  </a:txBody>
                  <a:tcPr anchor="ctr"/>
                </a:tc>
                <a:tc>
                  <a:txBody>
                    <a:bodyPr/>
                    <a:lstStyle/>
                    <a:p>
                      <a:pPr algn="ctr"/>
                      <a:r>
                        <a:rPr lang="en-US" dirty="0"/>
                        <a:t>200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0.09421053</a:t>
                      </a:r>
                    </a:p>
                  </a:txBody>
                  <a:tcPr anchor="ctr"/>
                </a:tc>
                <a:tc>
                  <a:txBody>
                    <a:bodyPr/>
                    <a:lstStyle/>
                    <a:p>
                      <a:pPr algn="ctr"/>
                      <a:r>
                        <a:rPr lang="en-US" dirty="0"/>
                        <a:t>9.42 %</a:t>
                      </a:r>
                    </a:p>
                  </a:txBody>
                  <a:tcPr anchor="ctr"/>
                </a:tc>
                <a:extLst>
                  <a:ext uri="{0D108BD9-81ED-4DB2-BD59-A6C34878D82A}">
                    <a16:rowId xmlns:a16="http://schemas.microsoft.com/office/drawing/2014/main" val="1569857935"/>
                  </a:ext>
                </a:extLst>
              </a:tr>
            </a:tbl>
          </a:graphicData>
        </a:graphic>
      </p:graphicFrame>
      <p:sp>
        <p:nvSpPr>
          <p:cNvPr id="2" name="TextBox 1">
            <a:extLst>
              <a:ext uri="{FF2B5EF4-FFF2-40B4-BE49-F238E27FC236}">
                <a16:creationId xmlns:a16="http://schemas.microsoft.com/office/drawing/2014/main" id="{F5E7D460-F9B2-BC40-8F2B-50DD4E631098}"/>
              </a:ext>
            </a:extLst>
          </p:cNvPr>
          <p:cNvSpPr txBox="1"/>
          <p:nvPr/>
        </p:nvSpPr>
        <p:spPr>
          <a:xfrm>
            <a:off x="4699848" y="940388"/>
            <a:ext cx="2792303" cy="553998"/>
          </a:xfrm>
          <a:prstGeom prst="rect">
            <a:avLst/>
          </a:prstGeom>
          <a:noFill/>
        </p:spPr>
        <p:txBody>
          <a:bodyPr wrap="none" rtlCol="0">
            <a:spAutoFit/>
          </a:bodyPr>
          <a:lstStyle/>
          <a:p>
            <a:r>
              <a:rPr lang="en-US" sz="3000" i="1" dirty="0">
                <a:solidFill>
                  <a:schemeClr val="bg1"/>
                </a:solidFill>
              </a:rPr>
              <a:t>Holdout Method</a:t>
            </a:r>
          </a:p>
        </p:txBody>
      </p:sp>
    </p:spTree>
    <p:extLst>
      <p:ext uri="{BB962C8B-B14F-4D97-AF65-F5344CB8AC3E}">
        <p14:creationId xmlns:p14="http://schemas.microsoft.com/office/powerpoint/2010/main" val="2315330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5B47D6-0822-4546-BCB5-A1EFF8B76EDA}"/>
              </a:ext>
            </a:extLst>
          </p:cNvPr>
          <p:cNvSpPr>
            <a:spLocks noGrp="1"/>
          </p:cNvSpPr>
          <p:nvPr>
            <p:ph idx="1"/>
          </p:nvPr>
        </p:nvSpPr>
        <p:spPr/>
        <p:txBody>
          <a:bodyPr>
            <a:normAutofit/>
          </a:bodyPr>
          <a:lstStyle/>
          <a:p>
            <a:pPr marL="0" indent="0">
              <a:buNone/>
            </a:pPr>
            <a:r>
              <a:rPr lang="en-US" b="1" u="sng" dirty="0"/>
              <a:t>Analysis of Best Case for Holdout Method</a:t>
            </a:r>
            <a:endParaRPr lang="en-US" dirty="0"/>
          </a:p>
          <a:p>
            <a:pPr marL="0" indent="0">
              <a:buNone/>
            </a:pPr>
            <a:r>
              <a:rPr lang="en-US" dirty="0"/>
              <a:t>Best Case: </a:t>
            </a:r>
            <a:r>
              <a:rPr lang="en-US" b="1" dirty="0"/>
              <a:t>Case 1</a:t>
            </a:r>
          </a:p>
          <a:p>
            <a:pPr marL="0" indent="0">
              <a:buNone/>
            </a:pPr>
            <a:r>
              <a:rPr lang="en-US" dirty="0"/>
              <a:t>Observations in Training dataset for Best Case: </a:t>
            </a:r>
            <a:r>
              <a:rPr lang="en-US" b="1" dirty="0"/>
              <a:t>2100</a:t>
            </a:r>
          </a:p>
          <a:p>
            <a:pPr marL="0" indent="0">
              <a:buNone/>
            </a:pPr>
            <a:r>
              <a:rPr lang="en-US" dirty="0"/>
              <a:t>Observations in Test dataset for Best Case: </a:t>
            </a:r>
            <a:r>
              <a:rPr lang="en-US" b="1" dirty="0"/>
              <a:t>0</a:t>
            </a:r>
          </a:p>
          <a:p>
            <a:pPr marL="0" indent="0">
              <a:buNone/>
            </a:pPr>
            <a:r>
              <a:rPr lang="en-US" dirty="0"/>
              <a:t>Error rate for Best Case: </a:t>
            </a:r>
            <a:r>
              <a:rPr lang="en-US" b="1" dirty="0"/>
              <a:t>0.0547 </a:t>
            </a:r>
            <a:r>
              <a:rPr lang="en-US" dirty="0"/>
              <a:t>(115 wrong predictions out of 2100)</a:t>
            </a:r>
          </a:p>
          <a:p>
            <a:pPr marL="0" indent="0">
              <a:buNone/>
            </a:pPr>
            <a:r>
              <a:rPr lang="en-US" dirty="0"/>
              <a:t>Confusion Matrix and Summary:</a:t>
            </a:r>
          </a:p>
        </p:txBody>
      </p:sp>
      <p:sp>
        <p:nvSpPr>
          <p:cNvPr id="3" name="Title 2">
            <a:extLst>
              <a:ext uri="{FF2B5EF4-FFF2-40B4-BE49-F238E27FC236}">
                <a16:creationId xmlns:a16="http://schemas.microsoft.com/office/drawing/2014/main" id="{F6022910-0311-3848-B5AA-83222A7B19C3}"/>
              </a:ext>
            </a:extLst>
          </p:cNvPr>
          <p:cNvSpPr>
            <a:spLocks noGrp="1"/>
          </p:cNvSpPr>
          <p:nvPr>
            <p:ph type="title"/>
          </p:nvPr>
        </p:nvSpPr>
        <p:spPr/>
        <p:txBody>
          <a:bodyPr/>
          <a:lstStyle/>
          <a:p>
            <a:r>
              <a:rPr lang="en-US" dirty="0"/>
              <a:t>Results for decision tree classification</a:t>
            </a:r>
          </a:p>
        </p:txBody>
      </p:sp>
      <p:pic>
        <p:nvPicPr>
          <p:cNvPr id="5" name="Picture 4">
            <a:extLst>
              <a:ext uri="{FF2B5EF4-FFF2-40B4-BE49-F238E27FC236}">
                <a16:creationId xmlns:a16="http://schemas.microsoft.com/office/drawing/2014/main" id="{8FCDF43E-F6CA-A94D-BA3E-D44488F54F3A}"/>
              </a:ext>
            </a:extLst>
          </p:cNvPr>
          <p:cNvPicPr>
            <a:picLocks noChangeAspect="1"/>
          </p:cNvPicPr>
          <p:nvPr/>
        </p:nvPicPr>
        <p:blipFill>
          <a:blip r:embed="rId2"/>
          <a:stretch>
            <a:fillRect/>
          </a:stretch>
        </p:blipFill>
        <p:spPr>
          <a:xfrm>
            <a:off x="3809547" y="4353231"/>
            <a:ext cx="4572906" cy="2057320"/>
          </a:xfrm>
          <a:prstGeom prst="rect">
            <a:avLst/>
          </a:prstGeom>
        </p:spPr>
      </p:pic>
    </p:spTree>
    <p:extLst>
      <p:ext uri="{BB962C8B-B14F-4D97-AF65-F5344CB8AC3E}">
        <p14:creationId xmlns:p14="http://schemas.microsoft.com/office/powerpoint/2010/main" val="381520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363AA6-5D1E-6740-9B25-510462088E8D}"/>
              </a:ext>
            </a:extLst>
          </p:cNvPr>
          <p:cNvSpPr>
            <a:spLocks noGrp="1"/>
          </p:cNvSpPr>
          <p:nvPr>
            <p:ph type="title"/>
          </p:nvPr>
        </p:nvSpPr>
        <p:spPr>
          <a:xfrm>
            <a:off x="2172441" y="5452468"/>
            <a:ext cx="7847118" cy="1405532"/>
          </a:xfrm>
        </p:spPr>
        <p:txBody>
          <a:bodyPr>
            <a:normAutofit/>
          </a:bodyPr>
          <a:lstStyle/>
          <a:p>
            <a:r>
              <a:rPr lang="en-US" dirty="0"/>
              <a:t>Cross validation testing</a:t>
            </a:r>
          </a:p>
        </p:txBody>
      </p:sp>
      <p:pic>
        <p:nvPicPr>
          <p:cNvPr id="9" name="Picture 8" descr="Cross Validation">
            <a:extLst>
              <a:ext uri="{FF2B5EF4-FFF2-40B4-BE49-F238E27FC236}">
                <a16:creationId xmlns:a16="http://schemas.microsoft.com/office/drawing/2014/main" id="{28DD24ED-0BEC-E94C-811B-D3E62B403F57}"/>
              </a:ext>
            </a:extLst>
          </p:cNvPr>
          <p:cNvPicPr>
            <a:picLocks noChangeAspect="1"/>
          </p:cNvPicPr>
          <p:nvPr/>
        </p:nvPicPr>
        <p:blipFill>
          <a:blip r:embed="rId2"/>
          <a:stretch>
            <a:fillRect/>
          </a:stretch>
        </p:blipFill>
        <p:spPr>
          <a:xfrm>
            <a:off x="3140528" y="310037"/>
            <a:ext cx="5910944" cy="5330405"/>
          </a:xfrm>
          <a:prstGeom prst="rect">
            <a:avLst/>
          </a:prstGeom>
        </p:spPr>
      </p:pic>
      <p:sp>
        <p:nvSpPr>
          <p:cNvPr id="10" name="TextBox 9">
            <a:extLst>
              <a:ext uri="{FF2B5EF4-FFF2-40B4-BE49-F238E27FC236}">
                <a16:creationId xmlns:a16="http://schemas.microsoft.com/office/drawing/2014/main" id="{53FAE80E-62D4-F441-A7B6-72F71C15FF2B}"/>
              </a:ext>
            </a:extLst>
          </p:cNvPr>
          <p:cNvSpPr txBox="1"/>
          <p:nvPr/>
        </p:nvSpPr>
        <p:spPr>
          <a:xfrm>
            <a:off x="250372" y="1851854"/>
            <a:ext cx="2890156" cy="2246769"/>
          </a:xfrm>
          <a:prstGeom prst="rect">
            <a:avLst/>
          </a:prstGeom>
          <a:noFill/>
        </p:spPr>
        <p:txBody>
          <a:bodyPr wrap="square" rtlCol="0">
            <a:spAutoFit/>
          </a:bodyPr>
          <a:lstStyle/>
          <a:p>
            <a:r>
              <a:rPr lang="en-US" sz="2800" dirty="0">
                <a:solidFill>
                  <a:schemeClr val="bg1"/>
                </a:solidFill>
              </a:rPr>
              <a:t>Training Data Set: 200 observations</a:t>
            </a:r>
          </a:p>
          <a:p>
            <a:endParaRPr lang="en-US" sz="2800" dirty="0">
              <a:solidFill>
                <a:schemeClr val="bg1"/>
              </a:solidFill>
            </a:endParaRPr>
          </a:p>
          <a:p>
            <a:r>
              <a:rPr lang="en-US" sz="2800" dirty="0">
                <a:solidFill>
                  <a:schemeClr val="bg1"/>
                </a:solidFill>
              </a:rPr>
              <a:t>Test Data Set: 1900 observations</a:t>
            </a:r>
          </a:p>
        </p:txBody>
      </p:sp>
    </p:spTree>
    <p:extLst>
      <p:ext uri="{BB962C8B-B14F-4D97-AF65-F5344CB8AC3E}">
        <p14:creationId xmlns:p14="http://schemas.microsoft.com/office/powerpoint/2010/main" val="123407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44F8D42-E5B8-284C-B981-D378AE7F75EB}"/>
              </a:ext>
            </a:extLst>
          </p:cNvPr>
          <p:cNvPicPr>
            <a:picLocks noGrp="1" noChangeAspect="1"/>
          </p:cNvPicPr>
          <p:nvPr>
            <p:ph type="pic" sz="quarter" idx="15"/>
          </p:nvPr>
        </p:nvPicPr>
        <p:blipFill>
          <a:blip r:embed="rId2"/>
          <a:srcRect t="6353" b="6353"/>
          <a:stretch>
            <a:fillRect/>
          </a:stretch>
        </p:blipFill>
        <p:spPr>
          <a:xfrm>
            <a:off x="2631492" y="0"/>
            <a:ext cx="6858000" cy="6858000"/>
          </a:xfrm>
        </p:spPr>
      </p:pic>
      <p:sp>
        <p:nvSpPr>
          <p:cNvPr id="3" name="Title 2">
            <a:extLst>
              <a:ext uri="{FF2B5EF4-FFF2-40B4-BE49-F238E27FC236}">
                <a16:creationId xmlns:a16="http://schemas.microsoft.com/office/drawing/2014/main" id="{5F363AA6-5D1E-6740-9B25-510462088E8D}"/>
              </a:ext>
            </a:extLst>
          </p:cNvPr>
          <p:cNvSpPr>
            <a:spLocks noGrp="1"/>
          </p:cNvSpPr>
          <p:nvPr>
            <p:ph type="title"/>
          </p:nvPr>
        </p:nvSpPr>
        <p:spPr>
          <a:xfrm>
            <a:off x="3855025" y="4920343"/>
            <a:ext cx="4481949" cy="1405532"/>
          </a:xfrm>
        </p:spPr>
        <p:txBody>
          <a:bodyPr/>
          <a:lstStyle/>
          <a:p>
            <a:r>
              <a:rPr lang="en-US" dirty="0"/>
              <a:t>Decision tree classification</a:t>
            </a:r>
          </a:p>
        </p:txBody>
      </p:sp>
      <p:sp>
        <p:nvSpPr>
          <p:cNvPr id="4" name="TextBox 3">
            <a:extLst>
              <a:ext uri="{FF2B5EF4-FFF2-40B4-BE49-F238E27FC236}">
                <a16:creationId xmlns:a16="http://schemas.microsoft.com/office/drawing/2014/main" id="{1D7DD554-ADE4-634A-94C5-CA2126E945AC}"/>
              </a:ext>
            </a:extLst>
          </p:cNvPr>
          <p:cNvSpPr txBox="1"/>
          <p:nvPr/>
        </p:nvSpPr>
        <p:spPr>
          <a:xfrm>
            <a:off x="5618143" y="6325875"/>
            <a:ext cx="955711" cy="369332"/>
          </a:xfrm>
          <a:prstGeom prst="rect">
            <a:avLst/>
          </a:prstGeom>
          <a:noFill/>
        </p:spPr>
        <p:txBody>
          <a:bodyPr wrap="none" rtlCol="0">
            <a:spAutoFit/>
          </a:bodyPr>
          <a:lstStyle/>
          <a:p>
            <a:r>
              <a:rPr lang="en-US" i="1" dirty="0">
                <a:solidFill>
                  <a:schemeClr val="bg1"/>
                </a:solidFill>
              </a:rPr>
              <a:t>Bagging</a:t>
            </a:r>
          </a:p>
        </p:txBody>
      </p:sp>
    </p:spTree>
    <p:extLst>
      <p:ext uri="{BB962C8B-B14F-4D97-AF65-F5344CB8AC3E}">
        <p14:creationId xmlns:p14="http://schemas.microsoft.com/office/powerpoint/2010/main" val="51093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363AA6-5D1E-6740-9B25-510462088E8D}"/>
              </a:ext>
            </a:extLst>
          </p:cNvPr>
          <p:cNvSpPr>
            <a:spLocks noGrp="1"/>
          </p:cNvSpPr>
          <p:nvPr>
            <p:ph type="title"/>
          </p:nvPr>
        </p:nvSpPr>
        <p:spPr>
          <a:xfrm>
            <a:off x="1086220" y="5452468"/>
            <a:ext cx="10019559" cy="1405532"/>
          </a:xfrm>
        </p:spPr>
        <p:txBody>
          <a:bodyPr>
            <a:normAutofit/>
          </a:bodyPr>
          <a:lstStyle/>
          <a:p>
            <a:r>
              <a:rPr lang="en-US" dirty="0"/>
              <a:t>Pruning dataset with 9 nodes</a:t>
            </a:r>
          </a:p>
        </p:txBody>
      </p:sp>
      <p:pic>
        <p:nvPicPr>
          <p:cNvPr id="9" name="Picture 8">
            <a:extLst>
              <a:ext uri="{FF2B5EF4-FFF2-40B4-BE49-F238E27FC236}">
                <a16:creationId xmlns:a16="http://schemas.microsoft.com/office/drawing/2014/main" id="{28DD24ED-0BEC-E94C-811B-D3E62B403F57}"/>
              </a:ext>
            </a:extLst>
          </p:cNvPr>
          <p:cNvPicPr>
            <a:picLocks noChangeAspect="1"/>
          </p:cNvPicPr>
          <p:nvPr/>
        </p:nvPicPr>
        <p:blipFill>
          <a:blip r:embed="rId2"/>
          <a:stretch>
            <a:fillRect/>
          </a:stretch>
        </p:blipFill>
        <p:spPr>
          <a:xfrm>
            <a:off x="1314485" y="315687"/>
            <a:ext cx="9563028" cy="5369650"/>
          </a:xfrm>
          <a:prstGeom prst="rect">
            <a:avLst/>
          </a:prstGeom>
        </p:spPr>
      </p:pic>
    </p:spTree>
    <p:extLst>
      <p:ext uri="{BB962C8B-B14F-4D97-AF65-F5344CB8AC3E}">
        <p14:creationId xmlns:p14="http://schemas.microsoft.com/office/powerpoint/2010/main" val="159082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363AA6-5D1E-6740-9B25-510462088E8D}"/>
              </a:ext>
            </a:extLst>
          </p:cNvPr>
          <p:cNvSpPr>
            <a:spLocks noGrp="1"/>
          </p:cNvSpPr>
          <p:nvPr>
            <p:ph type="title"/>
          </p:nvPr>
        </p:nvSpPr>
        <p:spPr>
          <a:xfrm>
            <a:off x="1086220" y="5452468"/>
            <a:ext cx="10019559" cy="1405532"/>
          </a:xfrm>
        </p:spPr>
        <p:txBody>
          <a:bodyPr>
            <a:normAutofit/>
          </a:bodyPr>
          <a:lstStyle/>
          <a:p>
            <a:r>
              <a:rPr lang="en-US" dirty="0"/>
              <a:t>Pruning dataset with 5 nodes</a:t>
            </a:r>
          </a:p>
        </p:txBody>
      </p:sp>
      <p:pic>
        <p:nvPicPr>
          <p:cNvPr id="9" name="Picture 8">
            <a:extLst>
              <a:ext uri="{FF2B5EF4-FFF2-40B4-BE49-F238E27FC236}">
                <a16:creationId xmlns:a16="http://schemas.microsoft.com/office/drawing/2014/main" id="{28DD24ED-0BEC-E94C-811B-D3E62B403F57}"/>
              </a:ext>
            </a:extLst>
          </p:cNvPr>
          <p:cNvPicPr>
            <a:picLocks noChangeAspect="1"/>
          </p:cNvPicPr>
          <p:nvPr/>
        </p:nvPicPr>
        <p:blipFill>
          <a:blip r:embed="rId2"/>
          <a:stretch>
            <a:fillRect/>
          </a:stretch>
        </p:blipFill>
        <p:spPr>
          <a:xfrm>
            <a:off x="3159062" y="315687"/>
            <a:ext cx="5873873" cy="5369650"/>
          </a:xfrm>
          <a:prstGeom prst="rect">
            <a:avLst/>
          </a:prstGeom>
        </p:spPr>
      </p:pic>
    </p:spTree>
    <p:extLst>
      <p:ext uri="{BB962C8B-B14F-4D97-AF65-F5344CB8AC3E}">
        <p14:creationId xmlns:p14="http://schemas.microsoft.com/office/powerpoint/2010/main" val="3181445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363AA6-5D1E-6740-9B25-510462088E8D}"/>
              </a:ext>
            </a:extLst>
          </p:cNvPr>
          <p:cNvSpPr>
            <a:spLocks noGrp="1"/>
          </p:cNvSpPr>
          <p:nvPr>
            <p:ph type="title"/>
          </p:nvPr>
        </p:nvSpPr>
        <p:spPr>
          <a:xfrm>
            <a:off x="1086220" y="5452468"/>
            <a:ext cx="10019559" cy="1405532"/>
          </a:xfrm>
        </p:spPr>
        <p:txBody>
          <a:bodyPr>
            <a:normAutofit/>
          </a:bodyPr>
          <a:lstStyle/>
          <a:p>
            <a:r>
              <a:rPr lang="en-US" dirty="0"/>
              <a:t>Pruning dataset with 11 nodes</a:t>
            </a:r>
          </a:p>
        </p:txBody>
      </p:sp>
      <p:pic>
        <p:nvPicPr>
          <p:cNvPr id="9" name="Picture 8">
            <a:extLst>
              <a:ext uri="{FF2B5EF4-FFF2-40B4-BE49-F238E27FC236}">
                <a16:creationId xmlns:a16="http://schemas.microsoft.com/office/drawing/2014/main" id="{28DD24ED-0BEC-E94C-811B-D3E62B403F57}"/>
              </a:ext>
            </a:extLst>
          </p:cNvPr>
          <p:cNvPicPr>
            <a:picLocks noChangeAspect="1"/>
          </p:cNvPicPr>
          <p:nvPr/>
        </p:nvPicPr>
        <p:blipFill>
          <a:blip r:embed="rId2"/>
          <a:stretch>
            <a:fillRect/>
          </a:stretch>
        </p:blipFill>
        <p:spPr>
          <a:xfrm>
            <a:off x="1314485" y="370679"/>
            <a:ext cx="9563028" cy="5259665"/>
          </a:xfrm>
          <a:prstGeom prst="rect">
            <a:avLst/>
          </a:prstGeom>
        </p:spPr>
      </p:pic>
    </p:spTree>
    <p:extLst>
      <p:ext uri="{BB962C8B-B14F-4D97-AF65-F5344CB8AC3E}">
        <p14:creationId xmlns:p14="http://schemas.microsoft.com/office/powerpoint/2010/main" val="27205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Image with distinct segments">
            <a:extLst>
              <a:ext uri="{FF2B5EF4-FFF2-40B4-BE49-F238E27FC236}">
                <a16:creationId xmlns:a16="http://schemas.microsoft.com/office/drawing/2014/main" id="{079A0F41-F8A7-8644-B9A3-554B088FBAB8}"/>
              </a:ext>
            </a:extLst>
          </p:cNvPr>
          <p:cNvPicPr>
            <a:picLocks noGrp="1" noChangeAspect="1"/>
          </p:cNvPicPr>
          <p:nvPr>
            <p:ph type="pic" sz="quarter" idx="15"/>
          </p:nvPr>
        </p:nvPicPr>
        <p:blipFill>
          <a:blip r:embed="rId2"/>
          <a:srcRect l="14132" r="14132"/>
          <a:stretch>
            <a:fillRect/>
          </a:stretch>
        </p:blipFill>
        <p:spPr>
          <a:xfrm>
            <a:off x="2719732" y="0"/>
            <a:ext cx="4919662" cy="6858000"/>
          </a:xfrm>
        </p:spPr>
      </p:pic>
      <p:sp>
        <p:nvSpPr>
          <p:cNvPr id="3" name="Title 2">
            <a:extLst>
              <a:ext uri="{FF2B5EF4-FFF2-40B4-BE49-F238E27FC236}">
                <a16:creationId xmlns:a16="http://schemas.microsoft.com/office/drawing/2014/main" id="{32012641-E30F-AE4A-9D63-A8D80DA897A8}"/>
              </a:ext>
            </a:extLst>
          </p:cNvPr>
          <p:cNvSpPr>
            <a:spLocks noGrp="1"/>
          </p:cNvSpPr>
          <p:nvPr>
            <p:ph type="title"/>
          </p:nvPr>
        </p:nvSpPr>
        <p:spPr/>
        <p:txBody>
          <a:bodyPr/>
          <a:lstStyle/>
          <a:p>
            <a:pPr algn="l"/>
            <a:r>
              <a:rPr lang="en-US" dirty="0"/>
              <a:t>intro</a:t>
            </a:r>
          </a:p>
        </p:txBody>
      </p:sp>
      <p:sp>
        <p:nvSpPr>
          <p:cNvPr id="4" name="Content Placeholder 3">
            <a:extLst>
              <a:ext uri="{FF2B5EF4-FFF2-40B4-BE49-F238E27FC236}">
                <a16:creationId xmlns:a16="http://schemas.microsoft.com/office/drawing/2014/main" id="{C6C9A918-3A4E-B647-ADB6-C0A7EC7681DB}"/>
              </a:ext>
            </a:extLst>
          </p:cNvPr>
          <p:cNvSpPr>
            <a:spLocks noGrp="1"/>
          </p:cNvSpPr>
          <p:nvPr>
            <p:ph idx="1"/>
          </p:nvPr>
        </p:nvSpPr>
        <p:spPr/>
        <p:txBody>
          <a:bodyPr/>
          <a:lstStyle/>
          <a:p>
            <a:pPr marL="0" indent="0">
              <a:buNone/>
            </a:pPr>
            <a:r>
              <a:rPr lang="en-US" dirty="0"/>
              <a:t>In simple terms, image segmentation is the process of partitioning or separating an image into various segments so that it is easier to analyze.</a:t>
            </a:r>
          </a:p>
          <a:p>
            <a:pPr marL="0" indent="0">
              <a:buNone/>
            </a:pPr>
            <a:endParaRPr lang="en-US" dirty="0"/>
          </a:p>
          <a:p>
            <a:pPr marL="0" indent="0">
              <a:buNone/>
            </a:pPr>
            <a:r>
              <a:rPr lang="en-US" dirty="0"/>
              <a:t>Images can be segmented using various techniques like Threshold method, Clustering Based method, Region based method, and more.</a:t>
            </a:r>
          </a:p>
        </p:txBody>
      </p:sp>
    </p:spTree>
    <p:extLst>
      <p:ext uri="{BB962C8B-B14F-4D97-AF65-F5344CB8AC3E}">
        <p14:creationId xmlns:p14="http://schemas.microsoft.com/office/powerpoint/2010/main" val="1158432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19CB8E-E40F-6842-88BA-D661E0CA0930}"/>
              </a:ext>
            </a:extLst>
          </p:cNvPr>
          <p:cNvSpPr>
            <a:spLocks noGrp="1"/>
          </p:cNvSpPr>
          <p:nvPr>
            <p:ph type="title"/>
          </p:nvPr>
        </p:nvSpPr>
        <p:spPr/>
        <p:txBody>
          <a:bodyPr/>
          <a:lstStyle/>
          <a:p>
            <a:r>
              <a:rPr lang="en-US" dirty="0"/>
              <a:t>RESULTS FOR decision tree CLASSIFICATION</a:t>
            </a:r>
          </a:p>
        </p:txBody>
      </p:sp>
      <p:graphicFrame>
        <p:nvGraphicFramePr>
          <p:cNvPr id="4" name="Table 3">
            <a:extLst>
              <a:ext uri="{FF2B5EF4-FFF2-40B4-BE49-F238E27FC236}">
                <a16:creationId xmlns:a16="http://schemas.microsoft.com/office/drawing/2014/main" id="{760CFE62-9C4C-5D4F-854A-6D93C5EEAB01}"/>
              </a:ext>
            </a:extLst>
          </p:cNvPr>
          <p:cNvGraphicFramePr>
            <a:graphicFrameLocks noGrp="1"/>
          </p:cNvGraphicFramePr>
          <p:nvPr>
            <p:extLst>
              <p:ext uri="{D42A27DB-BD31-4B8C-83A1-F6EECF244321}">
                <p14:modId xmlns:p14="http://schemas.microsoft.com/office/powerpoint/2010/main" val="2133672950"/>
              </p:ext>
            </p:extLst>
          </p:nvPr>
        </p:nvGraphicFramePr>
        <p:xfrm>
          <a:off x="3048000" y="2378076"/>
          <a:ext cx="6096000" cy="2768601"/>
        </p:xfrm>
        <a:graphic>
          <a:graphicData uri="http://schemas.openxmlformats.org/drawingml/2006/table">
            <a:tbl>
              <a:tblPr firstRow="1" bandRow="1">
                <a:tableStyleId>{E929F9F4-4A8F-4326-A1B4-22849713DDAB}</a:tableStyleId>
              </a:tblPr>
              <a:tblGrid>
                <a:gridCol w="2032000">
                  <a:extLst>
                    <a:ext uri="{9D8B030D-6E8A-4147-A177-3AD203B41FA5}">
                      <a16:colId xmlns:a16="http://schemas.microsoft.com/office/drawing/2014/main" val="2016391405"/>
                    </a:ext>
                  </a:extLst>
                </a:gridCol>
                <a:gridCol w="2032000">
                  <a:extLst>
                    <a:ext uri="{9D8B030D-6E8A-4147-A177-3AD203B41FA5}">
                      <a16:colId xmlns:a16="http://schemas.microsoft.com/office/drawing/2014/main" val="2258915933"/>
                    </a:ext>
                  </a:extLst>
                </a:gridCol>
                <a:gridCol w="2032000">
                  <a:extLst>
                    <a:ext uri="{9D8B030D-6E8A-4147-A177-3AD203B41FA5}">
                      <a16:colId xmlns:a16="http://schemas.microsoft.com/office/drawing/2014/main" val="1225211716"/>
                    </a:ext>
                  </a:extLst>
                </a:gridCol>
              </a:tblGrid>
              <a:tr h="618067">
                <a:tc>
                  <a:txBody>
                    <a:bodyPr/>
                    <a:lstStyle/>
                    <a:p>
                      <a:pPr algn="ctr"/>
                      <a:r>
                        <a:rPr lang="en-US" dirty="0"/>
                        <a:t>NUMBER OF NODES (BEST)</a:t>
                      </a:r>
                    </a:p>
                  </a:txBody>
                  <a:tcPr anchor="ctr"/>
                </a:tc>
                <a:tc>
                  <a:txBody>
                    <a:bodyPr/>
                    <a:lstStyle/>
                    <a:p>
                      <a:pPr algn="ctr"/>
                      <a:r>
                        <a:rPr lang="en-US" dirty="0"/>
                        <a:t>PREDICTION ERROR RATE</a:t>
                      </a:r>
                    </a:p>
                  </a:txBody>
                  <a:tcPr anchor="ctr"/>
                </a:tc>
                <a:tc>
                  <a:txBody>
                    <a:bodyPr/>
                    <a:lstStyle/>
                    <a:p>
                      <a:pPr algn="ctr"/>
                      <a:r>
                        <a:rPr lang="en-US" dirty="0"/>
                        <a:t>PREDICTION ERROR PERCENTAGE</a:t>
                      </a:r>
                    </a:p>
                  </a:txBody>
                  <a:tcPr anchor="ctr"/>
                </a:tc>
                <a:extLst>
                  <a:ext uri="{0D108BD9-81ED-4DB2-BD59-A6C34878D82A}">
                    <a16:rowId xmlns:a16="http://schemas.microsoft.com/office/drawing/2014/main" val="940231356"/>
                  </a:ext>
                </a:extLst>
              </a:tr>
              <a:tr h="618067">
                <a:tc>
                  <a:txBody>
                    <a:bodyPr/>
                    <a:lstStyle/>
                    <a:p>
                      <a:pPr algn="ctr"/>
                      <a:r>
                        <a:rPr lang="en-US" dirty="0"/>
                        <a:t>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0.09368421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9.37 %</a:t>
                      </a:r>
                    </a:p>
                  </a:txBody>
                  <a:tcPr anchor="ctr"/>
                </a:tc>
                <a:extLst>
                  <a:ext uri="{0D108BD9-81ED-4DB2-BD59-A6C34878D82A}">
                    <a16:rowId xmlns:a16="http://schemas.microsoft.com/office/drawing/2014/main" val="3461089008"/>
                  </a:ext>
                </a:extLst>
              </a:tr>
              <a:tr h="618067">
                <a:tc>
                  <a:txBody>
                    <a:bodyPr/>
                    <a:lstStyle/>
                    <a:p>
                      <a:pPr algn="ctr"/>
                      <a:r>
                        <a:rPr lang="en-US"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0.3184211</a:t>
                      </a:r>
                    </a:p>
                  </a:txBody>
                  <a:tcPr anchor="ctr"/>
                </a:tc>
                <a:tc>
                  <a:txBody>
                    <a:bodyPr/>
                    <a:lstStyle/>
                    <a:p>
                      <a:pPr algn="ctr"/>
                      <a:r>
                        <a:rPr lang="en-US" dirty="0"/>
                        <a:t>31.84 %</a:t>
                      </a:r>
                    </a:p>
                  </a:txBody>
                  <a:tcPr anchor="ctr"/>
                </a:tc>
                <a:extLst>
                  <a:ext uri="{0D108BD9-81ED-4DB2-BD59-A6C34878D82A}">
                    <a16:rowId xmlns:a16="http://schemas.microsoft.com/office/drawing/2014/main" val="1569857935"/>
                  </a:ext>
                </a:extLst>
              </a:tr>
              <a:tr h="618067">
                <a:tc>
                  <a:txBody>
                    <a:bodyPr/>
                    <a:lstStyle/>
                    <a:p>
                      <a:pPr algn="ctr"/>
                      <a:r>
                        <a:rPr lang="en-US" dirty="0"/>
                        <a:t>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0.09421053</a:t>
                      </a:r>
                    </a:p>
                  </a:txBody>
                  <a:tcPr anchor="ctr"/>
                </a:tc>
                <a:tc>
                  <a:txBody>
                    <a:bodyPr/>
                    <a:lstStyle/>
                    <a:p>
                      <a:pPr algn="ctr"/>
                      <a:r>
                        <a:rPr lang="en-US" dirty="0"/>
                        <a:t>9.42 %</a:t>
                      </a:r>
                    </a:p>
                  </a:txBody>
                  <a:tcPr anchor="ctr"/>
                </a:tc>
                <a:extLst>
                  <a:ext uri="{0D108BD9-81ED-4DB2-BD59-A6C34878D82A}">
                    <a16:rowId xmlns:a16="http://schemas.microsoft.com/office/drawing/2014/main" val="1285276213"/>
                  </a:ext>
                </a:extLst>
              </a:tr>
            </a:tbl>
          </a:graphicData>
        </a:graphic>
      </p:graphicFrame>
      <p:sp>
        <p:nvSpPr>
          <p:cNvPr id="2" name="TextBox 1">
            <a:extLst>
              <a:ext uri="{FF2B5EF4-FFF2-40B4-BE49-F238E27FC236}">
                <a16:creationId xmlns:a16="http://schemas.microsoft.com/office/drawing/2014/main" id="{F5E7D460-F9B2-BC40-8F2B-50DD4E631098}"/>
              </a:ext>
            </a:extLst>
          </p:cNvPr>
          <p:cNvSpPr txBox="1"/>
          <p:nvPr/>
        </p:nvSpPr>
        <p:spPr>
          <a:xfrm>
            <a:off x="5361664" y="912039"/>
            <a:ext cx="1468672" cy="553998"/>
          </a:xfrm>
          <a:prstGeom prst="rect">
            <a:avLst/>
          </a:prstGeom>
          <a:noFill/>
        </p:spPr>
        <p:txBody>
          <a:bodyPr wrap="none" rtlCol="0">
            <a:spAutoFit/>
          </a:bodyPr>
          <a:lstStyle/>
          <a:p>
            <a:r>
              <a:rPr lang="en-US" sz="3000" i="1" dirty="0">
                <a:solidFill>
                  <a:schemeClr val="bg1"/>
                </a:solidFill>
              </a:rPr>
              <a:t>Bagging</a:t>
            </a:r>
          </a:p>
        </p:txBody>
      </p:sp>
    </p:spTree>
    <p:extLst>
      <p:ext uri="{BB962C8B-B14F-4D97-AF65-F5344CB8AC3E}">
        <p14:creationId xmlns:p14="http://schemas.microsoft.com/office/powerpoint/2010/main" val="191429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5B47D6-0822-4546-BCB5-A1EFF8B76EDA}"/>
              </a:ext>
            </a:extLst>
          </p:cNvPr>
          <p:cNvSpPr>
            <a:spLocks noGrp="1"/>
          </p:cNvSpPr>
          <p:nvPr>
            <p:ph idx="1"/>
          </p:nvPr>
        </p:nvSpPr>
        <p:spPr/>
        <p:txBody>
          <a:bodyPr>
            <a:normAutofit/>
          </a:bodyPr>
          <a:lstStyle/>
          <a:p>
            <a:pPr marL="0" indent="0">
              <a:buNone/>
            </a:pPr>
            <a:r>
              <a:rPr lang="en-US" b="1" u="sng" dirty="0"/>
              <a:t>Analysis of Best Case using Bagging</a:t>
            </a:r>
            <a:endParaRPr lang="en-US" dirty="0"/>
          </a:p>
          <a:p>
            <a:pPr marL="0" indent="0">
              <a:buNone/>
            </a:pPr>
            <a:r>
              <a:rPr lang="en-US" dirty="0"/>
              <a:t>Best Case: </a:t>
            </a:r>
            <a:r>
              <a:rPr lang="en-US" b="1" dirty="0"/>
              <a:t>Case 1</a:t>
            </a:r>
          </a:p>
          <a:p>
            <a:pPr marL="0" indent="0">
              <a:buNone/>
            </a:pPr>
            <a:r>
              <a:rPr lang="en-US" dirty="0"/>
              <a:t>Number of nodes for Best Case: 9</a:t>
            </a:r>
          </a:p>
          <a:p>
            <a:pPr marL="0" indent="0">
              <a:buNone/>
            </a:pPr>
            <a:r>
              <a:rPr lang="en-US" dirty="0"/>
              <a:t>Error rate for Best Case: </a:t>
            </a:r>
            <a:r>
              <a:rPr lang="en-US" b="1" dirty="0"/>
              <a:t>0.0937 </a:t>
            </a:r>
            <a:r>
              <a:rPr lang="en-US" dirty="0"/>
              <a:t>(178 wrong predictions out of 1900)</a:t>
            </a:r>
          </a:p>
          <a:p>
            <a:pPr marL="0" indent="0">
              <a:buNone/>
            </a:pPr>
            <a:r>
              <a:rPr lang="en-US" dirty="0"/>
              <a:t>Confusion Matrix and Summary:</a:t>
            </a:r>
          </a:p>
        </p:txBody>
      </p:sp>
      <p:sp>
        <p:nvSpPr>
          <p:cNvPr id="3" name="Title 2">
            <a:extLst>
              <a:ext uri="{FF2B5EF4-FFF2-40B4-BE49-F238E27FC236}">
                <a16:creationId xmlns:a16="http://schemas.microsoft.com/office/drawing/2014/main" id="{F6022910-0311-3848-B5AA-83222A7B19C3}"/>
              </a:ext>
            </a:extLst>
          </p:cNvPr>
          <p:cNvSpPr>
            <a:spLocks noGrp="1"/>
          </p:cNvSpPr>
          <p:nvPr>
            <p:ph type="title"/>
          </p:nvPr>
        </p:nvSpPr>
        <p:spPr/>
        <p:txBody>
          <a:bodyPr/>
          <a:lstStyle/>
          <a:p>
            <a:r>
              <a:rPr lang="en-US" dirty="0"/>
              <a:t>Results for decision tree classification</a:t>
            </a:r>
          </a:p>
        </p:txBody>
      </p:sp>
      <p:pic>
        <p:nvPicPr>
          <p:cNvPr id="5" name="Picture 4">
            <a:extLst>
              <a:ext uri="{FF2B5EF4-FFF2-40B4-BE49-F238E27FC236}">
                <a16:creationId xmlns:a16="http://schemas.microsoft.com/office/drawing/2014/main" id="{8FCDF43E-F6CA-A94D-BA3E-D44488F54F3A}"/>
              </a:ext>
            </a:extLst>
          </p:cNvPr>
          <p:cNvPicPr>
            <a:picLocks noChangeAspect="1"/>
          </p:cNvPicPr>
          <p:nvPr/>
        </p:nvPicPr>
        <p:blipFill>
          <a:blip r:embed="rId2"/>
          <a:stretch>
            <a:fillRect/>
          </a:stretch>
        </p:blipFill>
        <p:spPr>
          <a:xfrm>
            <a:off x="3861655" y="4353231"/>
            <a:ext cx="4468690" cy="2057320"/>
          </a:xfrm>
          <a:prstGeom prst="rect">
            <a:avLst/>
          </a:prstGeom>
        </p:spPr>
      </p:pic>
    </p:spTree>
    <p:extLst>
      <p:ext uri="{BB962C8B-B14F-4D97-AF65-F5344CB8AC3E}">
        <p14:creationId xmlns:p14="http://schemas.microsoft.com/office/powerpoint/2010/main" val="2285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44F8D42-E5B8-284C-B981-D378AE7F75EB}"/>
              </a:ext>
            </a:extLst>
          </p:cNvPr>
          <p:cNvPicPr>
            <a:picLocks noGrp="1" noChangeAspect="1"/>
          </p:cNvPicPr>
          <p:nvPr>
            <p:ph type="pic" sz="quarter" idx="15"/>
          </p:nvPr>
        </p:nvPicPr>
        <p:blipFill>
          <a:blip r:embed="rId2"/>
          <a:srcRect t="6353" b="6353"/>
          <a:stretch>
            <a:fillRect/>
          </a:stretch>
        </p:blipFill>
        <p:spPr>
          <a:xfrm>
            <a:off x="2078994" y="0"/>
            <a:ext cx="7962997" cy="6858000"/>
          </a:xfrm>
        </p:spPr>
      </p:pic>
      <p:sp>
        <p:nvSpPr>
          <p:cNvPr id="3" name="Title 2">
            <a:extLst>
              <a:ext uri="{FF2B5EF4-FFF2-40B4-BE49-F238E27FC236}">
                <a16:creationId xmlns:a16="http://schemas.microsoft.com/office/drawing/2014/main" id="{5F363AA6-5D1E-6740-9B25-510462088E8D}"/>
              </a:ext>
            </a:extLst>
          </p:cNvPr>
          <p:cNvSpPr>
            <a:spLocks noGrp="1"/>
          </p:cNvSpPr>
          <p:nvPr>
            <p:ph type="title"/>
          </p:nvPr>
        </p:nvSpPr>
        <p:spPr>
          <a:xfrm>
            <a:off x="3855025" y="5452468"/>
            <a:ext cx="4481949" cy="1405532"/>
          </a:xfrm>
        </p:spPr>
        <p:txBody>
          <a:bodyPr>
            <a:normAutofit fontScale="90000"/>
          </a:bodyPr>
          <a:lstStyle/>
          <a:p>
            <a:r>
              <a:rPr lang="en-US" dirty="0"/>
              <a:t>Random forest classification</a:t>
            </a:r>
          </a:p>
        </p:txBody>
      </p:sp>
    </p:spTree>
    <p:extLst>
      <p:ext uri="{BB962C8B-B14F-4D97-AF65-F5344CB8AC3E}">
        <p14:creationId xmlns:p14="http://schemas.microsoft.com/office/powerpoint/2010/main" val="4241483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19CB8E-E40F-6842-88BA-D661E0CA0930}"/>
              </a:ext>
            </a:extLst>
          </p:cNvPr>
          <p:cNvSpPr>
            <a:spLocks noGrp="1"/>
          </p:cNvSpPr>
          <p:nvPr>
            <p:ph type="title"/>
          </p:nvPr>
        </p:nvSpPr>
        <p:spPr/>
        <p:txBody>
          <a:bodyPr/>
          <a:lstStyle/>
          <a:p>
            <a:r>
              <a:rPr lang="en-US" dirty="0"/>
              <a:t>RESULTS FOR random forest CLASSIFICATION</a:t>
            </a:r>
          </a:p>
        </p:txBody>
      </p:sp>
      <p:graphicFrame>
        <p:nvGraphicFramePr>
          <p:cNvPr id="4" name="Table 3">
            <a:extLst>
              <a:ext uri="{FF2B5EF4-FFF2-40B4-BE49-F238E27FC236}">
                <a16:creationId xmlns:a16="http://schemas.microsoft.com/office/drawing/2014/main" id="{760CFE62-9C4C-5D4F-854A-6D93C5EEAB01}"/>
              </a:ext>
            </a:extLst>
          </p:cNvPr>
          <p:cNvGraphicFramePr>
            <a:graphicFrameLocks noGrp="1"/>
          </p:cNvGraphicFramePr>
          <p:nvPr>
            <p:extLst>
              <p:ext uri="{D42A27DB-BD31-4B8C-83A1-F6EECF244321}">
                <p14:modId xmlns:p14="http://schemas.microsoft.com/office/powerpoint/2010/main" val="2652236420"/>
              </p:ext>
            </p:extLst>
          </p:nvPr>
        </p:nvGraphicFramePr>
        <p:xfrm>
          <a:off x="2032000" y="1735666"/>
          <a:ext cx="8128000" cy="3660988"/>
        </p:xfrm>
        <a:graphic>
          <a:graphicData uri="http://schemas.openxmlformats.org/drawingml/2006/table">
            <a:tbl>
              <a:tblPr firstRow="1" bandRow="1">
                <a:tableStyleId>{E929F9F4-4A8F-4326-A1B4-22849713DDAB}</a:tableStyleId>
              </a:tblPr>
              <a:tblGrid>
                <a:gridCol w="2032000">
                  <a:extLst>
                    <a:ext uri="{9D8B030D-6E8A-4147-A177-3AD203B41FA5}">
                      <a16:colId xmlns:a16="http://schemas.microsoft.com/office/drawing/2014/main" val="1570524683"/>
                    </a:ext>
                  </a:extLst>
                </a:gridCol>
                <a:gridCol w="2032000">
                  <a:extLst>
                    <a:ext uri="{9D8B030D-6E8A-4147-A177-3AD203B41FA5}">
                      <a16:colId xmlns:a16="http://schemas.microsoft.com/office/drawing/2014/main" val="2016391405"/>
                    </a:ext>
                  </a:extLst>
                </a:gridCol>
                <a:gridCol w="2032000">
                  <a:extLst>
                    <a:ext uri="{9D8B030D-6E8A-4147-A177-3AD203B41FA5}">
                      <a16:colId xmlns:a16="http://schemas.microsoft.com/office/drawing/2014/main" val="2258915933"/>
                    </a:ext>
                  </a:extLst>
                </a:gridCol>
                <a:gridCol w="2032000">
                  <a:extLst>
                    <a:ext uri="{9D8B030D-6E8A-4147-A177-3AD203B41FA5}">
                      <a16:colId xmlns:a16="http://schemas.microsoft.com/office/drawing/2014/main" val="1225211716"/>
                    </a:ext>
                  </a:extLst>
                </a:gridCol>
              </a:tblGrid>
              <a:tr h="618067">
                <a:tc>
                  <a:txBody>
                    <a:bodyPr/>
                    <a:lstStyle/>
                    <a:p>
                      <a:pPr algn="ctr"/>
                      <a:r>
                        <a:rPr lang="en-US" dirty="0"/>
                        <a:t>NUMBER OF TREES (NTREE)</a:t>
                      </a:r>
                    </a:p>
                  </a:txBody>
                  <a:tcPr anchor="ctr"/>
                </a:tc>
                <a:tc>
                  <a:txBody>
                    <a:bodyPr/>
                    <a:lstStyle/>
                    <a:p>
                      <a:pPr algn="ctr"/>
                      <a:r>
                        <a:rPr lang="en-US" dirty="0"/>
                        <a:t>NUMBER OF VARIABLES FOR SPLITTING AT EACH NODE (MTRY)</a:t>
                      </a:r>
                    </a:p>
                  </a:txBody>
                  <a:tcPr anchor="ctr"/>
                </a:tc>
                <a:tc>
                  <a:txBody>
                    <a:bodyPr/>
                    <a:lstStyle/>
                    <a:p>
                      <a:pPr algn="ctr"/>
                      <a:r>
                        <a:rPr lang="en-US" dirty="0"/>
                        <a:t>PREDICTION ERROR RATE</a:t>
                      </a:r>
                    </a:p>
                  </a:txBody>
                  <a:tcPr anchor="ctr"/>
                </a:tc>
                <a:tc>
                  <a:txBody>
                    <a:bodyPr/>
                    <a:lstStyle/>
                    <a:p>
                      <a:pPr algn="ctr"/>
                      <a:r>
                        <a:rPr lang="en-US" dirty="0"/>
                        <a:t>PREDICTION ERROR PERCENTAGE</a:t>
                      </a:r>
                    </a:p>
                  </a:txBody>
                  <a:tcPr anchor="ctr"/>
                </a:tc>
                <a:extLst>
                  <a:ext uri="{0D108BD9-81ED-4DB2-BD59-A6C34878D82A}">
                    <a16:rowId xmlns:a16="http://schemas.microsoft.com/office/drawing/2014/main" val="940231356"/>
                  </a:ext>
                </a:extLst>
              </a:tr>
              <a:tr h="618067">
                <a:tc>
                  <a:txBody>
                    <a:bodyPr/>
                    <a:lstStyle/>
                    <a:p>
                      <a:pPr algn="ctr"/>
                      <a:r>
                        <a:rPr lang="en-US" dirty="0"/>
                        <a:t>500</a:t>
                      </a:r>
                    </a:p>
                  </a:txBody>
                  <a:tcPr anchor="ctr"/>
                </a:tc>
                <a:tc>
                  <a:txBody>
                    <a:bodyPr/>
                    <a:lstStyle/>
                    <a:p>
                      <a:pPr algn="ctr"/>
                      <a:r>
                        <a:rPr lang="en-US" dirty="0"/>
                        <a:t>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0.07315789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7.32 %</a:t>
                      </a:r>
                    </a:p>
                  </a:txBody>
                  <a:tcPr anchor="ctr"/>
                </a:tc>
                <a:extLst>
                  <a:ext uri="{0D108BD9-81ED-4DB2-BD59-A6C34878D82A}">
                    <a16:rowId xmlns:a16="http://schemas.microsoft.com/office/drawing/2014/main" val="3461089008"/>
                  </a:ext>
                </a:extLst>
              </a:tr>
              <a:tr h="618067">
                <a:tc>
                  <a:txBody>
                    <a:bodyPr/>
                    <a:lstStyle/>
                    <a:p>
                      <a:pPr algn="ctr"/>
                      <a:r>
                        <a:rPr lang="en-US" dirty="0"/>
                        <a:t>1500</a:t>
                      </a:r>
                    </a:p>
                  </a:txBody>
                  <a:tcPr anchor="ctr"/>
                </a:tc>
                <a:tc>
                  <a:txBody>
                    <a:bodyPr/>
                    <a:lstStyle/>
                    <a:p>
                      <a:pPr algn="ctr"/>
                      <a:r>
                        <a:rPr lang="en-US" dirty="0"/>
                        <a:t>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0.07315789</a:t>
                      </a:r>
                    </a:p>
                  </a:txBody>
                  <a:tcPr anchor="ctr"/>
                </a:tc>
                <a:tc>
                  <a:txBody>
                    <a:bodyPr/>
                    <a:lstStyle/>
                    <a:p>
                      <a:pPr algn="ctr"/>
                      <a:r>
                        <a:rPr lang="en-US" dirty="0"/>
                        <a:t>7.32 %</a:t>
                      </a:r>
                    </a:p>
                  </a:txBody>
                  <a:tcPr anchor="ctr"/>
                </a:tc>
                <a:extLst>
                  <a:ext uri="{0D108BD9-81ED-4DB2-BD59-A6C34878D82A}">
                    <a16:rowId xmlns:a16="http://schemas.microsoft.com/office/drawing/2014/main" val="1569857935"/>
                  </a:ext>
                </a:extLst>
              </a:tr>
              <a:tr h="618067">
                <a:tc>
                  <a:txBody>
                    <a:bodyPr/>
                    <a:lstStyle/>
                    <a:p>
                      <a:pPr algn="ctr"/>
                      <a:r>
                        <a:rPr lang="en-US" dirty="0"/>
                        <a:t>500</a:t>
                      </a:r>
                    </a:p>
                  </a:txBody>
                  <a:tcPr anchor="ctr"/>
                </a:tc>
                <a:tc>
                  <a:txBody>
                    <a:bodyPr/>
                    <a:lstStyle/>
                    <a:p>
                      <a:pPr algn="ctr"/>
                      <a:r>
                        <a:rPr lang="en-US"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0.07631579</a:t>
                      </a:r>
                    </a:p>
                  </a:txBody>
                  <a:tcPr anchor="ctr"/>
                </a:tc>
                <a:tc>
                  <a:txBody>
                    <a:bodyPr/>
                    <a:lstStyle/>
                    <a:p>
                      <a:pPr algn="ctr"/>
                      <a:r>
                        <a:rPr lang="en-US" dirty="0"/>
                        <a:t>7.63 %</a:t>
                      </a:r>
                    </a:p>
                  </a:txBody>
                  <a:tcPr anchor="ctr"/>
                </a:tc>
                <a:extLst>
                  <a:ext uri="{0D108BD9-81ED-4DB2-BD59-A6C34878D82A}">
                    <a16:rowId xmlns:a16="http://schemas.microsoft.com/office/drawing/2014/main" val="961249278"/>
                  </a:ext>
                </a:extLst>
              </a:tr>
              <a:tr h="618067">
                <a:tc>
                  <a:txBody>
                    <a:bodyPr/>
                    <a:lstStyle/>
                    <a:p>
                      <a:pPr algn="ctr"/>
                      <a:r>
                        <a:rPr lang="en-US" dirty="0"/>
                        <a:t>500</a:t>
                      </a:r>
                    </a:p>
                  </a:txBody>
                  <a:tcPr anchor="ctr"/>
                </a:tc>
                <a:tc>
                  <a:txBody>
                    <a:bodyPr/>
                    <a:lstStyle/>
                    <a:p>
                      <a:pPr algn="ctr"/>
                      <a:r>
                        <a:rPr lang="en-US" dirty="0"/>
                        <a:t>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0.07157895</a:t>
                      </a:r>
                    </a:p>
                  </a:txBody>
                  <a:tcPr anchor="ctr"/>
                </a:tc>
                <a:tc>
                  <a:txBody>
                    <a:bodyPr/>
                    <a:lstStyle/>
                    <a:p>
                      <a:pPr algn="ctr"/>
                      <a:r>
                        <a:rPr lang="en-US" dirty="0"/>
                        <a:t>7.16 %</a:t>
                      </a:r>
                    </a:p>
                  </a:txBody>
                  <a:tcPr anchor="ctr"/>
                </a:tc>
                <a:extLst>
                  <a:ext uri="{0D108BD9-81ED-4DB2-BD59-A6C34878D82A}">
                    <a16:rowId xmlns:a16="http://schemas.microsoft.com/office/drawing/2014/main" val="2255457754"/>
                  </a:ext>
                </a:extLst>
              </a:tr>
            </a:tbl>
          </a:graphicData>
        </a:graphic>
      </p:graphicFrame>
    </p:spTree>
    <p:extLst>
      <p:ext uri="{BB962C8B-B14F-4D97-AF65-F5344CB8AC3E}">
        <p14:creationId xmlns:p14="http://schemas.microsoft.com/office/powerpoint/2010/main" val="1123927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5B47D6-0822-4546-BCB5-A1EFF8B76EDA}"/>
              </a:ext>
            </a:extLst>
          </p:cNvPr>
          <p:cNvSpPr>
            <a:spLocks noGrp="1"/>
          </p:cNvSpPr>
          <p:nvPr>
            <p:ph idx="1"/>
          </p:nvPr>
        </p:nvSpPr>
        <p:spPr/>
        <p:txBody>
          <a:bodyPr>
            <a:normAutofit/>
          </a:bodyPr>
          <a:lstStyle/>
          <a:p>
            <a:pPr marL="0" indent="0">
              <a:buNone/>
            </a:pPr>
            <a:r>
              <a:rPr lang="en-US" b="1" u="sng" dirty="0"/>
              <a:t>Analysis of Best Case</a:t>
            </a:r>
            <a:endParaRPr lang="en-US" dirty="0"/>
          </a:p>
          <a:p>
            <a:pPr marL="0" indent="0">
              <a:buNone/>
            </a:pPr>
            <a:r>
              <a:rPr lang="en-US" dirty="0"/>
              <a:t>Best Case: </a:t>
            </a:r>
            <a:r>
              <a:rPr lang="en-US" b="1" dirty="0"/>
              <a:t>Case 4</a:t>
            </a:r>
          </a:p>
          <a:p>
            <a:pPr marL="0" indent="0">
              <a:buNone/>
            </a:pPr>
            <a:r>
              <a:rPr lang="en-US" dirty="0"/>
              <a:t>Number of Trees in Best Case: </a:t>
            </a:r>
            <a:r>
              <a:rPr lang="en-US" b="1" dirty="0"/>
              <a:t>500</a:t>
            </a:r>
          </a:p>
          <a:p>
            <a:pPr marL="0" indent="0">
              <a:buNone/>
            </a:pPr>
            <a:r>
              <a:rPr lang="en-US" dirty="0"/>
              <a:t>Number of Variables for Splitting at each node: </a:t>
            </a:r>
            <a:r>
              <a:rPr lang="en-US" b="1" dirty="0"/>
              <a:t>13</a:t>
            </a:r>
            <a:endParaRPr lang="en-US" dirty="0"/>
          </a:p>
          <a:p>
            <a:pPr marL="0" indent="0">
              <a:buNone/>
            </a:pPr>
            <a:r>
              <a:rPr lang="en-US" dirty="0"/>
              <a:t>Error rate for Best Case: </a:t>
            </a:r>
            <a:r>
              <a:rPr lang="en-US" b="1" dirty="0"/>
              <a:t>0.0715 </a:t>
            </a:r>
            <a:r>
              <a:rPr lang="en-US" dirty="0"/>
              <a:t>(136 wrong predictions out of 1900)</a:t>
            </a:r>
          </a:p>
          <a:p>
            <a:pPr marL="0" indent="0">
              <a:buNone/>
            </a:pPr>
            <a:r>
              <a:rPr lang="en-US" dirty="0"/>
              <a:t>Confusion Matrix and Summary:</a:t>
            </a:r>
          </a:p>
        </p:txBody>
      </p:sp>
      <p:sp>
        <p:nvSpPr>
          <p:cNvPr id="3" name="Title 2">
            <a:extLst>
              <a:ext uri="{FF2B5EF4-FFF2-40B4-BE49-F238E27FC236}">
                <a16:creationId xmlns:a16="http://schemas.microsoft.com/office/drawing/2014/main" id="{F6022910-0311-3848-B5AA-83222A7B19C3}"/>
              </a:ext>
            </a:extLst>
          </p:cNvPr>
          <p:cNvSpPr>
            <a:spLocks noGrp="1"/>
          </p:cNvSpPr>
          <p:nvPr>
            <p:ph type="title"/>
          </p:nvPr>
        </p:nvSpPr>
        <p:spPr/>
        <p:txBody>
          <a:bodyPr/>
          <a:lstStyle/>
          <a:p>
            <a:r>
              <a:rPr lang="en-US" dirty="0"/>
              <a:t>Results for random forest classification</a:t>
            </a:r>
          </a:p>
        </p:txBody>
      </p:sp>
      <p:pic>
        <p:nvPicPr>
          <p:cNvPr id="5" name="Picture 4">
            <a:extLst>
              <a:ext uri="{FF2B5EF4-FFF2-40B4-BE49-F238E27FC236}">
                <a16:creationId xmlns:a16="http://schemas.microsoft.com/office/drawing/2014/main" id="{8FCDF43E-F6CA-A94D-BA3E-D44488F54F3A}"/>
              </a:ext>
            </a:extLst>
          </p:cNvPr>
          <p:cNvPicPr>
            <a:picLocks noChangeAspect="1"/>
          </p:cNvPicPr>
          <p:nvPr/>
        </p:nvPicPr>
        <p:blipFill>
          <a:blip r:embed="rId2"/>
          <a:stretch>
            <a:fillRect/>
          </a:stretch>
        </p:blipFill>
        <p:spPr>
          <a:xfrm>
            <a:off x="3809547" y="4348826"/>
            <a:ext cx="4572906" cy="2066130"/>
          </a:xfrm>
          <a:prstGeom prst="rect">
            <a:avLst/>
          </a:prstGeom>
        </p:spPr>
      </p:pic>
    </p:spTree>
    <p:extLst>
      <p:ext uri="{BB962C8B-B14F-4D97-AF65-F5344CB8AC3E}">
        <p14:creationId xmlns:p14="http://schemas.microsoft.com/office/powerpoint/2010/main" val="42504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44F8D42-E5B8-284C-B981-D378AE7F75EB}"/>
              </a:ext>
            </a:extLst>
          </p:cNvPr>
          <p:cNvPicPr>
            <a:picLocks noGrp="1" noChangeAspect="1"/>
          </p:cNvPicPr>
          <p:nvPr>
            <p:ph type="pic" sz="quarter" idx="15"/>
          </p:nvPr>
        </p:nvPicPr>
        <p:blipFill>
          <a:blip r:embed="rId2"/>
          <a:srcRect t="6353" b="6353"/>
          <a:stretch>
            <a:fillRect/>
          </a:stretch>
        </p:blipFill>
        <p:spPr>
          <a:xfrm>
            <a:off x="2114500" y="152400"/>
            <a:ext cx="7962997" cy="3889617"/>
          </a:xfrm>
        </p:spPr>
      </p:pic>
      <p:sp>
        <p:nvSpPr>
          <p:cNvPr id="3" name="Title 2">
            <a:extLst>
              <a:ext uri="{FF2B5EF4-FFF2-40B4-BE49-F238E27FC236}">
                <a16:creationId xmlns:a16="http://schemas.microsoft.com/office/drawing/2014/main" id="{5F363AA6-5D1E-6740-9B25-510462088E8D}"/>
              </a:ext>
            </a:extLst>
          </p:cNvPr>
          <p:cNvSpPr>
            <a:spLocks noGrp="1"/>
          </p:cNvSpPr>
          <p:nvPr>
            <p:ph type="title"/>
          </p:nvPr>
        </p:nvSpPr>
        <p:spPr>
          <a:xfrm>
            <a:off x="3855025" y="3889617"/>
            <a:ext cx="4481949" cy="3080657"/>
          </a:xfrm>
        </p:spPr>
        <p:txBody>
          <a:bodyPr>
            <a:normAutofit fontScale="90000"/>
          </a:bodyPr>
          <a:lstStyle/>
          <a:p>
            <a:r>
              <a:rPr lang="en-US" dirty="0"/>
              <a:t>Support vector machine classification (</a:t>
            </a:r>
            <a:r>
              <a:rPr lang="en-US" dirty="0" err="1"/>
              <a:t>svm</a:t>
            </a:r>
            <a:r>
              <a:rPr lang="en-US" dirty="0"/>
              <a:t>)</a:t>
            </a:r>
          </a:p>
        </p:txBody>
      </p:sp>
    </p:spTree>
    <p:extLst>
      <p:ext uri="{BB962C8B-B14F-4D97-AF65-F5344CB8AC3E}">
        <p14:creationId xmlns:p14="http://schemas.microsoft.com/office/powerpoint/2010/main" val="1614541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19CB8E-E40F-6842-88BA-D661E0CA0930}"/>
              </a:ext>
            </a:extLst>
          </p:cNvPr>
          <p:cNvSpPr>
            <a:spLocks noGrp="1"/>
          </p:cNvSpPr>
          <p:nvPr>
            <p:ph type="title"/>
          </p:nvPr>
        </p:nvSpPr>
        <p:spPr>
          <a:xfrm>
            <a:off x="0" y="0"/>
            <a:ext cx="12192000" cy="1189038"/>
          </a:xfrm>
        </p:spPr>
        <p:txBody>
          <a:bodyPr/>
          <a:lstStyle/>
          <a:p>
            <a:r>
              <a:rPr lang="en-US" dirty="0"/>
              <a:t>RESULTS FOR support vector machine CLASSIFICATION</a:t>
            </a:r>
          </a:p>
        </p:txBody>
      </p:sp>
      <p:graphicFrame>
        <p:nvGraphicFramePr>
          <p:cNvPr id="4" name="Table 3">
            <a:extLst>
              <a:ext uri="{FF2B5EF4-FFF2-40B4-BE49-F238E27FC236}">
                <a16:creationId xmlns:a16="http://schemas.microsoft.com/office/drawing/2014/main" id="{760CFE62-9C4C-5D4F-854A-6D93C5EEAB01}"/>
              </a:ext>
            </a:extLst>
          </p:cNvPr>
          <p:cNvGraphicFramePr>
            <a:graphicFrameLocks noGrp="1"/>
          </p:cNvGraphicFramePr>
          <p:nvPr>
            <p:extLst>
              <p:ext uri="{D42A27DB-BD31-4B8C-83A1-F6EECF244321}">
                <p14:modId xmlns:p14="http://schemas.microsoft.com/office/powerpoint/2010/main" val="324049388"/>
              </p:ext>
            </p:extLst>
          </p:nvPr>
        </p:nvGraphicFramePr>
        <p:xfrm>
          <a:off x="2886096" y="1743036"/>
          <a:ext cx="6096000" cy="4622802"/>
        </p:xfrm>
        <a:graphic>
          <a:graphicData uri="http://schemas.openxmlformats.org/drawingml/2006/table">
            <a:tbl>
              <a:tblPr firstRow="1" bandRow="1">
                <a:tableStyleId>{E929F9F4-4A8F-4326-A1B4-22849713DDAB}</a:tableStyleId>
              </a:tblPr>
              <a:tblGrid>
                <a:gridCol w="2032000">
                  <a:extLst>
                    <a:ext uri="{9D8B030D-6E8A-4147-A177-3AD203B41FA5}">
                      <a16:colId xmlns:a16="http://schemas.microsoft.com/office/drawing/2014/main" val="2016391405"/>
                    </a:ext>
                  </a:extLst>
                </a:gridCol>
                <a:gridCol w="2032000">
                  <a:extLst>
                    <a:ext uri="{9D8B030D-6E8A-4147-A177-3AD203B41FA5}">
                      <a16:colId xmlns:a16="http://schemas.microsoft.com/office/drawing/2014/main" val="2258915933"/>
                    </a:ext>
                  </a:extLst>
                </a:gridCol>
                <a:gridCol w="2032000">
                  <a:extLst>
                    <a:ext uri="{9D8B030D-6E8A-4147-A177-3AD203B41FA5}">
                      <a16:colId xmlns:a16="http://schemas.microsoft.com/office/drawing/2014/main" val="1225211716"/>
                    </a:ext>
                  </a:extLst>
                </a:gridCol>
              </a:tblGrid>
              <a:tr h="618067">
                <a:tc>
                  <a:txBody>
                    <a:bodyPr/>
                    <a:lstStyle/>
                    <a:p>
                      <a:pPr algn="ctr"/>
                      <a:r>
                        <a:rPr lang="en-US" dirty="0"/>
                        <a:t>COST</a:t>
                      </a:r>
                    </a:p>
                  </a:txBody>
                  <a:tcPr anchor="ctr"/>
                </a:tc>
                <a:tc>
                  <a:txBody>
                    <a:bodyPr/>
                    <a:lstStyle/>
                    <a:p>
                      <a:pPr algn="ctr"/>
                      <a:r>
                        <a:rPr lang="en-US" dirty="0"/>
                        <a:t>PREDICTION ERROR RATE</a:t>
                      </a:r>
                    </a:p>
                  </a:txBody>
                  <a:tcPr anchor="ctr"/>
                </a:tc>
                <a:tc>
                  <a:txBody>
                    <a:bodyPr/>
                    <a:lstStyle/>
                    <a:p>
                      <a:pPr algn="ctr"/>
                      <a:r>
                        <a:rPr lang="en-US" dirty="0"/>
                        <a:t>PREDICTION ERROR PERCENTAGE</a:t>
                      </a:r>
                    </a:p>
                  </a:txBody>
                  <a:tcPr anchor="ctr"/>
                </a:tc>
                <a:extLst>
                  <a:ext uri="{0D108BD9-81ED-4DB2-BD59-A6C34878D82A}">
                    <a16:rowId xmlns:a16="http://schemas.microsoft.com/office/drawing/2014/main" val="940231356"/>
                  </a:ext>
                </a:extLst>
              </a:tr>
              <a:tr h="618067">
                <a:tc>
                  <a:txBody>
                    <a:bodyPr/>
                    <a:lstStyle/>
                    <a:p>
                      <a:pPr algn="ctr"/>
                      <a:r>
                        <a:rPr lang="en-US" dirty="0"/>
                        <a:t>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0.07333333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7.34 %</a:t>
                      </a:r>
                    </a:p>
                  </a:txBody>
                  <a:tcPr anchor="ctr"/>
                </a:tc>
                <a:extLst>
                  <a:ext uri="{0D108BD9-81ED-4DB2-BD59-A6C34878D82A}">
                    <a16:rowId xmlns:a16="http://schemas.microsoft.com/office/drawing/2014/main" val="3461089008"/>
                  </a:ext>
                </a:extLst>
              </a:tr>
              <a:tr h="618067">
                <a:tc>
                  <a:txBody>
                    <a:bodyPr/>
                    <a:lstStyle/>
                    <a:p>
                      <a:pPr algn="ctr"/>
                      <a:r>
                        <a:rPr lang="en-US" dirty="0"/>
                        <a:t>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0.04952381</a:t>
                      </a:r>
                    </a:p>
                  </a:txBody>
                  <a:tcPr anchor="ctr"/>
                </a:tc>
                <a:tc>
                  <a:txBody>
                    <a:bodyPr/>
                    <a:lstStyle/>
                    <a:p>
                      <a:pPr algn="ctr"/>
                      <a:r>
                        <a:rPr lang="en-US" sz="1800" kern="1200" dirty="0">
                          <a:solidFill>
                            <a:schemeClr val="lt1"/>
                          </a:solidFill>
                          <a:effectLst/>
                          <a:latin typeface="+mn-lt"/>
                          <a:ea typeface="+mn-ea"/>
                          <a:cs typeface="+mn-cs"/>
                        </a:rPr>
                        <a:t>4.95</a:t>
                      </a:r>
                      <a:r>
                        <a:rPr lang="en-US" dirty="0"/>
                        <a:t> %</a:t>
                      </a:r>
                    </a:p>
                  </a:txBody>
                  <a:tcPr anchor="ctr"/>
                </a:tc>
                <a:extLst>
                  <a:ext uri="{0D108BD9-81ED-4DB2-BD59-A6C34878D82A}">
                    <a16:rowId xmlns:a16="http://schemas.microsoft.com/office/drawing/2014/main" val="1569857935"/>
                  </a:ext>
                </a:extLst>
              </a:tr>
              <a:tr h="618067">
                <a:tc>
                  <a:txBody>
                    <a:bodyPr/>
                    <a:lstStyle/>
                    <a:p>
                      <a:pPr algn="ctr"/>
                      <a:r>
                        <a:rPr lang="en-US" dirty="0"/>
                        <a:t>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0.03809524</a:t>
                      </a:r>
                    </a:p>
                  </a:txBody>
                  <a:tcPr anchor="ctr"/>
                </a:tc>
                <a:tc>
                  <a:txBody>
                    <a:bodyPr/>
                    <a:lstStyle/>
                    <a:p>
                      <a:pPr algn="ctr"/>
                      <a:r>
                        <a:rPr lang="en-US" sz="1800" kern="1200" dirty="0">
                          <a:solidFill>
                            <a:schemeClr val="lt1"/>
                          </a:solidFill>
                          <a:effectLst/>
                          <a:latin typeface="+mn-lt"/>
                          <a:ea typeface="+mn-ea"/>
                          <a:cs typeface="+mn-cs"/>
                        </a:rPr>
                        <a:t>3.81</a:t>
                      </a:r>
                      <a:r>
                        <a:rPr lang="en-US" dirty="0"/>
                        <a:t> %</a:t>
                      </a:r>
                    </a:p>
                  </a:txBody>
                  <a:tcPr anchor="ctr"/>
                </a:tc>
                <a:extLst>
                  <a:ext uri="{0D108BD9-81ED-4DB2-BD59-A6C34878D82A}">
                    <a16:rowId xmlns:a16="http://schemas.microsoft.com/office/drawing/2014/main" val="961249278"/>
                  </a:ext>
                </a:extLst>
              </a:tr>
              <a:tr h="618067">
                <a:tc>
                  <a:txBody>
                    <a:bodyPr/>
                    <a:lstStyle/>
                    <a:p>
                      <a:pPr algn="ctr"/>
                      <a:r>
                        <a:rPr lang="en-US"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0.03761905</a:t>
                      </a:r>
                    </a:p>
                  </a:txBody>
                  <a:tcPr anchor="ctr"/>
                </a:tc>
                <a:tc>
                  <a:txBody>
                    <a:bodyPr/>
                    <a:lstStyle/>
                    <a:p>
                      <a:pPr algn="ctr"/>
                      <a:r>
                        <a:rPr lang="en-US" sz="1800" kern="1200" dirty="0">
                          <a:solidFill>
                            <a:schemeClr val="lt1"/>
                          </a:solidFill>
                          <a:effectLst/>
                          <a:latin typeface="+mn-lt"/>
                          <a:ea typeface="+mn-ea"/>
                          <a:cs typeface="+mn-cs"/>
                        </a:rPr>
                        <a:t>3.76</a:t>
                      </a:r>
                      <a:r>
                        <a:rPr lang="en-US" dirty="0"/>
                        <a:t> %</a:t>
                      </a:r>
                    </a:p>
                  </a:txBody>
                  <a:tcPr anchor="ctr"/>
                </a:tc>
                <a:extLst>
                  <a:ext uri="{0D108BD9-81ED-4DB2-BD59-A6C34878D82A}">
                    <a16:rowId xmlns:a16="http://schemas.microsoft.com/office/drawing/2014/main" val="2255457754"/>
                  </a:ext>
                </a:extLst>
              </a:tr>
              <a:tr h="618067">
                <a:tc>
                  <a:txBody>
                    <a:bodyPr/>
                    <a:lstStyle/>
                    <a:p>
                      <a:pPr algn="ctr"/>
                      <a:r>
                        <a:rPr lang="en-US"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0.03761905</a:t>
                      </a:r>
                    </a:p>
                  </a:txBody>
                  <a:tcPr anchor="ctr"/>
                </a:tc>
                <a:tc>
                  <a:txBody>
                    <a:bodyPr/>
                    <a:lstStyle/>
                    <a:p>
                      <a:pPr algn="ctr"/>
                      <a:r>
                        <a:rPr lang="en-US" sz="1800" kern="1200" dirty="0">
                          <a:solidFill>
                            <a:schemeClr val="lt1"/>
                          </a:solidFill>
                          <a:effectLst/>
                          <a:latin typeface="+mn-lt"/>
                          <a:ea typeface="+mn-ea"/>
                          <a:cs typeface="+mn-cs"/>
                        </a:rPr>
                        <a:t>3.76 %</a:t>
                      </a:r>
                      <a:endParaRPr lang="en-US" dirty="0"/>
                    </a:p>
                  </a:txBody>
                  <a:tcPr anchor="ctr"/>
                </a:tc>
                <a:extLst>
                  <a:ext uri="{0D108BD9-81ED-4DB2-BD59-A6C34878D82A}">
                    <a16:rowId xmlns:a16="http://schemas.microsoft.com/office/drawing/2014/main" val="784711636"/>
                  </a:ext>
                </a:extLst>
              </a:tr>
              <a:tr h="618067">
                <a:tc>
                  <a:txBody>
                    <a:bodyPr/>
                    <a:lstStyle/>
                    <a:p>
                      <a:pPr algn="ctr"/>
                      <a:r>
                        <a:rPr lang="en-US" dirty="0"/>
                        <a:t>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0.04095238</a:t>
                      </a:r>
                    </a:p>
                  </a:txBody>
                  <a:tcPr anchor="ctr"/>
                </a:tc>
                <a:tc>
                  <a:txBody>
                    <a:bodyPr/>
                    <a:lstStyle/>
                    <a:p>
                      <a:pPr algn="ctr"/>
                      <a:r>
                        <a:rPr lang="en-US" sz="1800" kern="1200" dirty="0">
                          <a:solidFill>
                            <a:schemeClr val="lt1"/>
                          </a:solidFill>
                          <a:effectLst/>
                          <a:latin typeface="+mn-lt"/>
                          <a:ea typeface="+mn-ea"/>
                          <a:cs typeface="+mn-cs"/>
                        </a:rPr>
                        <a:t>4.10 %</a:t>
                      </a:r>
                      <a:endParaRPr lang="en-US" dirty="0"/>
                    </a:p>
                  </a:txBody>
                  <a:tcPr anchor="ctr"/>
                </a:tc>
                <a:extLst>
                  <a:ext uri="{0D108BD9-81ED-4DB2-BD59-A6C34878D82A}">
                    <a16:rowId xmlns:a16="http://schemas.microsoft.com/office/drawing/2014/main" val="93620665"/>
                  </a:ext>
                </a:extLst>
              </a:tr>
            </a:tbl>
          </a:graphicData>
        </a:graphic>
      </p:graphicFrame>
      <p:sp>
        <p:nvSpPr>
          <p:cNvPr id="5" name="TextBox 4">
            <a:extLst>
              <a:ext uri="{FF2B5EF4-FFF2-40B4-BE49-F238E27FC236}">
                <a16:creationId xmlns:a16="http://schemas.microsoft.com/office/drawing/2014/main" id="{37791661-C2C5-8047-95A9-4BF380BF8408}"/>
              </a:ext>
            </a:extLst>
          </p:cNvPr>
          <p:cNvSpPr txBox="1"/>
          <p:nvPr/>
        </p:nvSpPr>
        <p:spPr>
          <a:xfrm>
            <a:off x="5361664" y="1189038"/>
            <a:ext cx="1144865" cy="553998"/>
          </a:xfrm>
          <a:prstGeom prst="rect">
            <a:avLst/>
          </a:prstGeom>
          <a:noFill/>
        </p:spPr>
        <p:txBody>
          <a:bodyPr wrap="none" rtlCol="0">
            <a:spAutoFit/>
          </a:bodyPr>
          <a:lstStyle/>
          <a:p>
            <a:r>
              <a:rPr lang="en-US" sz="3000" i="1" dirty="0">
                <a:solidFill>
                  <a:schemeClr val="bg1"/>
                </a:solidFill>
              </a:rPr>
              <a:t>Linear</a:t>
            </a:r>
          </a:p>
        </p:txBody>
      </p:sp>
    </p:spTree>
    <p:extLst>
      <p:ext uri="{BB962C8B-B14F-4D97-AF65-F5344CB8AC3E}">
        <p14:creationId xmlns:p14="http://schemas.microsoft.com/office/powerpoint/2010/main" val="3007347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5B47D6-0822-4546-BCB5-A1EFF8B76EDA}"/>
              </a:ext>
            </a:extLst>
          </p:cNvPr>
          <p:cNvSpPr>
            <a:spLocks noGrp="1"/>
          </p:cNvSpPr>
          <p:nvPr>
            <p:ph idx="1"/>
          </p:nvPr>
        </p:nvSpPr>
        <p:spPr>
          <a:xfrm>
            <a:off x="594519" y="1665513"/>
            <a:ext cx="11002962" cy="4511449"/>
          </a:xfrm>
        </p:spPr>
        <p:txBody>
          <a:bodyPr>
            <a:normAutofit/>
          </a:bodyPr>
          <a:lstStyle/>
          <a:p>
            <a:pPr marL="0" indent="0">
              <a:buNone/>
            </a:pPr>
            <a:r>
              <a:rPr lang="en-US" b="1" u="sng" dirty="0"/>
              <a:t>Analysis of Best Case</a:t>
            </a:r>
            <a:endParaRPr lang="en-US" dirty="0"/>
          </a:p>
          <a:p>
            <a:pPr marL="0" indent="0">
              <a:buNone/>
            </a:pPr>
            <a:r>
              <a:rPr lang="en-US" dirty="0"/>
              <a:t>Best Case: </a:t>
            </a:r>
            <a:r>
              <a:rPr lang="en-US" b="1" dirty="0"/>
              <a:t>Case 4</a:t>
            </a:r>
          </a:p>
          <a:p>
            <a:pPr marL="0" indent="0">
              <a:buNone/>
            </a:pPr>
            <a:r>
              <a:rPr lang="en-US" dirty="0"/>
              <a:t>Cost of Best Case: </a:t>
            </a:r>
            <a:r>
              <a:rPr lang="en-US" b="1" dirty="0"/>
              <a:t>1</a:t>
            </a:r>
            <a:endParaRPr lang="en-US" dirty="0"/>
          </a:p>
          <a:p>
            <a:pPr marL="0" indent="0">
              <a:buNone/>
            </a:pPr>
            <a:r>
              <a:rPr lang="en-US" dirty="0"/>
              <a:t>Error rate for Best Case: </a:t>
            </a:r>
            <a:r>
              <a:rPr lang="en-US" b="1" dirty="0"/>
              <a:t>0.0376 </a:t>
            </a:r>
            <a:r>
              <a:rPr lang="en-US" dirty="0"/>
              <a:t>(79 wrong predictions out of 2100)</a:t>
            </a:r>
          </a:p>
          <a:p>
            <a:pPr marL="0" indent="0">
              <a:buNone/>
            </a:pPr>
            <a:r>
              <a:rPr lang="en-US" dirty="0"/>
              <a:t>Summary:</a:t>
            </a:r>
          </a:p>
        </p:txBody>
      </p:sp>
      <p:sp>
        <p:nvSpPr>
          <p:cNvPr id="3" name="Title 2">
            <a:extLst>
              <a:ext uri="{FF2B5EF4-FFF2-40B4-BE49-F238E27FC236}">
                <a16:creationId xmlns:a16="http://schemas.microsoft.com/office/drawing/2014/main" id="{F6022910-0311-3848-B5AA-83222A7B19C3}"/>
              </a:ext>
            </a:extLst>
          </p:cNvPr>
          <p:cNvSpPr>
            <a:spLocks noGrp="1"/>
          </p:cNvSpPr>
          <p:nvPr>
            <p:ph type="title"/>
          </p:nvPr>
        </p:nvSpPr>
        <p:spPr/>
        <p:txBody>
          <a:bodyPr/>
          <a:lstStyle/>
          <a:p>
            <a:r>
              <a:rPr lang="en-US" dirty="0"/>
              <a:t>Results for support vector machine CLASSIFICATION</a:t>
            </a:r>
          </a:p>
        </p:txBody>
      </p:sp>
      <p:pic>
        <p:nvPicPr>
          <p:cNvPr id="5" name="Picture 4">
            <a:extLst>
              <a:ext uri="{FF2B5EF4-FFF2-40B4-BE49-F238E27FC236}">
                <a16:creationId xmlns:a16="http://schemas.microsoft.com/office/drawing/2014/main" id="{8FCDF43E-F6CA-A94D-BA3E-D44488F54F3A}"/>
              </a:ext>
            </a:extLst>
          </p:cNvPr>
          <p:cNvPicPr>
            <a:picLocks noChangeAspect="1"/>
          </p:cNvPicPr>
          <p:nvPr/>
        </p:nvPicPr>
        <p:blipFill>
          <a:blip r:embed="rId2"/>
          <a:stretch>
            <a:fillRect/>
          </a:stretch>
        </p:blipFill>
        <p:spPr>
          <a:xfrm>
            <a:off x="2735966" y="4277498"/>
            <a:ext cx="6720068" cy="2375939"/>
          </a:xfrm>
          <a:prstGeom prst="rect">
            <a:avLst/>
          </a:prstGeom>
        </p:spPr>
      </p:pic>
      <p:sp>
        <p:nvSpPr>
          <p:cNvPr id="6" name="TextBox 5">
            <a:extLst>
              <a:ext uri="{FF2B5EF4-FFF2-40B4-BE49-F238E27FC236}">
                <a16:creationId xmlns:a16="http://schemas.microsoft.com/office/drawing/2014/main" id="{B37E23DB-166A-1A4E-9B32-4BD3012EB982}"/>
              </a:ext>
            </a:extLst>
          </p:cNvPr>
          <p:cNvSpPr txBox="1"/>
          <p:nvPr/>
        </p:nvSpPr>
        <p:spPr>
          <a:xfrm>
            <a:off x="5361664" y="1111515"/>
            <a:ext cx="1144865" cy="553998"/>
          </a:xfrm>
          <a:prstGeom prst="rect">
            <a:avLst/>
          </a:prstGeom>
          <a:noFill/>
        </p:spPr>
        <p:txBody>
          <a:bodyPr wrap="none" rtlCol="0">
            <a:spAutoFit/>
          </a:bodyPr>
          <a:lstStyle/>
          <a:p>
            <a:r>
              <a:rPr lang="en-US" sz="3000" i="1" dirty="0">
                <a:solidFill>
                  <a:schemeClr val="bg1"/>
                </a:solidFill>
              </a:rPr>
              <a:t>Linear</a:t>
            </a:r>
          </a:p>
        </p:txBody>
      </p:sp>
    </p:spTree>
    <p:extLst>
      <p:ext uri="{BB962C8B-B14F-4D97-AF65-F5344CB8AC3E}">
        <p14:creationId xmlns:p14="http://schemas.microsoft.com/office/powerpoint/2010/main" val="3079152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19CB8E-E40F-6842-88BA-D661E0CA0930}"/>
              </a:ext>
            </a:extLst>
          </p:cNvPr>
          <p:cNvSpPr>
            <a:spLocks noGrp="1"/>
          </p:cNvSpPr>
          <p:nvPr>
            <p:ph type="title"/>
          </p:nvPr>
        </p:nvSpPr>
        <p:spPr>
          <a:xfrm>
            <a:off x="0" y="0"/>
            <a:ext cx="12192000" cy="1189038"/>
          </a:xfrm>
        </p:spPr>
        <p:txBody>
          <a:bodyPr/>
          <a:lstStyle/>
          <a:p>
            <a:r>
              <a:rPr lang="en-US" dirty="0"/>
              <a:t>RESULTS FOR support vector machine CLASSIFICATION</a:t>
            </a:r>
          </a:p>
        </p:txBody>
      </p:sp>
      <p:graphicFrame>
        <p:nvGraphicFramePr>
          <p:cNvPr id="4" name="Table 3">
            <a:extLst>
              <a:ext uri="{FF2B5EF4-FFF2-40B4-BE49-F238E27FC236}">
                <a16:creationId xmlns:a16="http://schemas.microsoft.com/office/drawing/2014/main" id="{760CFE62-9C4C-5D4F-854A-6D93C5EEAB01}"/>
              </a:ext>
            </a:extLst>
          </p:cNvPr>
          <p:cNvGraphicFramePr>
            <a:graphicFrameLocks noGrp="1"/>
          </p:cNvGraphicFramePr>
          <p:nvPr>
            <p:extLst>
              <p:ext uri="{D42A27DB-BD31-4B8C-83A1-F6EECF244321}">
                <p14:modId xmlns:p14="http://schemas.microsoft.com/office/powerpoint/2010/main" val="2603299161"/>
              </p:ext>
            </p:extLst>
          </p:nvPr>
        </p:nvGraphicFramePr>
        <p:xfrm>
          <a:off x="1056606" y="1743036"/>
          <a:ext cx="10078788" cy="4905660"/>
        </p:xfrm>
        <a:graphic>
          <a:graphicData uri="http://schemas.openxmlformats.org/drawingml/2006/table">
            <a:tbl>
              <a:tblPr firstRow="1" bandRow="1">
                <a:tableStyleId>{E929F9F4-4A8F-4326-A1B4-22849713DDAB}</a:tableStyleId>
              </a:tblPr>
              <a:tblGrid>
                <a:gridCol w="1679798">
                  <a:extLst>
                    <a:ext uri="{9D8B030D-6E8A-4147-A177-3AD203B41FA5}">
                      <a16:colId xmlns:a16="http://schemas.microsoft.com/office/drawing/2014/main" val="2995650790"/>
                    </a:ext>
                  </a:extLst>
                </a:gridCol>
                <a:gridCol w="1679798">
                  <a:extLst>
                    <a:ext uri="{9D8B030D-6E8A-4147-A177-3AD203B41FA5}">
                      <a16:colId xmlns:a16="http://schemas.microsoft.com/office/drawing/2014/main" val="2016391405"/>
                    </a:ext>
                  </a:extLst>
                </a:gridCol>
                <a:gridCol w="1679798">
                  <a:extLst>
                    <a:ext uri="{9D8B030D-6E8A-4147-A177-3AD203B41FA5}">
                      <a16:colId xmlns:a16="http://schemas.microsoft.com/office/drawing/2014/main" val="1884848356"/>
                    </a:ext>
                  </a:extLst>
                </a:gridCol>
                <a:gridCol w="1679798">
                  <a:extLst>
                    <a:ext uri="{9D8B030D-6E8A-4147-A177-3AD203B41FA5}">
                      <a16:colId xmlns:a16="http://schemas.microsoft.com/office/drawing/2014/main" val="737472696"/>
                    </a:ext>
                  </a:extLst>
                </a:gridCol>
                <a:gridCol w="1679798">
                  <a:extLst>
                    <a:ext uri="{9D8B030D-6E8A-4147-A177-3AD203B41FA5}">
                      <a16:colId xmlns:a16="http://schemas.microsoft.com/office/drawing/2014/main" val="2258915933"/>
                    </a:ext>
                  </a:extLst>
                </a:gridCol>
                <a:gridCol w="1679798">
                  <a:extLst>
                    <a:ext uri="{9D8B030D-6E8A-4147-A177-3AD203B41FA5}">
                      <a16:colId xmlns:a16="http://schemas.microsoft.com/office/drawing/2014/main" val="1225211716"/>
                    </a:ext>
                  </a:extLst>
                </a:gridCol>
              </a:tblGrid>
              <a:tr h="1241913">
                <a:tc>
                  <a:txBody>
                    <a:bodyPr/>
                    <a:lstStyle/>
                    <a:p>
                      <a:pPr algn="ctr"/>
                      <a:r>
                        <a:rPr lang="en-US" dirty="0"/>
                        <a:t>NUMBER OF OBSERVATIONS IN TRAINING DATASET</a:t>
                      </a:r>
                    </a:p>
                  </a:txBody>
                  <a:tcPr anchor="ctr"/>
                </a:tc>
                <a:tc>
                  <a:txBody>
                    <a:bodyPr/>
                    <a:lstStyle/>
                    <a:p>
                      <a:pPr algn="ctr"/>
                      <a:r>
                        <a:rPr lang="en-US" dirty="0"/>
                        <a:t>COST</a:t>
                      </a:r>
                    </a:p>
                  </a:txBody>
                  <a:tcPr anchor="ctr"/>
                </a:tc>
                <a:tc>
                  <a:txBody>
                    <a:bodyPr/>
                    <a:lstStyle/>
                    <a:p>
                      <a:pPr algn="ctr"/>
                      <a:r>
                        <a:rPr lang="en-US" dirty="0"/>
                        <a:t>GAMMA</a:t>
                      </a:r>
                    </a:p>
                  </a:txBody>
                  <a:tcPr anchor="ctr"/>
                </a:tc>
                <a:tc>
                  <a:txBody>
                    <a:bodyPr/>
                    <a:lstStyle/>
                    <a:p>
                      <a:pPr algn="ctr"/>
                      <a:r>
                        <a:rPr lang="en-US" dirty="0"/>
                        <a:t>BEST FOR THIS TRAINING DATASET</a:t>
                      </a:r>
                    </a:p>
                  </a:txBody>
                  <a:tcPr anchor="ctr"/>
                </a:tc>
                <a:tc>
                  <a:txBody>
                    <a:bodyPr/>
                    <a:lstStyle/>
                    <a:p>
                      <a:pPr algn="ctr"/>
                      <a:r>
                        <a:rPr lang="en-US" dirty="0"/>
                        <a:t>PREDICTION ERORR RATE</a:t>
                      </a:r>
                    </a:p>
                  </a:txBody>
                  <a:tcPr anchor="ctr"/>
                </a:tc>
                <a:tc>
                  <a:txBody>
                    <a:bodyPr/>
                    <a:lstStyle/>
                    <a:p>
                      <a:pPr algn="ctr"/>
                      <a:r>
                        <a:rPr lang="en-US" dirty="0"/>
                        <a:t>PREDICTION ERORR PERCENTAGE</a:t>
                      </a:r>
                    </a:p>
                  </a:txBody>
                  <a:tcPr anchor="ctr"/>
                </a:tc>
                <a:extLst>
                  <a:ext uri="{0D108BD9-81ED-4DB2-BD59-A6C34878D82A}">
                    <a16:rowId xmlns:a16="http://schemas.microsoft.com/office/drawing/2014/main" val="940231356"/>
                  </a:ext>
                </a:extLst>
              </a:tr>
              <a:tr h="407083">
                <a:tc rowSpan="3">
                  <a:txBody>
                    <a:bodyPr/>
                    <a:lstStyle/>
                    <a:p>
                      <a:pPr algn="ctr"/>
                      <a:r>
                        <a:rPr lang="en-US" dirty="0"/>
                        <a:t>200</a:t>
                      </a:r>
                    </a:p>
                  </a:txBody>
                  <a:tcPr anchor="ctr"/>
                </a:tc>
                <a:tc>
                  <a:txBody>
                    <a:bodyPr/>
                    <a:lstStyle/>
                    <a:p>
                      <a:pPr algn="ctr"/>
                      <a:r>
                        <a:rPr lang="en-US" dirty="0"/>
                        <a:t>1</a:t>
                      </a:r>
                    </a:p>
                  </a:txBody>
                  <a:tcPr anchor="ctr"/>
                </a:tc>
                <a:tc>
                  <a:txBody>
                    <a:bodyPr/>
                    <a:lstStyle/>
                    <a:p>
                      <a:pPr algn="ctr"/>
                      <a:r>
                        <a:rPr lang="en-US" dirty="0"/>
                        <a:t>1</a:t>
                      </a:r>
                    </a:p>
                  </a:txBody>
                  <a:tcPr anchor="ctr"/>
                </a:tc>
                <a:tc rowSpan="3">
                  <a:txBody>
                    <a:bodyPr/>
                    <a:lstStyle/>
                    <a:p>
                      <a:pPr algn="ctr"/>
                      <a:r>
                        <a:rPr lang="en-US" dirty="0"/>
                        <a:t>Cost: 1</a:t>
                      </a:r>
                    </a:p>
                    <a:p>
                      <a:pPr algn="ctr"/>
                      <a:r>
                        <a:rPr lang="en-US" dirty="0"/>
                        <a:t>Gamma: 1</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0.8615789</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86.16 %</a:t>
                      </a:r>
                      <a:endParaRPr lang="en-US" dirty="0"/>
                    </a:p>
                  </a:txBody>
                  <a:tcPr anchor="ctr"/>
                </a:tc>
                <a:extLst>
                  <a:ext uri="{0D108BD9-81ED-4DB2-BD59-A6C34878D82A}">
                    <a16:rowId xmlns:a16="http://schemas.microsoft.com/office/drawing/2014/main" val="3461089008"/>
                  </a:ext>
                </a:extLst>
              </a:tr>
              <a:tr h="407083">
                <a:tc vMerge="1">
                  <a:txBody>
                    <a:bodyPr/>
                    <a:lstStyle/>
                    <a:p>
                      <a:pPr algn="ctr"/>
                      <a:endParaRPr lang="en-US" dirty="0"/>
                    </a:p>
                  </a:txBody>
                  <a:tcPr anchor="ctr"/>
                </a:tc>
                <a:tc>
                  <a:txBody>
                    <a:bodyPr/>
                    <a:lstStyle/>
                    <a:p>
                      <a:pPr algn="ctr"/>
                      <a:r>
                        <a:rPr lang="en-US" dirty="0"/>
                        <a:t>10</a:t>
                      </a:r>
                    </a:p>
                  </a:txBody>
                  <a:tcPr anchor="ctr"/>
                </a:tc>
                <a:tc>
                  <a:txBody>
                    <a:bodyPr/>
                    <a:lstStyle/>
                    <a:p>
                      <a:pPr algn="ctr"/>
                      <a:r>
                        <a:rPr lang="en-US" dirty="0"/>
                        <a:t>2</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1569857935"/>
                  </a:ext>
                </a:extLst>
              </a:tr>
              <a:tr h="407083">
                <a:tc vMerge="1">
                  <a:txBody>
                    <a:bodyPr/>
                    <a:lstStyle/>
                    <a:p>
                      <a:pPr algn="ctr"/>
                      <a:endParaRPr lang="en-US" dirty="0"/>
                    </a:p>
                  </a:txBody>
                  <a:tcPr anchor="ctr"/>
                </a:tc>
                <a:tc>
                  <a:txBody>
                    <a:bodyPr/>
                    <a:lstStyle/>
                    <a:p>
                      <a:pPr algn="ctr"/>
                      <a:r>
                        <a:rPr lang="en-US" dirty="0"/>
                        <a:t>100</a:t>
                      </a:r>
                    </a:p>
                  </a:txBody>
                  <a:tcPr anchor="ctr"/>
                </a:tc>
                <a:tc>
                  <a:txBody>
                    <a:bodyPr/>
                    <a:lstStyle/>
                    <a:p>
                      <a:pPr algn="ctr"/>
                      <a:r>
                        <a:rPr lang="en-US" dirty="0"/>
                        <a:t>3</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961249278"/>
                  </a:ext>
                </a:extLst>
              </a:tr>
              <a:tr h="407083">
                <a:tc rowSpan="3">
                  <a:txBody>
                    <a:bodyPr/>
                    <a:lstStyle/>
                    <a:p>
                      <a:pPr algn="ctr"/>
                      <a:r>
                        <a:rPr lang="en-US" dirty="0"/>
                        <a:t>500</a:t>
                      </a:r>
                    </a:p>
                  </a:txBody>
                  <a:tcPr anchor="ctr"/>
                </a:tc>
                <a:tc>
                  <a:txBody>
                    <a:bodyPr/>
                    <a:lstStyle/>
                    <a:p>
                      <a:pPr algn="ctr"/>
                      <a:r>
                        <a:rPr lang="en-US" dirty="0"/>
                        <a:t>1</a:t>
                      </a:r>
                    </a:p>
                  </a:txBody>
                  <a:tcPr anchor="ctr"/>
                </a:tc>
                <a:tc>
                  <a:txBody>
                    <a:bodyPr/>
                    <a:lstStyle/>
                    <a:p>
                      <a:pPr algn="ctr"/>
                      <a:r>
                        <a:rPr lang="en-US" dirty="0"/>
                        <a:t>1</a:t>
                      </a:r>
                    </a:p>
                  </a:txBody>
                  <a:tcPr anchor="ctr"/>
                </a:tc>
                <a:tc rowSpan="3">
                  <a:txBody>
                    <a:bodyPr/>
                    <a:lstStyle/>
                    <a:p>
                      <a:pPr algn="ctr"/>
                      <a:r>
                        <a:rPr lang="en-US" dirty="0"/>
                        <a:t>Cost: 1</a:t>
                      </a:r>
                    </a:p>
                    <a:p>
                      <a:pPr algn="ctr"/>
                      <a:r>
                        <a:rPr lang="en-US" dirty="0"/>
                        <a:t>Gamma: 1</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0.860625</a:t>
                      </a:r>
                    </a:p>
                  </a:txBody>
                  <a:tcPr anchor="ctr"/>
                </a:tc>
                <a:tc rowSpan="3">
                  <a:txBody>
                    <a:bodyPr/>
                    <a:lstStyle/>
                    <a:p>
                      <a:pPr algn="ctr"/>
                      <a:r>
                        <a:rPr lang="en-US" sz="1800" kern="1200" dirty="0">
                          <a:solidFill>
                            <a:schemeClr val="lt1"/>
                          </a:solidFill>
                          <a:effectLst/>
                          <a:latin typeface="+mn-lt"/>
                          <a:ea typeface="+mn-ea"/>
                          <a:cs typeface="+mn-cs"/>
                        </a:rPr>
                        <a:t>86.06 %</a:t>
                      </a:r>
                      <a:endParaRPr lang="en-US" dirty="0"/>
                    </a:p>
                  </a:txBody>
                  <a:tcPr anchor="ctr"/>
                </a:tc>
                <a:extLst>
                  <a:ext uri="{0D108BD9-81ED-4DB2-BD59-A6C34878D82A}">
                    <a16:rowId xmlns:a16="http://schemas.microsoft.com/office/drawing/2014/main" val="2255457754"/>
                  </a:ext>
                </a:extLst>
              </a:tr>
              <a:tr h="407083">
                <a:tc vMerge="1">
                  <a:txBody>
                    <a:bodyPr/>
                    <a:lstStyle/>
                    <a:p>
                      <a:pPr algn="ctr"/>
                      <a:endParaRPr lang="en-US" dirty="0"/>
                    </a:p>
                  </a:txBody>
                  <a:tcPr anchor="ctr"/>
                </a:tc>
                <a:tc>
                  <a:txBody>
                    <a:bodyPr/>
                    <a:lstStyle/>
                    <a:p>
                      <a:pPr algn="ctr"/>
                      <a:r>
                        <a:rPr lang="en-US" dirty="0"/>
                        <a:t>10</a:t>
                      </a:r>
                    </a:p>
                  </a:txBody>
                  <a:tcPr anchor="ctr"/>
                </a:tc>
                <a:tc>
                  <a:txBody>
                    <a:bodyPr/>
                    <a:lstStyle/>
                    <a:p>
                      <a:pPr algn="ctr"/>
                      <a:r>
                        <a:rPr lang="en-US" dirty="0"/>
                        <a:t>2</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784711636"/>
                  </a:ext>
                </a:extLst>
              </a:tr>
              <a:tr h="407083">
                <a:tc vMerge="1">
                  <a:txBody>
                    <a:bodyPr/>
                    <a:lstStyle/>
                    <a:p>
                      <a:pPr algn="ctr"/>
                      <a:endParaRPr lang="en-US" dirty="0"/>
                    </a:p>
                  </a:txBody>
                  <a:tcPr anchor="ctr"/>
                </a:tc>
                <a:tc>
                  <a:txBody>
                    <a:bodyPr/>
                    <a:lstStyle/>
                    <a:p>
                      <a:pPr algn="ctr"/>
                      <a:r>
                        <a:rPr lang="en-US" dirty="0"/>
                        <a:t>100</a:t>
                      </a:r>
                    </a:p>
                  </a:txBody>
                  <a:tcPr anchor="ctr"/>
                </a:tc>
                <a:tc>
                  <a:txBody>
                    <a:bodyPr/>
                    <a:lstStyle/>
                    <a:p>
                      <a:pPr algn="ctr"/>
                      <a:r>
                        <a:rPr lang="en-US" dirty="0"/>
                        <a:t>3</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93620665"/>
                  </a:ext>
                </a:extLst>
              </a:tr>
              <a:tr h="407083">
                <a:tc rowSpan="3">
                  <a:txBody>
                    <a:bodyPr/>
                    <a:lstStyle/>
                    <a:p>
                      <a:pPr algn="ctr"/>
                      <a:r>
                        <a:rPr lang="en-US" dirty="0"/>
                        <a:t>1300</a:t>
                      </a:r>
                    </a:p>
                  </a:txBody>
                  <a:tcPr anchor="ctr"/>
                </a:tc>
                <a:tc>
                  <a:txBody>
                    <a:bodyPr/>
                    <a:lstStyle/>
                    <a:p>
                      <a:pPr algn="ctr"/>
                      <a:r>
                        <a:rPr lang="en-US" dirty="0"/>
                        <a:t>1</a:t>
                      </a:r>
                    </a:p>
                  </a:txBody>
                  <a:tcPr anchor="ctr"/>
                </a:tc>
                <a:tc>
                  <a:txBody>
                    <a:bodyPr/>
                    <a:lstStyle/>
                    <a:p>
                      <a:pPr algn="ctr"/>
                      <a:r>
                        <a:rPr lang="en-US" dirty="0"/>
                        <a:t>1</a:t>
                      </a:r>
                    </a:p>
                  </a:txBody>
                  <a:tcPr anchor="ctr"/>
                </a:tc>
                <a:tc rowSpan="3">
                  <a:txBody>
                    <a:bodyPr/>
                    <a:lstStyle/>
                    <a:p>
                      <a:pPr algn="ctr"/>
                      <a:r>
                        <a:rPr lang="en-US" dirty="0"/>
                        <a:t>Cost: 10</a:t>
                      </a:r>
                    </a:p>
                    <a:p>
                      <a:pPr algn="ctr"/>
                      <a:r>
                        <a:rPr lang="en-US" dirty="0"/>
                        <a:t>Gamma: 1</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0.845</a:t>
                      </a:r>
                    </a:p>
                  </a:txBody>
                  <a:tcPr anchor="ctr"/>
                </a:tc>
                <a:tc rowSpan="3">
                  <a:txBody>
                    <a:bodyPr/>
                    <a:lstStyle/>
                    <a:p>
                      <a:pPr algn="ctr"/>
                      <a:r>
                        <a:rPr lang="en-US" dirty="0"/>
                        <a:t>84.50 %</a:t>
                      </a:r>
                    </a:p>
                  </a:txBody>
                  <a:tcPr anchor="ctr"/>
                </a:tc>
                <a:extLst>
                  <a:ext uri="{0D108BD9-81ED-4DB2-BD59-A6C34878D82A}">
                    <a16:rowId xmlns:a16="http://schemas.microsoft.com/office/drawing/2014/main" val="4197054969"/>
                  </a:ext>
                </a:extLst>
              </a:tr>
              <a:tr h="407083">
                <a:tc vMerge="1">
                  <a:txBody>
                    <a:bodyPr/>
                    <a:lstStyle/>
                    <a:p>
                      <a:pPr algn="ctr"/>
                      <a:endParaRPr lang="en-US" dirty="0"/>
                    </a:p>
                  </a:txBody>
                  <a:tcPr anchor="ctr"/>
                </a:tc>
                <a:tc>
                  <a:txBody>
                    <a:bodyPr/>
                    <a:lstStyle/>
                    <a:p>
                      <a:pPr algn="ctr"/>
                      <a:r>
                        <a:rPr lang="en-US" dirty="0"/>
                        <a:t>10</a:t>
                      </a:r>
                    </a:p>
                  </a:txBody>
                  <a:tcPr anchor="ctr"/>
                </a:tc>
                <a:tc>
                  <a:txBody>
                    <a:bodyPr/>
                    <a:lstStyle/>
                    <a:p>
                      <a:pPr algn="ctr"/>
                      <a:r>
                        <a:rPr lang="en-US" dirty="0"/>
                        <a:t>2</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2893842487"/>
                  </a:ext>
                </a:extLst>
              </a:tr>
              <a:tr h="407083">
                <a:tc vMerge="1">
                  <a:txBody>
                    <a:bodyPr/>
                    <a:lstStyle/>
                    <a:p>
                      <a:pPr algn="ctr"/>
                      <a:endParaRPr lang="en-US" dirty="0"/>
                    </a:p>
                  </a:txBody>
                  <a:tcPr anchor="ctr"/>
                </a:tc>
                <a:tc>
                  <a:txBody>
                    <a:bodyPr/>
                    <a:lstStyle/>
                    <a:p>
                      <a:pPr algn="ctr"/>
                      <a:r>
                        <a:rPr lang="en-US" dirty="0"/>
                        <a:t>100</a:t>
                      </a:r>
                    </a:p>
                  </a:txBody>
                  <a:tcPr anchor="ctr"/>
                </a:tc>
                <a:tc>
                  <a:txBody>
                    <a:bodyPr/>
                    <a:lstStyle/>
                    <a:p>
                      <a:pPr algn="ctr"/>
                      <a:r>
                        <a:rPr lang="en-US" dirty="0"/>
                        <a:t>3</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391438584"/>
                  </a:ext>
                </a:extLst>
              </a:tr>
            </a:tbl>
          </a:graphicData>
        </a:graphic>
      </p:graphicFrame>
      <p:sp>
        <p:nvSpPr>
          <p:cNvPr id="5" name="TextBox 4">
            <a:extLst>
              <a:ext uri="{FF2B5EF4-FFF2-40B4-BE49-F238E27FC236}">
                <a16:creationId xmlns:a16="http://schemas.microsoft.com/office/drawing/2014/main" id="{37791661-C2C5-8047-95A9-4BF380BF8408}"/>
              </a:ext>
            </a:extLst>
          </p:cNvPr>
          <p:cNvSpPr txBox="1"/>
          <p:nvPr/>
        </p:nvSpPr>
        <p:spPr>
          <a:xfrm>
            <a:off x="5353648" y="1189038"/>
            <a:ext cx="1160895" cy="553998"/>
          </a:xfrm>
          <a:prstGeom prst="rect">
            <a:avLst/>
          </a:prstGeom>
          <a:noFill/>
        </p:spPr>
        <p:txBody>
          <a:bodyPr wrap="none" rtlCol="0">
            <a:spAutoFit/>
          </a:bodyPr>
          <a:lstStyle/>
          <a:p>
            <a:r>
              <a:rPr lang="en-US" sz="3000" i="1" dirty="0">
                <a:solidFill>
                  <a:schemeClr val="bg1"/>
                </a:solidFill>
              </a:rPr>
              <a:t>Radial</a:t>
            </a:r>
          </a:p>
        </p:txBody>
      </p:sp>
    </p:spTree>
    <p:extLst>
      <p:ext uri="{BB962C8B-B14F-4D97-AF65-F5344CB8AC3E}">
        <p14:creationId xmlns:p14="http://schemas.microsoft.com/office/powerpoint/2010/main" val="1727109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5B47D6-0822-4546-BCB5-A1EFF8B76EDA}"/>
              </a:ext>
            </a:extLst>
          </p:cNvPr>
          <p:cNvSpPr>
            <a:spLocks noGrp="1"/>
          </p:cNvSpPr>
          <p:nvPr>
            <p:ph idx="1"/>
          </p:nvPr>
        </p:nvSpPr>
        <p:spPr>
          <a:xfrm>
            <a:off x="594519" y="1665513"/>
            <a:ext cx="11002962" cy="4511449"/>
          </a:xfrm>
        </p:spPr>
        <p:txBody>
          <a:bodyPr>
            <a:normAutofit/>
          </a:bodyPr>
          <a:lstStyle/>
          <a:p>
            <a:pPr marL="0" indent="0">
              <a:buNone/>
            </a:pPr>
            <a:r>
              <a:rPr lang="en-US" b="1" u="sng" dirty="0"/>
              <a:t>Analysis of Best Case</a:t>
            </a:r>
            <a:endParaRPr lang="en-US" dirty="0"/>
          </a:p>
          <a:p>
            <a:pPr marL="0" indent="0">
              <a:buNone/>
            </a:pPr>
            <a:r>
              <a:rPr lang="en-US" dirty="0"/>
              <a:t>Best Case: </a:t>
            </a:r>
            <a:r>
              <a:rPr lang="en-US" b="1" dirty="0"/>
              <a:t>Case 3</a:t>
            </a:r>
          </a:p>
          <a:p>
            <a:pPr marL="0" indent="0">
              <a:buNone/>
            </a:pPr>
            <a:r>
              <a:rPr lang="en-US" dirty="0"/>
              <a:t>Number of Observations in Training Dataset for Best Case: </a:t>
            </a:r>
            <a:r>
              <a:rPr lang="en-US" b="1" dirty="0"/>
              <a:t>1300</a:t>
            </a:r>
            <a:endParaRPr lang="en-US" dirty="0"/>
          </a:p>
          <a:p>
            <a:pPr marL="0" indent="0">
              <a:buNone/>
            </a:pPr>
            <a:r>
              <a:rPr lang="en-US" dirty="0"/>
              <a:t>Cost of Best Case: </a:t>
            </a:r>
            <a:r>
              <a:rPr lang="en-US" b="1" dirty="0"/>
              <a:t>10	</a:t>
            </a:r>
            <a:r>
              <a:rPr lang="en-US" dirty="0"/>
              <a:t>Gamma of Best Case: </a:t>
            </a:r>
            <a:r>
              <a:rPr lang="en-US" b="1" dirty="0"/>
              <a:t>1</a:t>
            </a:r>
            <a:endParaRPr lang="en-US" dirty="0"/>
          </a:p>
          <a:p>
            <a:pPr marL="0" indent="0">
              <a:buNone/>
            </a:pPr>
            <a:r>
              <a:rPr lang="en-US" dirty="0"/>
              <a:t>Error rate for Best Case: </a:t>
            </a:r>
            <a:r>
              <a:rPr lang="en-US" b="1" dirty="0"/>
              <a:t>0.845 </a:t>
            </a:r>
            <a:r>
              <a:rPr lang="en-US" dirty="0"/>
              <a:t>(676 wrong predictions out of 800)</a:t>
            </a:r>
          </a:p>
          <a:p>
            <a:pPr marL="0" indent="0">
              <a:buNone/>
            </a:pPr>
            <a:r>
              <a:rPr lang="en-US" dirty="0"/>
              <a:t>Confusion Matrix</a:t>
            </a:r>
          </a:p>
          <a:p>
            <a:pPr marL="0" indent="0">
              <a:buNone/>
            </a:pPr>
            <a:r>
              <a:rPr lang="en-US" dirty="0"/>
              <a:t>and Summary:</a:t>
            </a:r>
          </a:p>
        </p:txBody>
      </p:sp>
      <p:sp>
        <p:nvSpPr>
          <p:cNvPr id="3" name="Title 2">
            <a:extLst>
              <a:ext uri="{FF2B5EF4-FFF2-40B4-BE49-F238E27FC236}">
                <a16:creationId xmlns:a16="http://schemas.microsoft.com/office/drawing/2014/main" id="{F6022910-0311-3848-B5AA-83222A7B19C3}"/>
              </a:ext>
            </a:extLst>
          </p:cNvPr>
          <p:cNvSpPr>
            <a:spLocks noGrp="1"/>
          </p:cNvSpPr>
          <p:nvPr>
            <p:ph type="title"/>
          </p:nvPr>
        </p:nvSpPr>
        <p:spPr/>
        <p:txBody>
          <a:bodyPr/>
          <a:lstStyle/>
          <a:p>
            <a:r>
              <a:rPr lang="en-US" dirty="0"/>
              <a:t>Results for support vector machine CLASSIFICATION</a:t>
            </a:r>
          </a:p>
        </p:txBody>
      </p:sp>
      <p:pic>
        <p:nvPicPr>
          <p:cNvPr id="5" name="Picture 4">
            <a:extLst>
              <a:ext uri="{FF2B5EF4-FFF2-40B4-BE49-F238E27FC236}">
                <a16:creationId xmlns:a16="http://schemas.microsoft.com/office/drawing/2014/main" id="{8FCDF43E-F6CA-A94D-BA3E-D44488F54F3A}"/>
              </a:ext>
            </a:extLst>
          </p:cNvPr>
          <p:cNvPicPr>
            <a:picLocks noChangeAspect="1"/>
          </p:cNvPicPr>
          <p:nvPr/>
        </p:nvPicPr>
        <p:blipFill>
          <a:blip r:embed="rId2"/>
          <a:stretch>
            <a:fillRect/>
          </a:stretch>
        </p:blipFill>
        <p:spPr>
          <a:xfrm>
            <a:off x="3473501" y="4277498"/>
            <a:ext cx="5244997" cy="2375939"/>
          </a:xfrm>
          <a:prstGeom prst="rect">
            <a:avLst/>
          </a:prstGeom>
        </p:spPr>
      </p:pic>
      <p:sp>
        <p:nvSpPr>
          <p:cNvPr id="6" name="TextBox 5">
            <a:extLst>
              <a:ext uri="{FF2B5EF4-FFF2-40B4-BE49-F238E27FC236}">
                <a16:creationId xmlns:a16="http://schemas.microsoft.com/office/drawing/2014/main" id="{B37E23DB-166A-1A4E-9B32-4BD3012EB982}"/>
              </a:ext>
            </a:extLst>
          </p:cNvPr>
          <p:cNvSpPr txBox="1"/>
          <p:nvPr/>
        </p:nvSpPr>
        <p:spPr>
          <a:xfrm>
            <a:off x="5361664" y="1111515"/>
            <a:ext cx="1160895" cy="553998"/>
          </a:xfrm>
          <a:prstGeom prst="rect">
            <a:avLst/>
          </a:prstGeom>
          <a:noFill/>
        </p:spPr>
        <p:txBody>
          <a:bodyPr wrap="none" rtlCol="0">
            <a:spAutoFit/>
          </a:bodyPr>
          <a:lstStyle/>
          <a:p>
            <a:r>
              <a:rPr lang="en-US" sz="3000" i="1" dirty="0">
                <a:solidFill>
                  <a:schemeClr val="bg1"/>
                </a:solidFill>
              </a:rPr>
              <a:t>Radial</a:t>
            </a:r>
          </a:p>
        </p:txBody>
      </p:sp>
    </p:spTree>
    <p:extLst>
      <p:ext uri="{BB962C8B-B14F-4D97-AF65-F5344CB8AC3E}">
        <p14:creationId xmlns:p14="http://schemas.microsoft.com/office/powerpoint/2010/main" val="21658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close up of a sign&#10;&#10;Description automatically generated">
            <a:extLst>
              <a:ext uri="{FF2B5EF4-FFF2-40B4-BE49-F238E27FC236}">
                <a16:creationId xmlns:a16="http://schemas.microsoft.com/office/drawing/2014/main" id="{CE92E43A-5E1A-C947-B15B-E171AA15A9C1}"/>
              </a:ext>
            </a:extLst>
          </p:cNvPr>
          <p:cNvPicPr>
            <a:picLocks noGrp="1" noChangeAspect="1"/>
          </p:cNvPicPr>
          <p:nvPr>
            <p:ph type="pic" sz="quarter" idx="15"/>
          </p:nvPr>
        </p:nvPicPr>
        <p:blipFill>
          <a:blip r:embed="rId2"/>
          <a:srcRect l="17459" r="17459"/>
          <a:stretch>
            <a:fillRect/>
          </a:stretch>
        </p:blipFill>
        <p:spPr>
          <a:xfrm>
            <a:off x="1" y="0"/>
            <a:ext cx="7249885" cy="6858000"/>
          </a:xfrm>
        </p:spPr>
      </p:pic>
      <p:sp>
        <p:nvSpPr>
          <p:cNvPr id="3" name="Title 2">
            <a:extLst>
              <a:ext uri="{FF2B5EF4-FFF2-40B4-BE49-F238E27FC236}">
                <a16:creationId xmlns:a16="http://schemas.microsoft.com/office/drawing/2014/main" id="{DF684AB7-1E30-EF4F-A97F-E59F8EA0F526}"/>
              </a:ext>
            </a:extLst>
          </p:cNvPr>
          <p:cNvSpPr>
            <a:spLocks noGrp="1"/>
          </p:cNvSpPr>
          <p:nvPr>
            <p:ph type="title"/>
          </p:nvPr>
        </p:nvSpPr>
        <p:spPr/>
        <p:txBody>
          <a:bodyPr/>
          <a:lstStyle/>
          <a:p>
            <a:r>
              <a:rPr lang="en-US" dirty="0"/>
              <a:t>Image segmentation dataset</a:t>
            </a:r>
          </a:p>
        </p:txBody>
      </p:sp>
      <p:sp>
        <p:nvSpPr>
          <p:cNvPr id="4" name="Content Placeholder 3">
            <a:extLst>
              <a:ext uri="{FF2B5EF4-FFF2-40B4-BE49-F238E27FC236}">
                <a16:creationId xmlns:a16="http://schemas.microsoft.com/office/drawing/2014/main" id="{C79087A3-23AC-3843-90BE-AB55745C5316}"/>
              </a:ext>
            </a:extLst>
          </p:cNvPr>
          <p:cNvSpPr>
            <a:spLocks noGrp="1"/>
          </p:cNvSpPr>
          <p:nvPr>
            <p:ph idx="1"/>
          </p:nvPr>
        </p:nvSpPr>
        <p:spPr/>
        <p:txBody>
          <a:bodyPr/>
          <a:lstStyle/>
          <a:p>
            <a:r>
              <a:rPr lang="en-US" dirty="0"/>
              <a:t>Taken from UCI database.</a:t>
            </a:r>
          </a:p>
          <a:p>
            <a:r>
              <a:rPr lang="en-US" dirty="0"/>
              <a:t>Ideal for the classification since it has a good number of rows and attributes. Also, easy to understand.</a:t>
            </a:r>
          </a:p>
          <a:p>
            <a:r>
              <a:rPr lang="en-US" dirty="0"/>
              <a:t>2310 observations; 19 attributes.</a:t>
            </a:r>
          </a:p>
          <a:p>
            <a:r>
              <a:rPr lang="en-US" dirty="0"/>
              <a:t> First column set as class attribute.</a:t>
            </a:r>
          </a:p>
          <a:p>
            <a:r>
              <a:rPr lang="en-US" dirty="0"/>
              <a:t>Seven classes:</a:t>
            </a:r>
          </a:p>
          <a:p>
            <a:pPr lvl="1">
              <a:buFont typeface="Wingdings" pitchFamily="2" charset="2"/>
              <a:buChar char="§"/>
            </a:pPr>
            <a:r>
              <a:rPr lang="en-US" dirty="0" err="1"/>
              <a:t>Brickface</a:t>
            </a:r>
            <a:r>
              <a:rPr lang="en-US" dirty="0"/>
              <a:t>	Foliage	Path	Window</a:t>
            </a:r>
          </a:p>
          <a:p>
            <a:pPr lvl="1">
              <a:buFont typeface="Wingdings" pitchFamily="2" charset="2"/>
              <a:buChar char="§"/>
            </a:pPr>
            <a:r>
              <a:rPr lang="en-US" dirty="0"/>
              <a:t>Cement	Grass	Sky</a:t>
            </a:r>
          </a:p>
        </p:txBody>
      </p:sp>
      <p:sp>
        <p:nvSpPr>
          <p:cNvPr id="8" name="Rectangle 7">
            <a:extLst>
              <a:ext uri="{FF2B5EF4-FFF2-40B4-BE49-F238E27FC236}">
                <a16:creationId xmlns:a16="http://schemas.microsoft.com/office/drawing/2014/main" id="{55ECEB82-8CE1-6547-BD8A-AC4D4E2A67BB}"/>
              </a:ext>
            </a:extLst>
          </p:cNvPr>
          <p:cNvSpPr/>
          <p:nvPr/>
        </p:nvSpPr>
        <p:spPr>
          <a:xfrm>
            <a:off x="7141028" y="4942115"/>
            <a:ext cx="87086" cy="87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73EC21-9397-AE43-846A-FBF5A4A7A89A}"/>
              </a:ext>
            </a:extLst>
          </p:cNvPr>
          <p:cNvSpPr/>
          <p:nvPr/>
        </p:nvSpPr>
        <p:spPr>
          <a:xfrm>
            <a:off x="7130139" y="5388429"/>
            <a:ext cx="87086" cy="87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1B61B-0B1F-0740-96FD-F9965C2A9320}"/>
              </a:ext>
            </a:extLst>
          </p:cNvPr>
          <p:cNvSpPr/>
          <p:nvPr/>
        </p:nvSpPr>
        <p:spPr>
          <a:xfrm>
            <a:off x="8066314" y="4942113"/>
            <a:ext cx="87086" cy="87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157940-C738-7E43-8098-B68F3092365A}"/>
              </a:ext>
            </a:extLst>
          </p:cNvPr>
          <p:cNvSpPr/>
          <p:nvPr/>
        </p:nvSpPr>
        <p:spPr>
          <a:xfrm>
            <a:off x="8066312" y="5377545"/>
            <a:ext cx="87086" cy="87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4C249E-B326-B749-B8EB-6684B34ECDE9}"/>
              </a:ext>
            </a:extLst>
          </p:cNvPr>
          <p:cNvSpPr/>
          <p:nvPr/>
        </p:nvSpPr>
        <p:spPr>
          <a:xfrm>
            <a:off x="8969827" y="4942111"/>
            <a:ext cx="87086" cy="87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851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19CB8E-E40F-6842-88BA-D661E0CA0930}"/>
              </a:ext>
            </a:extLst>
          </p:cNvPr>
          <p:cNvSpPr>
            <a:spLocks noGrp="1"/>
          </p:cNvSpPr>
          <p:nvPr>
            <p:ph type="title"/>
          </p:nvPr>
        </p:nvSpPr>
        <p:spPr>
          <a:xfrm>
            <a:off x="0" y="0"/>
            <a:ext cx="12192000" cy="1189038"/>
          </a:xfrm>
        </p:spPr>
        <p:txBody>
          <a:bodyPr/>
          <a:lstStyle/>
          <a:p>
            <a:r>
              <a:rPr lang="en-US" dirty="0"/>
              <a:t>RESULTS FOR support vector machine CLASSIFICATION</a:t>
            </a:r>
          </a:p>
        </p:txBody>
      </p:sp>
      <p:graphicFrame>
        <p:nvGraphicFramePr>
          <p:cNvPr id="4" name="Table 3">
            <a:extLst>
              <a:ext uri="{FF2B5EF4-FFF2-40B4-BE49-F238E27FC236}">
                <a16:creationId xmlns:a16="http://schemas.microsoft.com/office/drawing/2014/main" id="{760CFE62-9C4C-5D4F-854A-6D93C5EEAB01}"/>
              </a:ext>
            </a:extLst>
          </p:cNvPr>
          <p:cNvGraphicFramePr>
            <a:graphicFrameLocks noGrp="1"/>
          </p:cNvGraphicFramePr>
          <p:nvPr>
            <p:extLst>
              <p:ext uri="{D42A27DB-BD31-4B8C-83A1-F6EECF244321}">
                <p14:modId xmlns:p14="http://schemas.microsoft.com/office/powerpoint/2010/main" val="1519736909"/>
              </p:ext>
            </p:extLst>
          </p:nvPr>
        </p:nvGraphicFramePr>
        <p:xfrm>
          <a:off x="1056606" y="1743036"/>
          <a:ext cx="10078788" cy="4905660"/>
        </p:xfrm>
        <a:graphic>
          <a:graphicData uri="http://schemas.openxmlformats.org/drawingml/2006/table">
            <a:tbl>
              <a:tblPr firstRow="1" bandRow="1">
                <a:tableStyleId>{E929F9F4-4A8F-4326-A1B4-22849713DDAB}</a:tableStyleId>
              </a:tblPr>
              <a:tblGrid>
                <a:gridCol w="1679798">
                  <a:extLst>
                    <a:ext uri="{9D8B030D-6E8A-4147-A177-3AD203B41FA5}">
                      <a16:colId xmlns:a16="http://schemas.microsoft.com/office/drawing/2014/main" val="2995650790"/>
                    </a:ext>
                  </a:extLst>
                </a:gridCol>
                <a:gridCol w="1679798">
                  <a:extLst>
                    <a:ext uri="{9D8B030D-6E8A-4147-A177-3AD203B41FA5}">
                      <a16:colId xmlns:a16="http://schemas.microsoft.com/office/drawing/2014/main" val="2016391405"/>
                    </a:ext>
                  </a:extLst>
                </a:gridCol>
                <a:gridCol w="1679798">
                  <a:extLst>
                    <a:ext uri="{9D8B030D-6E8A-4147-A177-3AD203B41FA5}">
                      <a16:colId xmlns:a16="http://schemas.microsoft.com/office/drawing/2014/main" val="1884848356"/>
                    </a:ext>
                  </a:extLst>
                </a:gridCol>
                <a:gridCol w="1679798">
                  <a:extLst>
                    <a:ext uri="{9D8B030D-6E8A-4147-A177-3AD203B41FA5}">
                      <a16:colId xmlns:a16="http://schemas.microsoft.com/office/drawing/2014/main" val="737472696"/>
                    </a:ext>
                  </a:extLst>
                </a:gridCol>
                <a:gridCol w="1679798">
                  <a:extLst>
                    <a:ext uri="{9D8B030D-6E8A-4147-A177-3AD203B41FA5}">
                      <a16:colId xmlns:a16="http://schemas.microsoft.com/office/drawing/2014/main" val="2258915933"/>
                    </a:ext>
                  </a:extLst>
                </a:gridCol>
                <a:gridCol w="1679798">
                  <a:extLst>
                    <a:ext uri="{9D8B030D-6E8A-4147-A177-3AD203B41FA5}">
                      <a16:colId xmlns:a16="http://schemas.microsoft.com/office/drawing/2014/main" val="1225211716"/>
                    </a:ext>
                  </a:extLst>
                </a:gridCol>
              </a:tblGrid>
              <a:tr h="1241913">
                <a:tc>
                  <a:txBody>
                    <a:bodyPr/>
                    <a:lstStyle/>
                    <a:p>
                      <a:pPr algn="ctr"/>
                      <a:r>
                        <a:rPr lang="en-US" dirty="0"/>
                        <a:t>NUMBER OF OBSERVATIONS IN TRAINING DATASET</a:t>
                      </a:r>
                    </a:p>
                  </a:txBody>
                  <a:tcPr anchor="ctr"/>
                </a:tc>
                <a:tc>
                  <a:txBody>
                    <a:bodyPr/>
                    <a:lstStyle/>
                    <a:p>
                      <a:pPr algn="ctr"/>
                      <a:r>
                        <a:rPr lang="en-US" dirty="0"/>
                        <a:t>COST</a:t>
                      </a:r>
                    </a:p>
                  </a:txBody>
                  <a:tcPr anchor="ctr"/>
                </a:tc>
                <a:tc>
                  <a:txBody>
                    <a:bodyPr/>
                    <a:lstStyle/>
                    <a:p>
                      <a:pPr algn="ctr"/>
                      <a:r>
                        <a:rPr lang="en-US" dirty="0"/>
                        <a:t>DEGREE</a:t>
                      </a:r>
                    </a:p>
                  </a:txBody>
                  <a:tcPr anchor="ctr"/>
                </a:tc>
                <a:tc>
                  <a:txBody>
                    <a:bodyPr/>
                    <a:lstStyle/>
                    <a:p>
                      <a:pPr algn="ctr"/>
                      <a:r>
                        <a:rPr lang="en-US" dirty="0"/>
                        <a:t>BEST FOR THIS TRAINING DATASET</a:t>
                      </a:r>
                    </a:p>
                  </a:txBody>
                  <a:tcPr anchor="ctr"/>
                </a:tc>
                <a:tc>
                  <a:txBody>
                    <a:bodyPr/>
                    <a:lstStyle/>
                    <a:p>
                      <a:pPr algn="ctr"/>
                      <a:r>
                        <a:rPr lang="en-US" dirty="0"/>
                        <a:t>PREDICTION ERROR RATE</a:t>
                      </a:r>
                    </a:p>
                  </a:txBody>
                  <a:tcPr anchor="ctr"/>
                </a:tc>
                <a:tc>
                  <a:txBody>
                    <a:bodyPr/>
                    <a:lstStyle/>
                    <a:p>
                      <a:pPr algn="ctr"/>
                      <a:r>
                        <a:rPr lang="en-US" dirty="0"/>
                        <a:t>PREDICTION ERROR PERCENTAGE</a:t>
                      </a:r>
                    </a:p>
                  </a:txBody>
                  <a:tcPr anchor="ctr"/>
                </a:tc>
                <a:extLst>
                  <a:ext uri="{0D108BD9-81ED-4DB2-BD59-A6C34878D82A}">
                    <a16:rowId xmlns:a16="http://schemas.microsoft.com/office/drawing/2014/main" val="940231356"/>
                  </a:ext>
                </a:extLst>
              </a:tr>
              <a:tr h="407083">
                <a:tc rowSpan="3">
                  <a:txBody>
                    <a:bodyPr/>
                    <a:lstStyle/>
                    <a:p>
                      <a:pPr algn="ctr"/>
                      <a:r>
                        <a:rPr lang="en-US" dirty="0"/>
                        <a:t>200</a:t>
                      </a:r>
                    </a:p>
                  </a:txBody>
                  <a:tcPr anchor="ctr"/>
                </a:tc>
                <a:tc>
                  <a:txBody>
                    <a:bodyPr/>
                    <a:lstStyle/>
                    <a:p>
                      <a:pPr algn="ctr"/>
                      <a:r>
                        <a:rPr lang="en-US" dirty="0"/>
                        <a:t>1</a:t>
                      </a:r>
                    </a:p>
                  </a:txBody>
                  <a:tcPr anchor="ctr"/>
                </a:tc>
                <a:tc>
                  <a:txBody>
                    <a:bodyPr/>
                    <a:lstStyle/>
                    <a:p>
                      <a:pPr algn="ctr"/>
                      <a:r>
                        <a:rPr lang="en-US" dirty="0"/>
                        <a:t>1</a:t>
                      </a:r>
                    </a:p>
                  </a:txBody>
                  <a:tcPr anchor="ctr"/>
                </a:tc>
                <a:tc rowSpan="3">
                  <a:txBody>
                    <a:bodyPr/>
                    <a:lstStyle/>
                    <a:p>
                      <a:pPr algn="ctr"/>
                      <a:r>
                        <a:rPr lang="en-US" dirty="0"/>
                        <a:t>Cost: 10</a:t>
                      </a:r>
                    </a:p>
                    <a:p>
                      <a:pPr algn="ctr"/>
                      <a:r>
                        <a:rPr lang="en-US" dirty="0"/>
                        <a:t>Degree: 1</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0.08473684</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8.47 %</a:t>
                      </a:r>
                      <a:endParaRPr lang="en-US" dirty="0"/>
                    </a:p>
                  </a:txBody>
                  <a:tcPr anchor="ctr"/>
                </a:tc>
                <a:extLst>
                  <a:ext uri="{0D108BD9-81ED-4DB2-BD59-A6C34878D82A}">
                    <a16:rowId xmlns:a16="http://schemas.microsoft.com/office/drawing/2014/main" val="3461089008"/>
                  </a:ext>
                </a:extLst>
              </a:tr>
              <a:tr h="407083">
                <a:tc vMerge="1">
                  <a:txBody>
                    <a:bodyPr/>
                    <a:lstStyle/>
                    <a:p>
                      <a:pPr algn="ctr"/>
                      <a:endParaRPr lang="en-US" dirty="0"/>
                    </a:p>
                  </a:txBody>
                  <a:tcPr anchor="ctr"/>
                </a:tc>
                <a:tc>
                  <a:txBody>
                    <a:bodyPr/>
                    <a:lstStyle/>
                    <a:p>
                      <a:pPr algn="ctr"/>
                      <a:r>
                        <a:rPr lang="en-US" dirty="0"/>
                        <a:t>10</a:t>
                      </a:r>
                    </a:p>
                  </a:txBody>
                  <a:tcPr anchor="ctr"/>
                </a:tc>
                <a:tc>
                  <a:txBody>
                    <a:bodyPr/>
                    <a:lstStyle/>
                    <a:p>
                      <a:pPr algn="ctr"/>
                      <a:r>
                        <a:rPr lang="en-US" dirty="0"/>
                        <a:t>2</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1569857935"/>
                  </a:ext>
                </a:extLst>
              </a:tr>
              <a:tr h="407083">
                <a:tc vMerge="1">
                  <a:txBody>
                    <a:bodyPr/>
                    <a:lstStyle/>
                    <a:p>
                      <a:pPr algn="ctr"/>
                      <a:endParaRPr lang="en-US" dirty="0"/>
                    </a:p>
                  </a:txBody>
                  <a:tcPr anchor="ctr"/>
                </a:tc>
                <a:tc>
                  <a:txBody>
                    <a:bodyPr/>
                    <a:lstStyle/>
                    <a:p>
                      <a:pPr algn="ctr"/>
                      <a:r>
                        <a:rPr lang="en-US" dirty="0"/>
                        <a:t>100</a:t>
                      </a:r>
                    </a:p>
                  </a:txBody>
                  <a:tcPr anchor="ctr"/>
                </a:tc>
                <a:tc>
                  <a:txBody>
                    <a:bodyPr/>
                    <a:lstStyle/>
                    <a:p>
                      <a:pPr algn="ctr"/>
                      <a:r>
                        <a:rPr lang="en-US" dirty="0"/>
                        <a:t>3</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961249278"/>
                  </a:ext>
                </a:extLst>
              </a:tr>
              <a:tr h="407083">
                <a:tc rowSpan="3">
                  <a:txBody>
                    <a:bodyPr/>
                    <a:lstStyle/>
                    <a:p>
                      <a:pPr algn="ctr"/>
                      <a:r>
                        <a:rPr lang="en-US" dirty="0"/>
                        <a:t>1600</a:t>
                      </a:r>
                    </a:p>
                  </a:txBody>
                  <a:tcPr anchor="ctr"/>
                </a:tc>
                <a:tc>
                  <a:txBody>
                    <a:bodyPr/>
                    <a:lstStyle/>
                    <a:p>
                      <a:pPr algn="ctr"/>
                      <a:r>
                        <a:rPr lang="en-US" dirty="0"/>
                        <a:t>1</a:t>
                      </a:r>
                    </a:p>
                  </a:txBody>
                  <a:tcPr anchor="ctr"/>
                </a:tc>
                <a:tc>
                  <a:txBody>
                    <a:bodyPr/>
                    <a:lstStyle/>
                    <a:p>
                      <a:pPr algn="ctr"/>
                      <a:r>
                        <a:rPr lang="en-US" dirty="0"/>
                        <a:t>1</a:t>
                      </a:r>
                    </a:p>
                  </a:txBody>
                  <a:tcPr anchor="ctr"/>
                </a:tc>
                <a:tc rowSpan="3">
                  <a:txBody>
                    <a:bodyPr/>
                    <a:lstStyle/>
                    <a:p>
                      <a:pPr algn="ctr"/>
                      <a:r>
                        <a:rPr lang="en-US" dirty="0"/>
                        <a:t>Cost: 100</a:t>
                      </a:r>
                    </a:p>
                    <a:p>
                      <a:pPr algn="ctr"/>
                      <a:r>
                        <a:rPr lang="en-US" dirty="0"/>
                        <a:t>Degree: 1</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0.024</a:t>
                      </a:r>
                    </a:p>
                  </a:txBody>
                  <a:tcPr anchor="ctr"/>
                </a:tc>
                <a:tc rowSpan="3">
                  <a:txBody>
                    <a:bodyPr/>
                    <a:lstStyle/>
                    <a:p>
                      <a:pPr algn="ctr"/>
                      <a:r>
                        <a:rPr lang="en-US" sz="1800" kern="1200" dirty="0">
                          <a:solidFill>
                            <a:schemeClr val="lt1"/>
                          </a:solidFill>
                          <a:effectLst/>
                          <a:latin typeface="+mn-lt"/>
                          <a:ea typeface="+mn-ea"/>
                          <a:cs typeface="+mn-cs"/>
                        </a:rPr>
                        <a:t>2.40 %</a:t>
                      </a:r>
                      <a:endParaRPr lang="en-US" dirty="0"/>
                    </a:p>
                  </a:txBody>
                  <a:tcPr anchor="ctr"/>
                </a:tc>
                <a:extLst>
                  <a:ext uri="{0D108BD9-81ED-4DB2-BD59-A6C34878D82A}">
                    <a16:rowId xmlns:a16="http://schemas.microsoft.com/office/drawing/2014/main" val="2255457754"/>
                  </a:ext>
                </a:extLst>
              </a:tr>
              <a:tr h="407083">
                <a:tc vMerge="1">
                  <a:txBody>
                    <a:bodyPr/>
                    <a:lstStyle/>
                    <a:p>
                      <a:pPr algn="ctr"/>
                      <a:endParaRPr lang="en-US" dirty="0"/>
                    </a:p>
                  </a:txBody>
                  <a:tcPr anchor="ctr"/>
                </a:tc>
                <a:tc>
                  <a:txBody>
                    <a:bodyPr/>
                    <a:lstStyle/>
                    <a:p>
                      <a:pPr algn="ctr"/>
                      <a:r>
                        <a:rPr lang="en-US" dirty="0"/>
                        <a:t>10</a:t>
                      </a:r>
                    </a:p>
                  </a:txBody>
                  <a:tcPr anchor="ctr"/>
                </a:tc>
                <a:tc>
                  <a:txBody>
                    <a:bodyPr/>
                    <a:lstStyle/>
                    <a:p>
                      <a:pPr algn="ctr"/>
                      <a:r>
                        <a:rPr lang="en-US" dirty="0"/>
                        <a:t>2</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784711636"/>
                  </a:ext>
                </a:extLst>
              </a:tr>
              <a:tr h="407083">
                <a:tc vMerge="1">
                  <a:txBody>
                    <a:bodyPr/>
                    <a:lstStyle/>
                    <a:p>
                      <a:pPr algn="ctr"/>
                      <a:endParaRPr lang="en-US" dirty="0"/>
                    </a:p>
                  </a:txBody>
                  <a:tcPr anchor="ctr"/>
                </a:tc>
                <a:tc>
                  <a:txBody>
                    <a:bodyPr/>
                    <a:lstStyle/>
                    <a:p>
                      <a:pPr algn="ctr"/>
                      <a:r>
                        <a:rPr lang="en-US" dirty="0"/>
                        <a:t>100</a:t>
                      </a:r>
                    </a:p>
                  </a:txBody>
                  <a:tcPr anchor="ctr"/>
                </a:tc>
                <a:tc>
                  <a:txBody>
                    <a:bodyPr/>
                    <a:lstStyle/>
                    <a:p>
                      <a:pPr algn="ctr"/>
                      <a:r>
                        <a:rPr lang="en-US" dirty="0"/>
                        <a:t>3</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93620665"/>
                  </a:ext>
                </a:extLst>
              </a:tr>
              <a:tr h="407083">
                <a:tc rowSpan="3">
                  <a:txBody>
                    <a:bodyPr/>
                    <a:lstStyle/>
                    <a:p>
                      <a:pPr algn="ctr"/>
                      <a:r>
                        <a:rPr lang="en-US" dirty="0"/>
                        <a:t>1800</a:t>
                      </a:r>
                    </a:p>
                  </a:txBody>
                  <a:tcPr anchor="ctr"/>
                </a:tc>
                <a:tc>
                  <a:txBody>
                    <a:bodyPr/>
                    <a:lstStyle/>
                    <a:p>
                      <a:pPr algn="ctr"/>
                      <a:r>
                        <a:rPr lang="en-US" dirty="0"/>
                        <a:t>1</a:t>
                      </a:r>
                    </a:p>
                  </a:txBody>
                  <a:tcPr anchor="ctr"/>
                </a:tc>
                <a:tc>
                  <a:txBody>
                    <a:bodyPr/>
                    <a:lstStyle/>
                    <a:p>
                      <a:pPr algn="ctr"/>
                      <a:r>
                        <a:rPr lang="en-US" dirty="0"/>
                        <a:t>1</a:t>
                      </a:r>
                    </a:p>
                  </a:txBody>
                  <a:tcPr anchor="ctr"/>
                </a:tc>
                <a:tc rowSpan="3">
                  <a:txBody>
                    <a:bodyPr/>
                    <a:lstStyle/>
                    <a:p>
                      <a:pPr algn="ctr"/>
                      <a:r>
                        <a:rPr lang="en-US" dirty="0"/>
                        <a:t>Cost: 100</a:t>
                      </a:r>
                    </a:p>
                    <a:p>
                      <a:pPr algn="ctr"/>
                      <a:r>
                        <a:rPr lang="en-US" dirty="0"/>
                        <a:t>Degree: 1</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0.01666667</a:t>
                      </a:r>
                    </a:p>
                  </a:txBody>
                  <a:tcPr anchor="ctr"/>
                </a:tc>
                <a:tc rowSpan="3">
                  <a:txBody>
                    <a:bodyPr/>
                    <a:lstStyle/>
                    <a:p>
                      <a:pPr algn="ctr"/>
                      <a:r>
                        <a:rPr lang="en-US" dirty="0"/>
                        <a:t>1.67 %</a:t>
                      </a:r>
                    </a:p>
                  </a:txBody>
                  <a:tcPr anchor="ctr"/>
                </a:tc>
                <a:extLst>
                  <a:ext uri="{0D108BD9-81ED-4DB2-BD59-A6C34878D82A}">
                    <a16:rowId xmlns:a16="http://schemas.microsoft.com/office/drawing/2014/main" val="4197054969"/>
                  </a:ext>
                </a:extLst>
              </a:tr>
              <a:tr h="407083">
                <a:tc vMerge="1">
                  <a:txBody>
                    <a:bodyPr/>
                    <a:lstStyle/>
                    <a:p>
                      <a:pPr algn="ctr"/>
                      <a:endParaRPr lang="en-US" dirty="0"/>
                    </a:p>
                  </a:txBody>
                  <a:tcPr anchor="ctr"/>
                </a:tc>
                <a:tc>
                  <a:txBody>
                    <a:bodyPr/>
                    <a:lstStyle/>
                    <a:p>
                      <a:pPr algn="ctr"/>
                      <a:r>
                        <a:rPr lang="en-US" dirty="0"/>
                        <a:t>10</a:t>
                      </a:r>
                    </a:p>
                  </a:txBody>
                  <a:tcPr anchor="ctr"/>
                </a:tc>
                <a:tc>
                  <a:txBody>
                    <a:bodyPr/>
                    <a:lstStyle/>
                    <a:p>
                      <a:pPr algn="ctr"/>
                      <a:r>
                        <a:rPr lang="en-US" dirty="0"/>
                        <a:t>2</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2893842487"/>
                  </a:ext>
                </a:extLst>
              </a:tr>
              <a:tr h="407083">
                <a:tc vMerge="1">
                  <a:txBody>
                    <a:bodyPr/>
                    <a:lstStyle/>
                    <a:p>
                      <a:pPr algn="ctr"/>
                      <a:endParaRPr lang="en-US" dirty="0"/>
                    </a:p>
                  </a:txBody>
                  <a:tcPr anchor="ctr"/>
                </a:tc>
                <a:tc>
                  <a:txBody>
                    <a:bodyPr/>
                    <a:lstStyle/>
                    <a:p>
                      <a:pPr algn="ctr"/>
                      <a:r>
                        <a:rPr lang="en-US" dirty="0"/>
                        <a:t>100</a:t>
                      </a:r>
                    </a:p>
                  </a:txBody>
                  <a:tcPr anchor="ctr"/>
                </a:tc>
                <a:tc>
                  <a:txBody>
                    <a:bodyPr/>
                    <a:lstStyle/>
                    <a:p>
                      <a:pPr algn="ctr"/>
                      <a:r>
                        <a:rPr lang="en-US" dirty="0"/>
                        <a:t>3</a:t>
                      </a:r>
                    </a:p>
                  </a:txBody>
                  <a:tcPr anchor="ctr"/>
                </a:tc>
                <a:tc vMerge="1">
                  <a:txBody>
                    <a:bodyPr/>
                    <a:lstStyle/>
                    <a:p>
                      <a:pPr algn="ctr"/>
                      <a:endParaRPr 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lt1"/>
                        </a:solidFill>
                        <a:effectLst/>
                        <a:latin typeface="+mn-lt"/>
                        <a:ea typeface="+mn-ea"/>
                        <a:cs typeface="+mn-cs"/>
                      </a:endParaRPr>
                    </a:p>
                  </a:txBody>
                  <a:tcPr anchor="ctr"/>
                </a:tc>
                <a:tc vMerge="1">
                  <a:txBody>
                    <a:bodyPr/>
                    <a:lstStyle/>
                    <a:p>
                      <a:pPr algn="ctr"/>
                      <a:endParaRPr lang="en-US" dirty="0"/>
                    </a:p>
                  </a:txBody>
                  <a:tcPr anchor="ctr"/>
                </a:tc>
                <a:extLst>
                  <a:ext uri="{0D108BD9-81ED-4DB2-BD59-A6C34878D82A}">
                    <a16:rowId xmlns:a16="http://schemas.microsoft.com/office/drawing/2014/main" val="391438584"/>
                  </a:ext>
                </a:extLst>
              </a:tr>
            </a:tbl>
          </a:graphicData>
        </a:graphic>
      </p:graphicFrame>
      <p:sp>
        <p:nvSpPr>
          <p:cNvPr id="5" name="TextBox 4">
            <a:extLst>
              <a:ext uri="{FF2B5EF4-FFF2-40B4-BE49-F238E27FC236}">
                <a16:creationId xmlns:a16="http://schemas.microsoft.com/office/drawing/2014/main" id="{37791661-C2C5-8047-95A9-4BF380BF8408}"/>
              </a:ext>
            </a:extLst>
          </p:cNvPr>
          <p:cNvSpPr txBox="1"/>
          <p:nvPr/>
        </p:nvSpPr>
        <p:spPr>
          <a:xfrm>
            <a:off x="5143495" y="1202419"/>
            <a:ext cx="1905009" cy="553998"/>
          </a:xfrm>
          <a:prstGeom prst="rect">
            <a:avLst/>
          </a:prstGeom>
          <a:noFill/>
        </p:spPr>
        <p:txBody>
          <a:bodyPr wrap="none" rtlCol="0">
            <a:spAutoFit/>
          </a:bodyPr>
          <a:lstStyle/>
          <a:p>
            <a:r>
              <a:rPr lang="en-US" sz="3000" i="1" dirty="0">
                <a:solidFill>
                  <a:schemeClr val="bg1"/>
                </a:solidFill>
              </a:rPr>
              <a:t>Polynomial</a:t>
            </a:r>
          </a:p>
        </p:txBody>
      </p:sp>
    </p:spTree>
    <p:extLst>
      <p:ext uri="{BB962C8B-B14F-4D97-AF65-F5344CB8AC3E}">
        <p14:creationId xmlns:p14="http://schemas.microsoft.com/office/powerpoint/2010/main" val="2567820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5B47D6-0822-4546-BCB5-A1EFF8B76EDA}"/>
              </a:ext>
            </a:extLst>
          </p:cNvPr>
          <p:cNvSpPr>
            <a:spLocks noGrp="1"/>
          </p:cNvSpPr>
          <p:nvPr>
            <p:ph idx="1"/>
          </p:nvPr>
        </p:nvSpPr>
        <p:spPr>
          <a:xfrm>
            <a:off x="594519" y="1665513"/>
            <a:ext cx="11002962" cy="4511449"/>
          </a:xfrm>
        </p:spPr>
        <p:txBody>
          <a:bodyPr>
            <a:normAutofit/>
          </a:bodyPr>
          <a:lstStyle/>
          <a:p>
            <a:pPr marL="0" indent="0">
              <a:buNone/>
            </a:pPr>
            <a:r>
              <a:rPr lang="en-US" b="1" u="sng" dirty="0"/>
              <a:t>Analysis of Best Case</a:t>
            </a:r>
            <a:endParaRPr lang="en-US" dirty="0"/>
          </a:p>
          <a:p>
            <a:pPr marL="0" indent="0">
              <a:buNone/>
            </a:pPr>
            <a:r>
              <a:rPr lang="en-US" dirty="0"/>
              <a:t>Best Case: </a:t>
            </a:r>
            <a:r>
              <a:rPr lang="en-US" b="1" dirty="0"/>
              <a:t>Case 3</a:t>
            </a:r>
          </a:p>
          <a:p>
            <a:pPr marL="0" indent="0">
              <a:buNone/>
            </a:pPr>
            <a:r>
              <a:rPr lang="en-US" dirty="0"/>
              <a:t>Number of Observations in Training Dataset for Best Case: </a:t>
            </a:r>
            <a:r>
              <a:rPr lang="en-US" b="1" dirty="0"/>
              <a:t>1800</a:t>
            </a:r>
            <a:endParaRPr lang="en-US" dirty="0"/>
          </a:p>
          <a:p>
            <a:pPr marL="0" indent="0">
              <a:buNone/>
            </a:pPr>
            <a:r>
              <a:rPr lang="en-US" dirty="0"/>
              <a:t>Cost of Best Case: </a:t>
            </a:r>
            <a:r>
              <a:rPr lang="en-US" b="1" dirty="0"/>
              <a:t>100	</a:t>
            </a:r>
            <a:r>
              <a:rPr lang="en-US" dirty="0"/>
              <a:t>Gamma of Best Case: </a:t>
            </a:r>
            <a:r>
              <a:rPr lang="en-US" b="1" dirty="0"/>
              <a:t>1</a:t>
            </a:r>
            <a:endParaRPr lang="en-US" dirty="0"/>
          </a:p>
          <a:p>
            <a:pPr marL="0" indent="0">
              <a:buNone/>
            </a:pPr>
            <a:r>
              <a:rPr lang="en-US" dirty="0"/>
              <a:t>Error rate for Best Case: </a:t>
            </a:r>
            <a:r>
              <a:rPr lang="en-US" b="1" dirty="0"/>
              <a:t>0.0167 </a:t>
            </a:r>
            <a:r>
              <a:rPr lang="en-US" dirty="0"/>
              <a:t>(5 wrong predictions out of 300)</a:t>
            </a:r>
          </a:p>
          <a:p>
            <a:pPr marL="0" indent="0">
              <a:buNone/>
            </a:pPr>
            <a:r>
              <a:rPr lang="en-US" dirty="0"/>
              <a:t>Confusion Matrix</a:t>
            </a:r>
          </a:p>
          <a:p>
            <a:pPr marL="0" indent="0">
              <a:buNone/>
            </a:pPr>
            <a:r>
              <a:rPr lang="en-US" dirty="0"/>
              <a:t>and Summary:</a:t>
            </a:r>
          </a:p>
        </p:txBody>
      </p:sp>
      <p:sp>
        <p:nvSpPr>
          <p:cNvPr id="3" name="Title 2">
            <a:extLst>
              <a:ext uri="{FF2B5EF4-FFF2-40B4-BE49-F238E27FC236}">
                <a16:creationId xmlns:a16="http://schemas.microsoft.com/office/drawing/2014/main" id="{F6022910-0311-3848-B5AA-83222A7B19C3}"/>
              </a:ext>
            </a:extLst>
          </p:cNvPr>
          <p:cNvSpPr>
            <a:spLocks noGrp="1"/>
          </p:cNvSpPr>
          <p:nvPr>
            <p:ph type="title"/>
          </p:nvPr>
        </p:nvSpPr>
        <p:spPr/>
        <p:txBody>
          <a:bodyPr/>
          <a:lstStyle/>
          <a:p>
            <a:r>
              <a:rPr lang="en-US" dirty="0"/>
              <a:t>Results for support vector machine CLASSIFICATION</a:t>
            </a:r>
          </a:p>
        </p:txBody>
      </p:sp>
      <p:pic>
        <p:nvPicPr>
          <p:cNvPr id="5" name="Picture 4">
            <a:extLst>
              <a:ext uri="{FF2B5EF4-FFF2-40B4-BE49-F238E27FC236}">
                <a16:creationId xmlns:a16="http://schemas.microsoft.com/office/drawing/2014/main" id="{8FCDF43E-F6CA-A94D-BA3E-D44488F54F3A}"/>
              </a:ext>
            </a:extLst>
          </p:cNvPr>
          <p:cNvPicPr>
            <a:picLocks noChangeAspect="1"/>
          </p:cNvPicPr>
          <p:nvPr/>
        </p:nvPicPr>
        <p:blipFill>
          <a:blip r:embed="rId2"/>
          <a:stretch>
            <a:fillRect/>
          </a:stretch>
        </p:blipFill>
        <p:spPr>
          <a:xfrm>
            <a:off x="3473501" y="4277498"/>
            <a:ext cx="5244997" cy="2375938"/>
          </a:xfrm>
          <a:prstGeom prst="rect">
            <a:avLst/>
          </a:prstGeom>
        </p:spPr>
      </p:pic>
      <p:sp>
        <p:nvSpPr>
          <p:cNvPr id="6" name="TextBox 5">
            <a:extLst>
              <a:ext uri="{FF2B5EF4-FFF2-40B4-BE49-F238E27FC236}">
                <a16:creationId xmlns:a16="http://schemas.microsoft.com/office/drawing/2014/main" id="{B37E23DB-166A-1A4E-9B32-4BD3012EB982}"/>
              </a:ext>
            </a:extLst>
          </p:cNvPr>
          <p:cNvSpPr txBox="1"/>
          <p:nvPr/>
        </p:nvSpPr>
        <p:spPr>
          <a:xfrm>
            <a:off x="5143494" y="1111515"/>
            <a:ext cx="1905009" cy="553998"/>
          </a:xfrm>
          <a:prstGeom prst="rect">
            <a:avLst/>
          </a:prstGeom>
          <a:noFill/>
        </p:spPr>
        <p:txBody>
          <a:bodyPr wrap="none" rtlCol="0">
            <a:spAutoFit/>
          </a:bodyPr>
          <a:lstStyle/>
          <a:p>
            <a:r>
              <a:rPr lang="en-US" sz="3000" i="1" dirty="0">
                <a:solidFill>
                  <a:schemeClr val="bg1"/>
                </a:solidFill>
              </a:rPr>
              <a:t>Polynomial</a:t>
            </a:r>
          </a:p>
        </p:txBody>
      </p:sp>
    </p:spTree>
    <p:extLst>
      <p:ext uri="{BB962C8B-B14F-4D97-AF65-F5344CB8AC3E}">
        <p14:creationId xmlns:p14="http://schemas.microsoft.com/office/powerpoint/2010/main" val="1148264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B7DD2D8-374F-C94A-8C32-B1FD68AEFE21}"/>
              </a:ext>
            </a:extLst>
          </p:cNvPr>
          <p:cNvPicPr>
            <a:picLocks noGrp="1" noChangeAspect="1"/>
          </p:cNvPicPr>
          <p:nvPr>
            <p:ph type="pic" sz="quarter" idx="15"/>
          </p:nvPr>
        </p:nvPicPr>
        <p:blipFill>
          <a:blip r:embed="rId2"/>
          <a:srcRect l="16762" r="16762"/>
          <a:stretch>
            <a:fillRect/>
          </a:stretch>
        </p:blipFill>
        <p:spPr>
          <a:xfrm>
            <a:off x="3799114" y="0"/>
            <a:ext cx="6858000" cy="6858000"/>
          </a:xfrm>
        </p:spPr>
      </p:pic>
      <p:sp>
        <p:nvSpPr>
          <p:cNvPr id="3" name="Title 2">
            <a:extLst>
              <a:ext uri="{FF2B5EF4-FFF2-40B4-BE49-F238E27FC236}">
                <a16:creationId xmlns:a16="http://schemas.microsoft.com/office/drawing/2014/main" id="{0DE25A53-9332-C949-A5D4-0F12385A51B5}"/>
              </a:ext>
            </a:extLst>
          </p:cNvPr>
          <p:cNvSpPr>
            <a:spLocks noGrp="1"/>
          </p:cNvSpPr>
          <p:nvPr>
            <p:ph type="title"/>
          </p:nvPr>
        </p:nvSpPr>
        <p:spPr>
          <a:xfrm>
            <a:off x="838200" y="1501775"/>
            <a:ext cx="4811486" cy="2384466"/>
          </a:xfrm>
        </p:spPr>
        <p:txBody>
          <a:bodyPr/>
          <a:lstStyle/>
          <a:p>
            <a:r>
              <a:rPr lang="en-US" dirty="0"/>
              <a:t>Final results</a:t>
            </a:r>
          </a:p>
        </p:txBody>
      </p:sp>
    </p:spTree>
    <p:extLst>
      <p:ext uri="{BB962C8B-B14F-4D97-AF65-F5344CB8AC3E}">
        <p14:creationId xmlns:p14="http://schemas.microsoft.com/office/powerpoint/2010/main" val="1826267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19CB8E-E40F-6842-88BA-D661E0CA0930}"/>
              </a:ext>
            </a:extLst>
          </p:cNvPr>
          <p:cNvSpPr>
            <a:spLocks noGrp="1"/>
          </p:cNvSpPr>
          <p:nvPr>
            <p:ph type="title"/>
          </p:nvPr>
        </p:nvSpPr>
        <p:spPr>
          <a:xfrm>
            <a:off x="0" y="0"/>
            <a:ext cx="12192000" cy="1189038"/>
          </a:xfrm>
        </p:spPr>
        <p:txBody>
          <a:bodyPr/>
          <a:lstStyle/>
          <a:p>
            <a:r>
              <a:rPr lang="en-US" dirty="0"/>
              <a:t>Overall results</a:t>
            </a:r>
          </a:p>
        </p:txBody>
      </p:sp>
      <p:graphicFrame>
        <p:nvGraphicFramePr>
          <p:cNvPr id="4" name="Table 3">
            <a:extLst>
              <a:ext uri="{FF2B5EF4-FFF2-40B4-BE49-F238E27FC236}">
                <a16:creationId xmlns:a16="http://schemas.microsoft.com/office/drawing/2014/main" id="{760CFE62-9C4C-5D4F-854A-6D93C5EEAB01}"/>
              </a:ext>
            </a:extLst>
          </p:cNvPr>
          <p:cNvGraphicFramePr>
            <a:graphicFrameLocks noGrp="1"/>
          </p:cNvGraphicFramePr>
          <p:nvPr>
            <p:extLst>
              <p:ext uri="{D42A27DB-BD31-4B8C-83A1-F6EECF244321}">
                <p14:modId xmlns:p14="http://schemas.microsoft.com/office/powerpoint/2010/main" val="4226927164"/>
              </p:ext>
            </p:extLst>
          </p:nvPr>
        </p:nvGraphicFramePr>
        <p:xfrm>
          <a:off x="2929639" y="1189038"/>
          <a:ext cx="6096000" cy="5240869"/>
        </p:xfrm>
        <a:graphic>
          <a:graphicData uri="http://schemas.openxmlformats.org/drawingml/2006/table">
            <a:tbl>
              <a:tblPr firstRow="1" bandRow="1">
                <a:tableStyleId>{E929F9F4-4A8F-4326-A1B4-22849713DDAB}</a:tableStyleId>
              </a:tblPr>
              <a:tblGrid>
                <a:gridCol w="2032000">
                  <a:extLst>
                    <a:ext uri="{9D8B030D-6E8A-4147-A177-3AD203B41FA5}">
                      <a16:colId xmlns:a16="http://schemas.microsoft.com/office/drawing/2014/main" val="2016391405"/>
                    </a:ext>
                  </a:extLst>
                </a:gridCol>
                <a:gridCol w="2032000">
                  <a:extLst>
                    <a:ext uri="{9D8B030D-6E8A-4147-A177-3AD203B41FA5}">
                      <a16:colId xmlns:a16="http://schemas.microsoft.com/office/drawing/2014/main" val="2258915933"/>
                    </a:ext>
                  </a:extLst>
                </a:gridCol>
                <a:gridCol w="2032000">
                  <a:extLst>
                    <a:ext uri="{9D8B030D-6E8A-4147-A177-3AD203B41FA5}">
                      <a16:colId xmlns:a16="http://schemas.microsoft.com/office/drawing/2014/main" val="1225211716"/>
                    </a:ext>
                  </a:extLst>
                </a:gridCol>
              </a:tblGrid>
              <a:tr h="618067">
                <a:tc>
                  <a:txBody>
                    <a:bodyPr/>
                    <a:lstStyle/>
                    <a:p>
                      <a:pPr algn="ctr"/>
                      <a:r>
                        <a:rPr lang="en-US" dirty="0"/>
                        <a:t>PREDICTION METHOD</a:t>
                      </a:r>
                    </a:p>
                  </a:txBody>
                  <a:tcPr anchor="ctr"/>
                </a:tc>
                <a:tc>
                  <a:txBody>
                    <a:bodyPr/>
                    <a:lstStyle/>
                    <a:p>
                      <a:pPr algn="ctr"/>
                      <a:r>
                        <a:rPr lang="en-US" dirty="0"/>
                        <a:t>METHOD SUBTYPE</a:t>
                      </a:r>
                    </a:p>
                  </a:txBody>
                  <a:tcPr anchor="ctr"/>
                </a:tc>
                <a:tc>
                  <a:txBody>
                    <a:bodyPr/>
                    <a:lstStyle/>
                    <a:p>
                      <a:pPr algn="ctr"/>
                      <a:r>
                        <a:rPr lang="en-US" dirty="0"/>
                        <a:t>LEAST PREDICTION ERROR PERCENTAGE</a:t>
                      </a:r>
                    </a:p>
                  </a:txBody>
                  <a:tcPr anchor="ctr"/>
                </a:tc>
                <a:extLst>
                  <a:ext uri="{0D108BD9-81ED-4DB2-BD59-A6C34878D82A}">
                    <a16:rowId xmlns:a16="http://schemas.microsoft.com/office/drawing/2014/main" val="940231356"/>
                  </a:ext>
                </a:extLst>
              </a:tr>
              <a:tr h="618067">
                <a:tc>
                  <a:txBody>
                    <a:bodyPr/>
                    <a:lstStyle/>
                    <a:p>
                      <a:pPr algn="ctr"/>
                      <a:r>
                        <a:rPr lang="en-US" dirty="0"/>
                        <a:t>Naïve Bayes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15.00 %</a:t>
                      </a:r>
                    </a:p>
                  </a:txBody>
                  <a:tcPr anchor="ctr"/>
                </a:tc>
                <a:extLst>
                  <a:ext uri="{0D108BD9-81ED-4DB2-BD59-A6C34878D82A}">
                    <a16:rowId xmlns:a16="http://schemas.microsoft.com/office/drawing/2014/main" val="3461089008"/>
                  </a:ext>
                </a:extLst>
              </a:tr>
              <a:tr h="618067">
                <a:tc rowSpan="2">
                  <a:txBody>
                    <a:bodyPr/>
                    <a:lstStyle/>
                    <a:p>
                      <a:pPr algn="ctr"/>
                      <a:r>
                        <a:rPr lang="en-US" dirty="0"/>
                        <a:t>Decision Tree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Holdout</a:t>
                      </a:r>
                    </a:p>
                  </a:txBody>
                  <a:tcPr anchor="ctr"/>
                </a:tc>
                <a:tc>
                  <a:txBody>
                    <a:bodyPr/>
                    <a:lstStyle/>
                    <a:p>
                      <a:pPr algn="ctr"/>
                      <a:r>
                        <a:rPr lang="en-US" sz="1800" kern="1200" dirty="0">
                          <a:solidFill>
                            <a:schemeClr val="lt1"/>
                          </a:solidFill>
                          <a:effectLst/>
                          <a:latin typeface="+mn-lt"/>
                          <a:ea typeface="+mn-ea"/>
                          <a:cs typeface="+mn-cs"/>
                        </a:rPr>
                        <a:t>5.47</a:t>
                      </a:r>
                      <a:r>
                        <a:rPr lang="en-US" dirty="0"/>
                        <a:t> %</a:t>
                      </a:r>
                    </a:p>
                  </a:txBody>
                  <a:tcPr anchor="ctr"/>
                </a:tc>
                <a:extLst>
                  <a:ext uri="{0D108BD9-81ED-4DB2-BD59-A6C34878D82A}">
                    <a16:rowId xmlns:a16="http://schemas.microsoft.com/office/drawing/2014/main" val="1569857935"/>
                  </a:ext>
                </a:extLst>
              </a:tr>
              <a:tr h="618067">
                <a:tc vMerge="1">
                  <a:txBody>
                    <a:bodyPr/>
                    <a:lstStyle/>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Bagging</a:t>
                      </a:r>
                    </a:p>
                  </a:txBody>
                  <a:tcPr anchor="ctr"/>
                </a:tc>
                <a:tc>
                  <a:txBody>
                    <a:bodyPr/>
                    <a:lstStyle/>
                    <a:p>
                      <a:pPr algn="ctr"/>
                      <a:r>
                        <a:rPr lang="en-US" dirty="0"/>
                        <a:t>9.37 %</a:t>
                      </a:r>
                    </a:p>
                  </a:txBody>
                  <a:tcPr anchor="ctr"/>
                </a:tc>
                <a:extLst>
                  <a:ext uri="{0D108BD9-81ED-4DB2-BD59-A6C34878D82A}">
                    <a16:rowId xmlns:a16="http://schemas.microsoft.com/office/drawing/2014/main" val="750839808"/>
                  </a:ext>
                </a:extLst>
              </a:tr>
              <a:tr h="618067">
                <a:tc>
                  <a:txBody>
                    <a:bodyPr/>
                    <a:lstStyle/>
                    <a:p>
                      <a:pPr algn="ctr"/>
                      <a:r>
                        <a:rPr lang="en-US"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a:t>
                      </a:r>
                    </a:p>
                  </a:txBody>
                  <a:tcPr anchor="ctr"/>
                </a:tc>
                <a:tc>
                  <a:txBody>
                    <a:bodyPr/>
                    <a:lstStyle/>
                    <a:p>
                      <a:pPr algn="ctr"/>
                      <a:r>
                        <a:rPr lang="en-US" sz="1800" kern="1200" dirty="0">
                          <a:solidFill>
                            <a:schemeClr val="lt1"/>
                          </a:solidFill>
                          <a:effectLst/>
                          <a:latin typeface="+mn-lt"/>
                          <a:ea typeface="+mn-ea"/>
                          <a:cs typeface="+mn-cs"/>
                        </a:rPr>
                        <a:t>7.16</a:t>
                      </a:r>
                      <a:r>
                        <a:rPr lang="en-US" dirty="0"/>
                        <a:t> %</a:t>
                      </a:r>
                    </a:p>
                  </a:txBody>
                  <a:tcPr anchor="ctr"/>
                </a:tc>
                <a:extLst>
                  <a:ext uri="{0D108BD9-81ED-4DB2-BD59-A6C34878D82A}">
                    <a16:rowId xmlns:a16="http://schemas.microsoft.com/office/drawing/2014/main" val="961249278"/>
                  </a:ext>
                </a:extLst>
              </a:tr>
              <a:tr h="618067">
                <a:tc rowSpan="3">
                  <a:txBody>
                    <a:bodyPr/>
                    <a:lstStyle/>
                    <a:p>
                      <a:pPr algn="ctr"/>
                      <a:r>
                        <a:rPr lang="en-US" dirty="0"/>
                        <a:t>Support Vector Machine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Linear</a:t>
                      </a:r>
                    </a:p>
                  </a:txBody>
                  <a:tcPr anchor="ctr"/>
                </a:tc>
                <a:tc>
                  <a:txBody>
                    <a:bodyPr/>
                    <a:lstStyle/>
                    <a:p>
                      <a:pPr algn="ctr"/>
                      <a:r>
                        <a:rPr lang="en-US" sz="1800" kern="1200" dirty="0">
                          <a:solidFill>
                            <a:schemeClr val="lt1"/>
                          </a:solidFill>
                          <a:effectLst/>
                          <a:latin typeface="+mn-lt"/>
                          <a:ea typeface="+mn-ea"/>
                          <a:cs typeface="+mn-cs"/>
                        </a:rPr>
                        <a:t>3.76</a:t>
                      </a:r>
                      <a:r>
                        <a:rPr lang="en-US" dirty="0"/>
                        <a:t> %</a:t>
                      </a:r>
                    </a:p>
                  </a:txBody>
                  <a:tcPr anchor="ctr"/>
                </a:tc>
                <a:extLst>
                  <a:ext uri="{0D108BD9-81ED-4DB2-BD59-A6C34878D82A}">
                    <a16:rowId xmlns:a16="http://schemas.microsoft.com/office/drawing/2014/main" val="2255457754"/>
                  </a:ext>
                </a:extLst>
              </a:tr>
              <a:tr h="618067">
                <a:tc vMerge="1">
                  <a:txBody>
                    <a:bodyPr/>
                    <a:lstStyle/>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Radial</a:t>
                      </a:r>
                    </a:p>
                  </a:txBody>
                  <a:tcPr anchor="ctr"/>
                </a:tc>
                <a:tc>
                  <a:txBody>
                    <a:bodyPr/>
                    <a:lstStyle/>
                    <a:p>
                      <a:pPr algn="ctr"/>
                      <a:r>
                        <a:rPr lang="en-US" dirty="0"/>
                        <a:t>84.50 %</a:t>
                      </a:r>
                    </a:p>
                  </a:txBody>
                  <a:tcPr anchor="ctr"/>
                </a:tc>
                <a:extLst>
                  <a:ext uri="{0D108BD9-81ED-4DB2-BD59-A6C34878D82A}">
                    <a16:rowId xmlns:a16="http://schemas.microsoft.com/office/drawing/2014/main" val="4292699396"/>
                  </a:ext>
                </a:extLst>
              </a:tr>
              <a:tr h="618067">
                <a:tc vMerge="1">
                  <a:txBody>
                    <a:bodyPr/>
                    <a:lstStyle/>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Polynomial</a:t>
                      </a:r>
                    </a:p>
                  </a:txBody>
                  <a:tcPr anchor="ctr"/>
                </a:tc>
                <a:tc>
                  <a:txBody>
                    <a:bodyPr/>
                    <a:lstStyle/>
                    <a:p>
                      <a:pPr algn="ctr"/>
                      <a:r>
                        <a:rPr lang="en-US" dirty="0"/>
                        <a:t>1.67 %</a:t>
                      </a:r>
                    </a:p>
                  </a:txBody>
                  <a:tcPr anchor="ctr"/>
                </a:tc>
                <a:extLst>
                  <a:ext uri="{0D108BD9-81ED-4DB2-BD59-A6C34878D82A}">
                    <a16:rowId xmlns:a16="http://schemas.microsoft.com/office/drawing/2014/main" val="3169323962"/>
                  </a:ext>
                </a:extLst>
              </a:tr>
            </a:tbl>
          </a:graphicData>
        </a:graphic>
      </p:graphicFrame>
    </p:spTree>
    <p:extLst>
      <p:ext uri="{BB962C8B-B14F-4D97-AF65-F5344CB8AC3E}">
        <p14:creationId xmlns:p14="http://schemas.microsoft.com/office/powerpoint/2010/main" val="2077426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5B47D6-0822-4546-BCB5-A1EFF8B76EDA}"/>
              </a:ext>
            </a:extLst>
          </p:cNvPr>
          <p:cNvSpPr>
            <a:spLocks noGrp="1"/>
          </p:cNvSpPr>
          <p:nvPr>
            <p:ph idx="1"/>
          </p:nvPr>
        </p:nvSpPr>
        <p:spPr>
          <a:xfrm>
            <a:off x="289719" y="1665512"/>
            <a:ext cx="5433589" cy="4511449"/>
          </a:xfrm>
        </p:spPr>
        <p:txBody>
          <a:bodyPr>
            <a:normAutofit/>
          </a:bodyPr>
          <a:lstStyle/>
          <a:p>
            <a:pPr marL="0" indent="0">
              <a:buNone/>
            </a:pPr>
            <a:r>
              <a:rPr lang="en-US" b="1" u="sng" dirty="0"/>
              <a:t>Analysis of Overall Best Case</a:t>
            </a:r>
            <a:endParaRPr lang="en-US" dirty="0"/>
          </a:p>
          <a:p>
            <a:pPr marL="0" indent="0">
              <a:buNone/>
            </a:pPr>
            <a:r>
              <a:rPr lang="en-US" dirty="0"/>
              <a:t>Best Method: </a:t>
            </a:r>
            <a:r>
              <a:rPr lang="en-US" b="1" dirty="0"/>
              <a:t>Support Vector Machine (Polynomial)</a:t>
            </a:r>
          </a:p>
          <a:p>
            <a:pPr marL="0" indent="0">
              <a:buNone/>
            </a:pPr>
            <a:r>
              <a:rPr lang="en-US" dirty="0"/>
              <a:t>Error rate for Overall Best Case: </a:t>
            </a:r>
            <a:r>
              <a:rPr lang="en-US" b="1" dirty="0"/>
              <a:t>0.0167 </a:t>
            </a:r>
            <a:r>
              <a:rPr lang="en-US" dirty="0"/>
              <a:t>(1.67 %)</a:t>
            </a:r>
          </a:p>
          <a:p>
            <a:pPr marL="0" indent="0">
              <a:buNone/>
            </a:pPr>
            <a:r>
              <a:rPr lang="en-US" dirty="0"/>
              <a:t>Summary:</a:t>
            </a:r>
          </a:p>
        </p:txBody>
      </p:sp>
      <p:sp>
        <p:nvSpPr>
          <p:cNvPr id="3" name="Title 2">
            <a:extLst>
              <a:ext uri="{FF2B5EF4-FFF2-40B4-BE49-F238E27FC236}">
                <a16:creationId xmlns:a16="http://schemas.microsoft.com/office/drawing/2014/main" id="{F6022910-0311-3848-B5AA-83222A7B19C3}"/>
              </a:ext>
            </a:extLst>
          </p:cNvPr>
          <p:cNvSpPr>
            <a:spLocks noGrp="1"/>
          </p:cNvSpPr>
          <p:nvPr>
            <p:ph type="title"/>
          </p:nvPr>
        </p:nvSpPr>
        <p:spPr/>
        <p:txBody>
          <a:bodyPr/>
          <a:lstStyle/>
          <a:p>
            <a:r>
              <a:rPr lang="en-US" dirty="0"/>
              <a:t>Overall results</a:t>
            </a:r>
          </a:p>
        </p:txBody>
      </p:sp>
      <p:pic>
        <p:nvPicPr>
          <p:cNvPr id="7" name="Picture 6">
            <a:extLst>
              <a:ext uri="{FF2B5EF4-FFF2-40B4-BE49-F238E27FC236}">
                <a16:creationId xmlns:a16="http://schemas.microsoft.com/office/drawing/2014/main" id="{F141A0FA-0EC1-8244-8FC7-E965F4B9078F}"/>
              </a:ext>
            </a:extLst>
          </p:cNvPr>
          <p:cNvPicPr>
            <a:picLocks noChangeAspect="1"/>
          </p:cNvPicPr>
          <p:nvPr/>
        </p:nvPicPr>
        <p:blipFill>
          <a:blip r:embed="rId2"/>
          <a:stretch>
            <a:fillRect/>
          </a:stretch>
        </p:blipFill>
        <p:spPr>
          <a:xfrm>
            <a:off x="1272010" y="4541562"/>
            <a:ext cx="4451298" cy="2016399"/>
          </a:xfrm>
          <a:prstGeom prst="rect">
            <a:avLst/>
          </a:prstGeom>
        </p:spPr>
      </p:pic>
      <p:sp>
        <p:nvSpPr>
          <p:cNvPr id="8" name="Content Placeholder 1">
            <a:extLst>
              <a:ext uri="{FF2B5EF4-FFF2-40B4-BE49-F238E27FC236}">
                <a16:creationId xmlns:a16="http://schemas.microsoft.com/office/drawing/2014/main" id="{FC6946C8-B2E9-B840-8745-C2E989A234E6}"/>
              </a:ext>
            </a:extLst>
          </p:cNvPr>
          <p:cNvSpPr txBox="1">
            <a:spLocks/>
          </p:cNvSpPr>
          <p:nvPr/>
        </p:nvSpPr>
        <p:spPr>
          <a:xfrm>
            <a:off x="6096000" y="1665513"/>
            <a:ext cx="5806281" cy="4511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Analysis of Overall Worst Case</a:t>
            </a:r>
            <a:endParaRPr lang="en-US" dirty="0"/>
          </a:p>
          <a:p>
            <a:pPr marL="0" indent="0">
              <a:buFont typeface="Arial" panose="020B0604020202020204" pitchFamily="34" charset="0"/>
              <a:buNone/>
            </a:pPr>
            <a:r>
              <a:rPr lang="en-US" dirty="0"/>
              <a:t>Worst Method: </a:t>
            </a:r>
            <a:r>
              <a:rPr lang="en-US" b="1" dirty="0"/>
              <a:t>Support Vector Machine (Radial)</a:t>
            </a:r>
          </a:p>
          <a:p>
            <a:pPr marL="0" indent="0">
              <a:buNone/>
            </a:pPr>
            <a:r>
              <a:rPr lang="en-US" dirty="0"/>
              <a:t>Error rate for Overall Worst Case: </a:t>
            </a:r>
            <a:r>
              <a:rPr lang="en-US" b="1" dirty="0">
                <a:solidFill>
                  <a:schemeClr val="lt1"/>
                </a:solidFill>
              </a:rPr>
              <a:t>0.8615789</a:t>
            </a:r>
            <a:r>
              <a:rPr lang="en-US" b="1" dirty="0"/>
              <a:t> </a:t>
            </a:r>
            <a:r>
              <a:rPr lang="en-US" dirty="0"/>
              <a:t>(86.16 %)</a:t>
            </a:r>
          </a:p>
          <a:p>
            <a:pPr marL="0" indent="0">
              <a:buFont typeface="Arial" panose="020B0604020202020204" pitchFamily="34" charset="0"/>
              <a:buNone/>
            </a:pPr>
            <a:r>
              <a:rPr lang="en-US" dirty="0"/>
              <a:t>Summary:</a:t>
            </a:r>
          </a:p>
        </p:txBody>
      </p:sp>
      <p:pic>
        <p:nvPicPr>
          <p:cNvPr id="9" name="Picture 8">
            <a:extLst>
              <a:ext uri="{FF2B5EF4-FFF2-40B4-BE49-F238E27FC236}">
                <a16:creationId xmlns:a16="http://schemas.microsoft.com/office/drawing/2014/main" id="{15991A49-8B69-4E45-9CFB-465CF8B98D92}"/>
              </a:ext>
            </a:extLst>
          </p:cNvPr>
          <p:cNvPicPr>
            <a:picLocks noChangeAspect="1"/>
          </p:cNvPicPr>
          <p:nvPr/>
        </p:nvPicPr>
        <p:blipFill>
          <a:blip r:embed="rId3"/>
          <a:stretch>
            <a:fillRect/>
          </a:stretch>
        </p:blipFill>
        <p:spPr>
          <a:xfrm>
            <a:off x="6773491" y="4557434"/>
            <a:ext cx="4451298" cy="1984655"/>
          </a:xfrm>
          <a:prstGeom prst="rect">
            <a:avLst/>
          </a:prstGeom>
        </p:spPr>
      </p:pic>
    </p:spTree>
    <p:extLst>
      <p:ext uri="{BB962C8B-B14F-4D97-AF65-F5344CB8AC3E}">
        <p14:creationId xmlns:p14="http://schemas.microsoft.com/office/powerpoint/2010/main" val="1687546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close up of a logo&#10;&#10;Description automatically generated">
            <a:extLst>
              <a:ext uri="{FF2B5EF4-FFF2-40B4-BE49-F238E27FC236}">
                <a16:creationId xmlns:a16="http://schemas.microsoft.com/office/drawing/2014/main" id="{E9644B9B-DC7A-1144-8DAE-5C511BDB371F}"/>
              </a:ext>
            </a:extLst>
          </p:cNvPr>
          <p:cNvPicPr>
            <a:picLocks noGrp="1" noChangeAspect="1"/>
          </p:cNvPicPr>
          <p:nvPr>
            <p:ph type="pic" sz="quarter" idx="15"/>
          </p:nvPr>
        </p:nvPicPr>
        <p:blipFill>
          <a:blip r:embed="rId2"/>
          <a:srcRect l="1899" r="1899"/>
          <a:stretch>
            <a:fillRect/>
          </a:stretch>
        </p:blipFill>
        <p:spPr/>
      </p:pic>
    </p:spTree>
    <p:extLst>
      <p:ext uri="{BB962C8B-B14F-4D97-AF65-F5344CB8AC3E}">
        <p14:creationId xmlns:p14="http://schemas.microsoft.com/office/powerpoint/2010/main" val="2890505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4A2A4E-A73F-1C44-B6DF-48E03E88009D}"/>
              </a:ext>
            </a:extLst>
          </p:cNvPr>
          <p:cNvSpPr>
            <a:spLocks noGrp="1"/>
          </p:cNvSpPr>
          <p:nvPr>
            <p:ph idx="1"/>
          </p:nvPr>
        </p:nvSpPr>
        <p:spPr/>
        <p:txBody>
          <a:bodyPr/>
          <a:lstStyle/>
          <a:p>
            <a:pPr marL="0" indent="0" algn="just">
              <a:buNone/>
            </a:pPr>
            <a:r>
              <a:rPr lang="en-US" dirty="0"/>
              <a:t>Although all methods have their pros and cons, there has to be a best way to represent data. There can be several factors affecting the results like the dataset, attributes, etc. but our project which focused on Image Segmentation was best predicted using the Support Vector Machine (SVM) Polynomial Method. It had the least prediction error rate when compared to others.</a:t>
            </a:r>
          </a:p>
        </p:txBody>
      </p:sp>
      <p:sp>
        <p:nvSpPr>
          <p:cNvPr id="5" name="Rectangle 4">
            <a:extLst>
              <a:ext uri="{FF2B5EF4-FFF2-40B4-BE49-F238E27FC236}">
                <a16:creationId xmlns:a16="http://schemas.microsoft.com/office/drawing/2014/main" id="{3FF84B73-7D47-BC41-81CF-67DCA56AA31A}"/>
              </a:ext>
            </a:extLst>
          </p:cNvPr>
          <p:cNvSpPr/>
          <p:nvPr/>
        </p:nvSpPr>
        <p:spPr>
          <a:xfrm>
            <a:off x="1183129" y="2136338"/>
            <a:ext cx="790601" cy="2585323"/>
          </a:xfrm>
          <a:prstGeom prst="rect">
            <a:avLst/>
          </a:prstGeom>
          <a:noFill/>
        </p:spPr>
        <p:txBody>
          <a:bodyPr wrap="none" lIns="91440" tIns="45720" rIns="91440" bIns="45720">
            <a:spAutoFit/>
          </a:bodyPr>
          <a:lstStyle/>
          <a:p>
            <a:pPr algn="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a:t>
            </a:r>
          </a:p>
          <a:p>
            <a:pPr algn="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t>
            </a:r>
          </a:p>
          <a:p>
            <a:pPr algn="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ectangle 5">
            <a:extLst>
              <a:ext uri="{FF2B5EF4-FFF2-40B4-BE49-F238E27FC236}">
                <a16:creationId xmlns:a16="http://schemas.microsoft.com/office/drawing/2014/main" id="{692E0366-8886-D84E-8F6F-C33FA73C97DA}"/>
              </a:ext>
            </a:extLst>
          </p:cNvPr>
          <p:cNvSpPr/>
          <p:nvPr/>
        </p:nvSpPr>
        <p:spPr>
          <a:xfrm>
            <a:off x="1821331" y="2136338"/>
            <a:ext cx="2159567" cy="2585323"/>
          </a:xfrm>
          <a:prstGeom prst="rect">
            <a:avLst/>
          </a:prstGeom>
          <a:noFill/>
        </p:spPr>
        <p:txBody>
          <a:bodyPr wrap="none" lIns="91440" tIns="45720" rIns="91440" bIns="45720">
            <a:spAutoFit/>
          </a:bodyPr>
          <a:lstStyle/>
          <a:p>
            <a:r>
              <a:rPr lang="en-US" sz="5400" b="1" dirty="0" err="1">
                <a:ln w="9525">
                  <a:solidFill>
                    <a:schemeClr val="bg1"/>
                  </a:solidFill>
                  <a:prstDash val="solid"/>
                </a:ln>
                <a:effectLst>
                  <a:outerShdw blurRad="12700" dist="38100" dir="2700000" algn="tl" rotWithShape="0">
                    <a:schemeClr val="bg1">
                      <a:lumMod val="50000"/>
                    </a:schemeClr>
                  </a:outerShdw>
                </a:effectLst>
              </a:rPr>
              <a:t>u</a:t>
            </a:r>
            <a:r>
              <a:rPr lang="en-US" sz="5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pport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r>
              <a:rPr lang="en-US" sz="5400" b="1" dirty="0" err="1">
                <a:ln w="9525">
                  <a:solidFill>
                    <a:schemeClr val="bg1"/>
                  </a:solidFill>
                  <a:prstDash val="solid"/>
                </a:ln>
                <a:effectLst>
                  <a:outerShdw blurRad="12700" dist="38100" dir="2700000" algn="tl" rotWithShape="0">
                    <a:schemeClr val="bg1">
                      <a:lumMod val="50000"/>
                    </a:schemeClr>
                  </a:outerShdw>
                </a:effectLst>
              </a:rPr>
              <a:t>ector</a:t>
            </a:r>
            <a:endParaRPr lang="en-US" sz="5400" b="1" dirty="0">
              <a:ln w="9525">
                <a:solidFill>
                  <a:schemeClr val="bg1"/>
                </a:solidFill>
                <a:prstDash val="solid"/>
              </a:ln>
              <a:effectLst>
                <a:outerShdw blurRad="12700" dist="38100" dir="2700000" algn="tl" rotWithShape="0">
                  <a:schemeClr val="bg1">
                    <a:lumMod val="50000"/>
                  </a:schemeClr>
                </a:outerShdw>
              </a:effectLst>
            </a:endParaRPr>
          </a:p>
          <a:p>
            <a:r>
              <a:rPr lang="en-US" sz="5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achine</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409275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clock, object, time&#10;&#10;Description automatically generated">
            <a:extLst>
              <a:ext uri="{FF2B5EF4-FFF2-40B4-BE49-F238E27FC236}">
                <a16:creationId xmlns:a16="http://schemas.microsoft.com/office/drawing/2014/main" id="{3F4E4F89-2C3B-904E-85F9-9D2FA826B2A2}"/>
              </a:ext>
            </a:extLst>
          </p:cNvPr>
          <p:cNvPicPr>
            <a:picLocks noGrp="1" noChangeAspect="1"/>
          </p:cNvPicPr>
          <p:nvPr>
            <p:ph type="pic" sz="quarter" idx="15"/>
          </p:nvPr>
        </p:nvPicPr>
        <p:blipFill>
          <a:blip r:embed="rId2"/>
          <a:srcRect l="9787" r="9787"/>
          <a:stretch>
            <a:fillRect/>
          </a:stretch>
        </p:blipFill>
        <p:spPr>
          <a:xfrm>
            <a:off x="0" y="0"/>
            <a:ext cx="9927771" cy="6858000"/>
          </a:xfrm>
        </p:spPr>
      </p:pic>
      <p:sp>
        <p:nvSpPr>
          <p:cNvPr id="3" name="Title 2">
            <a:extLst>
              <a:ext uri="{FF2B5EF4-FFF2-40B4-BE49-F238E27FC236}">
                <a16:creationId xmlns:a16="http://schemas.microsoft.com/office/drawing/2014/main" id="{FBD14B88-296C-E94A-9AF9-795C099E25F6}"/>
              </a:ext>
            </a:extLst>
          </p:cNvPr>
          <p:cNvSpPr>
            <a:spLocks noGrp="1"/>
          </p:cNvSpPr>
          <p:nvPr>
            <p:ph type="title"/>
          </p:nvPr>
        </p:nvSpPr>
        <p:spPr>
          <a:xfrm>
            <a:off x="7840089" y="4190506"/>
            <a:ext cx="4351911" cy="2384466"/>
          </a:xfrm>
        </p:spPr>
        <p:txBody>
          <a:bodyPr/>
          <a:lstStyle/>
          <a:p>
            <a:r>
              <a:rPr lang="en-US" dirty="0"/>
              <a:t>Questions?</a:t>
            </a:r>
          </a:p>
        </p:txBody>
      </p:sp>
    </p:spTree>
    <p:extLst>
      <p:ext uri="{BB962C8B-B14F-4D97-AF65-F5344CB8AC3E}">
        <p14:creationId xmlns:p14="http://schemas.microsoft.com/office/powerpoint/2010/main" val="335755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B4ECC-C20E-FC4D-BF45-450782AA027E}"/>
              </a:ext>
            </a:extLst>
          </p:cNvPr>
          <p:cNvSpPr>
            <a:spLocks noGrp="1"/>
          </p:cNvSpPr>
          <p:nvPr>
            <p:ph idx="1"/>
          </p:nvPr>
        </p:nvSpPr>
        <p:spPr>
          <a:xfrm>
            <a:off x="594519" y="1189038"/>
            <a:ext cx="5240224" cy="4987925"/>
          </a:xfrm>
        </p:spPr>
        <p:txBody>
          <a:bodyPr>
            <a:normAutofit/>
          </a:bodyPr>
          <a:lstStyle/>
          <a:p>
            <a:pPr marL="0" indent="0">
              <a:buNone/>
            </a:pPr>
            <a:r>
              <a:rPr lang="en-US" dirty="0"/>
              <a:t>1. region-centroid-col</a:t>
            </a:r>
            <a:br>
              <a:rPr lang="en-US" dirty="0"/>
            </a:br>
            <a:r>
              <a:rPr lang="en-US" dirty="0"/>
              <a:t>2. region-centroid-row</a:t>
            </a:r>
            <a:br>
              <a:rPr lang="en-US" dirty="0"/>
            </a:br>
            <a:r>
              <a:rPr lang="en-US" dirty="0"/>
              <a:t>3. region-pixel-count</a:t>
            </a:r>
            <a:br>
              <a:rPr lang="en-US" dirty="0"/>
            </a:br>
            <a:r>
              <a:rPr lang="en-US" dirty="0"/>
              <a:t>4. short-line-density-5 </a:t>
            </a:r>
            <a:br>
              <a:rPr lang="en-US" dirty="0"/>
            </a:br>
            <a:r>
              <a:rPr lang="en-US" dirty="0"/>
              <a:t>5. short-line-density-2 </a:t>
            </a:r>
            <a:br>
              <a:rPr lang="en-US" dirty="0"/>
            </a:br>
            <a:r>
              <a:rPr lang="en-US" dirty="0"/>
              <a:t>6. </a:t>
            </a:r>
            <a:r>
              <a:rPr lang="en-US" dirty="0" err="1"/>
              <a:t>vedge</a:t>
            </a:r>
            <a:r>
              <a:rPr lang="en-US" dirty="0"/>
              <a:t>-mean </a:t>
            </a:r>
            <a:br>
              <a:rPr lang="en-US" dirty="0"/>
            </a:br>
            <a:r>
              <a:rPr lang="en-US" dirty="0"/>
              <a:t>7. </a:t>
            </a:r>
            <a:r>
              <a:rPr lang="en-US" dirty="0" err="1"/>
              <a:t>vegde-sd</a:t>
            </a:r>
            <a:br>
              <a:rPr lang="en-US" dirty="0"/>
            </a:br>
            <a:r>
              <a:rPr lang="en-US" dirty="0"/>
              <a:t>8. hedge-mean </a:t>
            </a:r>
            <a:br>
              <a:rPr lang="en-US" dirty="0"/>
            </a:br>
            <a:r>
              <a:rPr lang="en-US" dirty="0"/>
              <a:t>9. hedge-</a:t>
            </a:r>
            <a:r>
              <a:rPr lang="en-US" dirty="0" err="1"/>
              <a:t>sd</a:t>
            </a:r>
            <a:br>
              <a:rPr lang="en-US" dirty="0"/>
            </a:br>
            <a:r>
              <a:rPr lang="en-US" dirty="0"/>
              <a:t>10. intensity-mean </a:t>
            </a:r>
          </a:p>
        </p:txBody>
      </p:sp>
      <p:sp>
        <p:nvSpPr>
          <p:cNvPr id="3" name="Title 2">
            <a:extLst>
              <a:ext uri="{FF2B5EF4-FFF2-40B4-BE49-F238E27FC236}">
                <a16:creationId xmlns:a16="http://schemas.microsoft.com/office/drawing/2014/main" id="{8DC98456-555D-AE40-8675-2F42410BD038}"/>
              </a:ext>
            </a:extLst>
          </p:cNvPr>
          <p:cNvSpPr>
            <a:spLocks noGrp="1"/>
          </p:cNvSpPr>
          <p:nvPr>
            <p:ph type="title"/>
          </p:nvPr>
        </p:nvSpPr>
        <p:spPr/>
        <p:txBody>
          <a:bodyPr/>
          <a:lstStyle/>
          <a:p>
            <a:r>
              <a:rPr lang="en-US" dirty="0"/>
              <a:t>attributes</a:t>
            </a:r>
          </a:p>
        </p:txBody>
      </p:sp>
      <p:sp>
        <p:nvSpPr>
          <p:cNvPr id="5" name="Content Placeholder 1">
            <a:extLst>
              <a:ext uri="{FF2B5EF4-FFF2-40B4-BE49-F238E27FC236}">
                <a16:creationId xmlns:a16="http://schemas.microsoft.com/office/drawing/2014/main" id="{EF970318-7DC1-1F47-8DDE-FDC2DAEF0323}"/>
              </a:ext>
            </a:extLst>
          </p:cNvPr>
          <p:cNvSpPr txBox="1">
            <a:spLocks/>
          </p:cNvSpPr>
          <p:nvPr/>
        </p:nvSpPr>
        <p:spPr>
          <a:xfrm>
            <a:off x="5834743" y="1189038"/>
            <a:ext cx="5240224" cy="4987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11. </a:t>
            </a:r>
            <a:r>
              <a:rPr lang="en-US" dirty="0" err="1"/>
              <a:t>rawred</a:t>
            </a:r>
            <a:r>
              <a:rPr lang="en-US" dirty="0"/>
              <a:t>-mean </a:t>
            </a:r>
            <a:br>
              <a:rPr lang="en-US" dirty="0"/>
            </a:br>
            <a:r>
              <a:rPr lang="en-US" dirty="0"/>
              <a:t>12. </a:t>
            </a:r>
            <a:r>
              <a:rPr lang="en-US" dirty="0" err="1"/>
              <a:t>rawblue</a:t>
            </a:r>
            <a:r>
              <a:rPr lang="en-US" dirty="0"/>
              <a:t>-mean </a:t>
            </a:r>
            <a:br>
              <a:rPr lang="en-US" dirty="0"/>
            </a:br>
            <a:r>
              <a:rPr lang="en-US" dirty="0"/>
              <a:t>13. </a:t>
            </a:r>
            <a:r>
              <a:rPr lang="en-US" dirty="0" err="1"/>
              <a:t>rawgreen</a:t>
            </a:r>
            <a:r>
              <a:rPr lang="en-US" dirty="0"/>
              <a:t>-mean </a:t>
            </a:r>
            <a:br>
              <a:rPr lang="en-US" dirty="0"/>
            </a:br>
            <a:r>
              <a:rPr lang="en-US" dirty="0"/>
              <a:t>14. </a:t>
            </a:r>
            <a:r>
              <a:rPr lang="en-US" dirty="0" err="1"/>
              <a:t>exred</a:t>
            </a:r>
            <a:r>
              <a:rPr lang="en-US" dirty="0"/>
              <a:t>-mean </a:t>
            </a:r>
            <a:br>
              <a:rPr lang="en-US" dirty="0"/>
            </a:br>
            <a:r>
              <a:rPr lang="en-US" dirty="0"/>
              <a:t>15. </a:t>
            </a:r>
            <a:r>
              <a:rPr lang="en-US" dirty="0" err="1"/>
              <a:t>exblue</a:t>
            </a:r>
            <a:r>
              <a:rPr lang="en-US" dirty="0"/>
              <a:t>-mean </a:t>
            </a:r>
            <a:br>
              <a:rPr lang="en-US" dirty="0"/>
            </a:br>
            <a:r>
              <a:rPr lang="en-US" dirty="0"/>
              <a:t>16. </a:t>
            </a:r>
            <a:r>
              <a:rPr lang="en-US" dirty="0" err="1"/>
              <a:t>exgreen</a:t>
            </a:r>
            <a:r>
              <a:rPr lang="en-US" dirty="0"/>
              <a:t>-mean</a:t>
            </a:r>
            <a:br>
              <a:rPr lang="en-US" dirty="0"/>
            </a:br>
            <a:r>
              <a:rPr lang="en-US" dirty="0"/>
              <a:t>17. value-mean </a:t>
            </a:r>
            <a:br>
              <a:rPr lang="en-US" dirty="0"/>
            </a:br>
            <a:r>
              <a:rPr lang="en-US" dirty="0"/>
              <a:t>18. saturation-mean</a:t>
            </a:r>
            <a:br>
              <a:rPr lang="en-US" dirty="0"/>
            </a:br>
            <a:r>
              <a:rPr lang="en-US" dirty="0"/>
              <a:t>19. hue-mean</a:t>
            </a:r>
          </a:p>
        </p:txBody>
      </p:sp>
    </p:spTree>
    <p:extLst>
      <p:ext uri="{BB962C8B-B14F-4D97-AF65-F5344CB8AC3E}">
        <p14:creationId xmlns:p14="http://schemas.microsoft.com/office/powerpoint/2010/main" val="51629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E6DD01-1295-7045-A3F3-931AC204E27C}"/>
              </a:ext>
            </a:extLst>
          </p:cNvPr>
          <p:cNvSpPr>
            <a:spLocks noGrp="1"/>
          </p:cNvSpPr>
          <p:nvPr>
            <p:ph type="body" idx="1"/>
          </p:nvPr>
        </p:nvSpPr>
        <p:spPr/>
        <p:txBody>
          <a:bodyPr/>
          <a:lstStyle/>
          <a:p>
            <a:r>
              <a:rPr lang="en-US" dirty="0"/>
              <a:t>Before</a:t>
            </a:r>
          </a:p>
        </p:txBody>
      </p:sp>
      <p:pic>
        <p:nvPicPr>
          <p:cNvPr id="8" name="Content Placeholder 7" descr="A picture containing grass, window, building, sky&#10;&#10;Description automatically generated">
            <a:extLst>
              <a:ext uri="{FF2B5EF4-FFF2-40B4-BE49-F238E27FC236}">
                <a16:creationId xmlns:a16="http://schemas.microsoft.com/office/drawing/2014/main" id="{9DCB41F3-C36F-354E-9281-0FA8EEF575DC}"/>
              </a:ext>
            </a:extLst>
          </p:cNvPr>
          <p:cNvPicPr>
            <a:picLocks noGrp="1" noChangeAspect="1"/>
          </p:cNvPicPr>
          <p:nvPr>
            <p:ph sz="half" idx="2"/>
          </p:nvPr>
        </p:nvPicPr>
        <p:blipFill>
          <a:blip r:embed="rId2"/>
          <a:stretch>
            <a:fillRect/>
          </a:stretch>
        </p:blipFill>
        <p:spPr>
          <a:xfrm>
            <a:off x="574675" y="2728959"/>
            <a:ext cx="3463925" cy="2443070"/>
          </a:xfrm>
        </p:spPr>
      </p:pic>
      <p:sp>
        <p:nvSpPr>
          <p:cNvPr id="5" name="Text Placeholder 4">
            <a:extLst>
              <a:ext uri="{FF2B5EF4-FFF2-40B4-BE49-F238E27FC236}">
                <a16:creationId xmlns:a16="http://schemas.microsoft.com/office/drawing/2014/main" id="{18ACC58E-E487-4C4A-9397-AFC5B81CAF55}"/>
              </a:ext>
            </a:extLst>
          </p:cNvPr>
          <p:cNvSpPr>
            <a:spLocks noGrp="1"/>
          </p:cNvSpPr>
          <p:nvPr>
            <p:ph type="body" sz="quarter" idx="3"/>
          </p:nvPr>
        </p:nvSpPr>
        <p:spPr/>
        <p:txBody>
          <a:bodyPr/>
          <a:lstStyle/>
          <a:p>
            <a:pPr algn="ctr"/>
            <a:r>
              <a:rPr lang="en-US" dirty="0"/>
              <a:t>After</a:t>
            </a:r>
          </a:p>
        </p:txBody>
      </p:sp>
      <p:pic>
        <p:nvPicPr>
          <p:cNvPr id="10" name="Content Placeholder 9" descr="A picture containing text&#10;&#10;Description automatically generated">
            <a:extLst>
              <a:ext uri="{FF2B5EF4-FFF2-40B4-BE49-F238E27FC236}">
                <a16:creationId xmlns:a16="http://schemas.microsoft.com/office/drawing/2014/main" id="{E3DFB5FB-C38D-6341-B3B1-D13BC0B0370B}"/>
              </a:ext>
            </a:extLst>
          </p:cNvPr>
          <p:cNvPicPr>
            <a:picLocks noGrp="1" noChangeAspect="1"/>
          </p:cNvPicPr>
          <p:nvPr>
            <p:ph sz="quarter" idx="4"/>
          </p:nvPr>
        </p:nvPicPr>
        <p:blipFill>
          <a:blip r:embed="rId3"/>
          <a:stretch>
            <a:fillRect/>
          </a:stretch>
        </p:blipFill>
        <p:spPr>
          <a:xfrm>
            <a:off x="8153400" y="2728959"/>
            <a:ext cx="3463925" cy="2443070"/>
          </a:xfrm>
        </p:spPr>
      </p:pic>
      <p:sp>
        <p:nvSpPr>
          <p:cNvPr id="13" name="TextBox 12">
            <a:extLst>
              <a:ext uri="{FF2B5EF4-FFF2-40B4-BE49-F238E27FC236}">
                <a16:creationId xmlns:a16="http://schemas.microsoft.com/office/drawing/2014/main" id="{223BBCD1-613B-D346-A55A-4D5C4BE596C4}"/>
              </a:ext>
            </a:extLst>
          </p:cNvPr>
          <p:cNvSpPr txBox="1"/>
          <p:nvPr/>
        </p:nvSpPr>
        <p:spPr>
          <a:xfrm>
            <a:off x="4657208" y="2274838"/>
            <a:ext cx="2877583" cy="2308324"/>
          </a:xfrm>
          <a:prstGeom prst="rect">
            <a:avLst/>
          </a:prstGeom>
          <a:noFill/>
        </p:spPr>
        <p:txBody>
          <a:bodyPr wrap="none" rtlCol="0">
            <a:spAutoFit/>
          </a:bodyPr>
          <a:lstStyle/>
          <a:p>
            <a:r>
              <a:rPr lang="en-US" sz="3600" b="1" dirty="0">
                <a:solidFill>
                  <a:schemeClr val="bg1"/>
                </a:solidFill>
              </a:rPr>
              <a:t>Sample Image</a:t>
            </a:r>
          </a:p>
          <a:p>
            <a:r>
              <a:rPr lang="en-US" sz="3600" b="1" dirty="0">
                <a:solidFill>
                  <a:schemeClr val="bg1"/>
                </a:solidFill>
              </a:rPr>
              <a:t>for the Image</a:t>
            </a:r>
          </a:p>
          <a:p>
            <a:r>
              <a:rPr lang="en-US" sz="3600" b="1" dirty="0">
                <a:solidFill>
                  <a:schemeClr val="bg1"/>
                </a:solidFill>
              </a:rPr>
              <a:t>Segmentation</a:t>
            </a:r>
          </a:p>
          <a:p>
            <a:r>
              <a:rPr lang="en-US" sz="3600" b="1" dirty="0">
                <a:solidFill>
                  <a:schemeClr val="bg1"/>
                </a:solidFill>
              </a:rPr>
              <a:t>Dataset </a:t>
            </a:r>
          </a:p>
        </p:txBody>
      </p:sp>
    </p:spTree>
    <p:extLst>
      <p:ext uri="{BB962C8B-B14F-4D97-AF65-F5344CB8AC3E}">
        <p14:creationId xmlns:p14="http://schemas.microsoft.com/office/powerpoint/2010/main" val="28528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close up of a sign&#10;&#10;Description automatically generated">
            <a:extLst>
              <a:ext uri="{FF2B5EF4-FFF2-40B4-BE49-F238E27FC236}">
                <a16:creationId xmlns:a16="http://schemas.microsoft.com/office/drawing/2014/main" id="{198CE665-1898-654E-96AE-0321CA46B089}"/>
              </a:ext>
            </a:extLst>
          </p:cNvPr>
          <p:cNvPicPr>
            <a:picLocks noGrp="1" noChangeAspect="1"/>
          </p:cNvPicPr>
          <p:nvPr>
            <p:ph type="pic" sz="quarter" idx="15"/>
          </p:nvPr>
        </p:nvPicPr>
        <p:blipFill>
          <a:blip r:embed="rId2"/>
          <a:srcRect l="6601" r="6601"/>
          <a:stretch>
            <a:fillRect/>
          </a:stretch>
        </p:blipFill>
        <p:spPr/>
      </p:pic>
    </p:spTree>
    <p:extLst>
      <p:ext uri="{BB962C8B-B14F-4D97-AF65-F5344CB8AC3E}">
        <p14:creationId xmlns:p14="http://schemas.microsoft.com/office/powerpoint/2010/main" val="80922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3C758A-E156-C243-B791-0606FACEF918}"/>
              </a:ext>
            </a:extLst>
          </p:cNvPr>
          <p:cNvSpPr>
            <a:spLocks noGrp="1"/>
          </p:cNvSpPr>
          <p:nvPr>
            <p:ph type="title"/>
          </p:nvPr>
        </p:nvSpPr>
        <p:spPr/>
        <p:txBody>
          <a:bodyPr/>
          <a:lstStyle/>
          <a:p>
            <a:r>
              <a:rPr lang="en-US" dirty="0"/>
              <a:t>The dataset</a:t>
            </a:r>
          </a:p>
        </p:txBody>
      </p:sp>
      <p:pic>
        <p:nvPicPr>
          <p:cNvPr id="13" name="Picture 12" descr="A picture containing text, newspaper&#10;&#10;Description automatically generated">
            <a:extLst>
              <a:ext uri="{FF2B5EF4-FFF2-40B4-BE49-F238E27FC236}">
                <a16:creationId xmlns:a16="http://schemas.microsoft.com/office/drawing/2014/main" id="{550F3710-5F85-9B46-B2A0-421C0271DD33}"/>
              </a:ext>
            </a:extLst>
          </p:cNvPr>
          <p:cNvPicPr>
            <a:picLocks noChangeAspect="1"/>
          </p:cNvPicPr>
          <p:nvPr/>
        </p:nvPicPr>
        <p:blipFill>
          <a:blip r:embed="rId2"/>
          <a:stretch>
            <a:fillRect/>
          </a:stretch>
        </p:blipFill>
        <p:spPr>
          <a:xfrm>
            <a:off x="0" y="2207957"/>
            <a:ext cx="12192000" cy="2442086"/>
          </a:xfrm>
          <a:prstGeom prst="rect">
            <a:avLst/>
          </a:prstGeom>
        </p:spPr>
      </p:pic>
      <p:sp>
        <p:nvSpPr>
          <p:cNvPr id="14" name="TextBox 13">
            <a:extLst>
              <a:ext uri="{FF2B5EF4-FFF2-40B4-BE49-F238E27FC236}">
                <a16:creationId xmlns:a16="http://schemas.microsoft.com/office/drawing/2014/main" id="{43442B50-7408-AC4B-87FC-7EBD59DD927D}"/>
              </a:ext>
            </a:extLst>
          </p:cNvPr>
          <p:cNvSpPr txBox="1"/>
          <p:nvPr/>
        </p:nvSpPr>
        <p:spPr>
          <a:xfrm>
            <a:off x="4149954" y="4650043"/>
            <a:ext cx="3892091" cy="738664"/>
          </a:xfrm>
          <a:prstGeom prst="rect">
            <a:avLst/>
          </a:prstGeom>
          <a:noFill/>
        </p:spPr>
        <p:txBody>
          <a:bodyPr wrap="none" rtlCol="0">
            <a:spAutoFit/>
          </a:bodyPr>
          <a:lstStyle/>
          <a:p>
            <a:r>
              <a:rPr lang="en-US" sz="2400" i="1" dirty="0">
                <a:solidFill>
                  <a:schemeClr val="bg1"/>
                </a:solidFill>
              </a:rPr>
              <a:t>Image Segmentation Data Set</a:t>
            </a:r>
          </a:p>
          <a:p>
            <a:r>
              <a:rPr lang="en-US" i="1" dirty="0">
                <a:solidFill>
                  <a:schemeClr val="bg1"/>
                </a:solidFill>
              </a:rPr>
              <a:t>First column as Class type, 19 attributes</a:t>
            </a:r>
          </a:p>
        </p:txBody>
      </p:sp>
    </p:spTree>
    <p:extLst>
      <p:ext uri="{BB962C8B-B14F-4D97-AF65-F5344CB8AC3E}">
        <p14:creationId xmlns:p14="http://schemas.microsoft.com/office/powerpoint/2010/main" val="169541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keyboard&#10;&#10;Description automatically generated">
            <a:extLst>
              <a:ext uri="{FF2B5EF4-FFF2-40B4-BE49-F238E27FC236}">
                <a16:creationId xmlns:a16="http://schemas.microsoft.com/office/drawing/2014/main" id="{5B7DD2D8-374F-C94A-8C32-B1FD68AEFE21}"/>
              </a:ext>
            </a:extLst>
          </p:cNvPr>
          <p:cNvPicPr>
            <a:picLocks noGrp="1" noChangeAspect="1"/>
          </p:cNvPicPr>
          <p:nvPr>
            <p:ph type="pic" sz="quarter" idx="15"/>
          </p:nvPr>
        </p:nvPicPr>
        <p:blipFill>
          <a:blip r:embed="rId2"/>
          <a:srcRect l="16762" r="16762"/>
          <a:stretch>
            <a:fillRect/>
          </a:stretch>
        </p:blipFill>
        <p:spPr/>
      </p:pic>
      <p:sp>
        <p:nvSpPr>
          <p:cNvPr id="3" name="Title 2">
            <a:extLst>
              <a:ext uri="{FF2B5EF4-FFF2-40B4-BE49-F238E27FC236}">
                <a16:creationId xmlns:a16="http://schemas.microsoft.com/office/drawing/2014/main" id="{0DE25A53-9332-C949-A5D4-0F12385A51B5}"/>
              </a:ext>
            </a:extLst>
          </p:cNvPr>
          <p:cNvSpPr>
            <a:spLocks noGrp="1"/>
          </p:cNvSpPr>
          <p:nvPr>
            <p:ph type="title"/>
          </p:nvPr>
        </p:nvSpPr>
        <p:spPr>
          <a:xfrm>
            <a:off x="838200" y="1501775"/>
            <a:ext cx="4811486" cy="2384466"/>
          </a:xfrm>
        </p:spPr>
        <p:txBody>
          <a:bodyPr/>
          <a:lstStyle/>
          <a:p>
            <a:r>
              <a:rPr lang="en-US" dirty="0"/>
              <a:t>Classifications and results</a:t>
            </a:r>
          </a:p>
        </p:txBody>
      </p:sp>
    </p:spTree>
    <p:extLst>
      <p:ext uri="{BB962C8B-B14F-4D97-AF65-F5344CB8AC3E}">
        <p14:creationId xmlns:p14="http://schemas.microsoft.com/office/powerpoint/2010/main" val="228955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Naive Bayes Classification">
            <a:extLst>
              <a:ext uri="{FF2B5EF4-FFF2-40B4-BE49-F238E27FC236}">
                <a16:creationId xmlns:a16="http://schemas.microsoft.com/office/drawing/2014/main" id="{144F8D42-E5B8-284C-B981-D378AE7F75EB}"/>
              </a:ext>
            </a:extLst>
          </p:cNvPr>
          <p:cNvPicPr>
            <a:picLocks noGrp="1" noChangeAspect="1"/>
          </p:cNvPicPr>
          <p:nvPr>
            <p:ph type="pic" sz="quarter" idx="15"/>
          </p:nvPr>
        </p:nvPicPr>
        <p:blipFill>
          <a:blip r:embed="rId2"/>
          <a:srcRect t="6353" b="6353"/>
          <a:stretch>
            <a:fillRect/>
          </a:stretch>
        </p:blipFill>
        <p:spPr>
          <a:xfrm>
            <a:off x="-71015" y="0"/>
            <a:ext cx="12263015" cy="6858000"/>
          </a:xfrm>
        </p:spPr>
      </p:pic>
      <p:sp>
        <p:nvSpPr>
          <p:cNvPr id="3" name="Title 2">
            <a:extLst>
              <a:ext uri="{FF2B5EF4-FFF2-40B4-BE49-F238E27FC236}">
                <a16:creationId xmlns:a16="http://schemas.microsoft.com/office/drawing/2014/main" id="{5F363AA6-5D1E-6740-9B25-510462088E8D}"/>
              </a:ext>
            </a:extLst>
          </p:cNvPr>
          <p:cNvSpPr>
            <a:spLocks noGrp="1"/>
          </p:cNvSpPr>
          <p:nvPr>
            <p:ph type="title"/>
          </p:nvPr>
        </p:nvSpPr>
        <p:spPr>
          <a:xfrm>
            <a:off x="3855025" y="4920343"/>
            <a:ext cx="4481949" cy="1405532"/>
          </a:xfrm>
        </p:spPr>
        <p:txBody>
          <a:bodyPr/>
          <a:lstStyle/>
          <a:p>
            <a:r>
              <a:rPr lang="en-US" dirty="0"/>
              <a:t>Naïve </a:t>
            </a:r>
            <a:r>
              <a:rPr lang="en-US" dirty="0" err="1"/>
              <a:t>bayes</a:t>
            </a:r>
            <a:r>
              <a:rPr lang="en-US" dirty="0"/>
              <a:t> classification</a:t>
            </a:r>
          </a:p>
        </p:txBody>
      </p:sp>
    </p:spTree>
    <p:extLst>
      <p:ext uri="{BB962C8B-B14F-4D97-AF65-F5344CB8AC3E}">
        <p14:creationId xmlns:p14="http://schemas.microsoft.com/office/powerpoint/2010/main" val="2605851508"/>
      </p:ext>
    </p:extLst>
  </p:cSld>
  <p:clrMapOvr>
    <a:masterClrMapping/>
  </p:clrMapOvr>
</p:sld>
</file>

<file path=ppt/theme/theme1.xml><?xml version="1.0" encoding="utf-8"?>
<a:theme xmlns:a="http://schemas.openxmlformats.org/drawingml/2006/main" name="Dark modernist">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 modernist" id="{10FEAB0C-0F3B-5343-88B3-C37ECEFE08F1}" vid="{2F5DE740-90DB-2543-A870-F2AE3D6EBC7A}"/>
    </a:ext>
  </a:extLst>
</a:theme>
</file>

<file path=docProps/app.xml><?xml version="1.0" encoding="utf-8"?>
<Properties xmlns="http://schemas.openxmlformats.org/officeDocument/2006/extended-properties" xmlns:vt="http://schemas.openxmlformats.org/officeDocument/2006/docPropsVTypes">
  <Template>Dark modernist</Template>
  <TotalTime>1896</TotalTime>
  <Words>1015</Words>
  <Application>Microsoft Macintosh PowerPoint</Application>
  <PresentationFormat>Widescreen</PresentationFormat>
  <Paragraphs>310</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Dark modernist</vt:lpstr>
      <vt:lpstr>Image segmentation</vt:lpstr>
      <vt:lpstr>intro</vt:lpstr>
      <vt:lpstr>Image segmentation dataset</vt:lpstr>
      <vt:lpstr>attributes</vt:lpstr>
      <vt:lpstr>PowerPoint Presentation</vt:lpstr>
      <vt:lpstr>PowerPoint Presentation</vt:lpstr>
      <vt:lpstr>The dataset</vt:lpstr>
      <vt:lpstr>Classifications and results</vt:lpstr>
      <vt:lpstr>Naïve bayes classification</vt:lpstr>
      <vt:lpstr>RESULTS FOR NAÏVE BAYES CLASSIFICATION</vt:lpstr>
      <vt:lpstr>Results for naïve bayes classification</vt:lpstr>
      <vt:lpstr>Decision tree classification</vt:lpstr>
      <vt:lpstr>RESULTS FOR decision tree CLASSIFICATION</vt:lpstr>
      <vt:lpstr>Results for decision tree classification</vt:lpstr>
      <vt:lpstr>Cross validation testing</vt:lpstr>
      <vt:lpstr>Decision tree classification</vt:lpstr>
      <vt:lpstr>Pruning dataset with 9 nodes</vt:lpstr>
      <vt:lpstr>Pruning dataset with 5 nodes</vt:lpstr>
      <vt:lpstr>Pruning dataset with 11 nodes</vt:lpstr>
      <vt:lpstr>RESULTS FOR decision tree CLASSIFICATION</vt:lpstr>
      <vt:lpstr>Results for decision tree classification</vt:lpstr>
      <vt:lpstr>Random forest classification</vt:lpstr>
      <vt:lpstr>RESULTS FOR random forest CLASSIFICATION</vt:lpstr>
      <vt:lpstr>Results for random forest classification</vt:lpstr>
      <vt:lpstr>Support vector machine classification (svm)</vt:lpstr>
      <vt:lpstr>RESULTS FOR support vector machine CLASSIFICATION</vt:lpstr>
      <vt:lpstr>Results for support vector machine CLASSIFICATION</vt:lpstr>
      <vt:lpstr>RESULTS FOR support vector machine CLASSIFICATION</vt:lpstr>
      <vt:lpstr>Results for support vector machine CLASSIFICATION</vt:lpstr>
      <vt:lpstr>RESULTS FOR support vector machine CLASSIFICATION</vt:lpstr>
      <vt:lpstr>Results for support vector machine CLASSIFICATION</vt:lpstr>
      <vt:lpstr>Final results</vt:lpstr>
      <vt:lpstr>Overall results</vt:lpstr>
      <vt:lpstr>Overall results</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dc:title>
  <dc:creator>Kishan Polekar</dc:creator>
  <cp:lastModifiedBy>Kishan Polekar</cp:lastModifiedBy>
  <cp:revision>112</cp:revision>
  <dcterms:created xsi:type="dcterms:W3CDTF">2019-04-28T16:41:43Z</dcterms:created>
  <dcterms:modified xsi:type="dcterms:W3CDTF">2019-04-30T00:17:53Z</dcterms:modified>
</cp:coreProperties>
</file>