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AE85B-E35B-AF49-873B-0A9187EA4C05}"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B58EC-8281-C44F-9A0C-07054A89CC5F}" type="slidenum">
              <a:rPr lang="en-US" smtClean="0"/>
              <a:t>‹#›</a:t>
            </a:fld>
            <a:endParaRPr lang="en-US"/>
          </a:p>
        </p:txBody>
      </p:sp>
    </p:spTree>
    <p:extLst>
      <p:ext uri="{BB962C8B-B14F-4D97-AF65-F5344CB8AC3E}">
        <p14:creationId xmlns:p14="http://schemas.microsoft.com/office/powerpoint/2010/main" val="151662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9065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12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5694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0352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9729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0705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78552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4378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7878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8641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12/13/23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015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12/13/23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54806623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8" r:id="rId6"/>
    <p:sldLayoutId id="2147483763" r:id="rId7"/>
    <p:sldLayoutId id="2147483764" r:id="rId8"/>
    <p:sldLayoutId id="2147483765" r:id="rId9"/>
    <p:sldLayoutId id="2147483767" r:id="rId10"/>
    <p:sldLayoutId id="2147483766"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yellow and black background&#10;&#10;Description automatically generated">
            <a:extLst>
              <a:ext uri="{FF2B5EF4-FFF2-40B4-BE49-F238E27FC236}">
                <a16:creationId xmlns:a16="http://schemas.microsoft.com/office/drawing/2014/main" id="{D91A8003-F17B-2FCD-3337-F10E5FD37CB7}"/>
              </a:ext>
            </a:extLst>
          </p:cNvPr>
          <p:cNvPicPr>
            <a:picLocks noChangeAspect="1"/>
          </p:cNvPicPr>
          <p:nvPr/>
        </p:nvPicPr>
        <p:blipFill rotWithShape="1">
          <a:blip r:embed="rId2"/>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8BC4B-066F-CD01-0F68-6A0F8672ADC3}"/>
              </a:ext>
            </a:extLst>
          </p:cNvPr>
          <p:cNvSpPr>
            <a:spLocks noGrp="1"/>
          </p:cNvSpPr>
          <p:nvPr>
            <p:ph type="ctrTitle"/>
          </p:nvPr>
        </p:nvSpPr>
        <p:spPr>
          <a:xfrm>
            <a:off x="7249886" y="914400"/>
            <a:ext cx="4294414" cy="3848100"/>
          </a:xfrm>
        </p:spPr>
        <p:txBody>
          <a:bodyPr>
            <a:normAutofit/>
          </a:bodyPr>
          <a:lstStyle/>
          <a:p>
            <a:pPr algn="r"/>
            <a:r>
              <a:rPr lang="en-US" dirty="0"/>
              <a:t>Fine Tuning a BERT Model for Text Classification</a:t>
            </a:r>
            <a:endParaRPr lang="en-US"/>
          </a:p>
        </p:txBody>
      </p:sp>
      <p:sp>
        <p:nvSpPr>
          <p:cNvPr id="3" name="Subtitle 2">
            <a:extLst>
              <a:ext uri="{FF2B5EF4-FFF2-40B4-BE49-F238E27FC236}">
                <a16:creationId xmlns:a16="http://schemas.microsoft.com/office/drawing/2014/main" id="{4BD1DACF-B88F-3638-7C4B-D19409B3A818}"/>
              </a:ext>
            </a:extLst>
          </p:cNvPr>
          <p:cNvSpPr>
            <a:spLocks noGrp="1"/>
          </p:cNvSpPr>
          <p:nvPr>
            <p:ph type="subTitle" idx="1"/>
          </p:nvPr>
        </p:nvSpPr>
        <p:spPr>
          <a:xfrm>
            <a:off x="7249886" y="5075227"/>
            <a:ext cx="4294414" cy="906473"/>
          </a:xfrm>
        </p:spPr>
        <p:txBody>
          <a:bodyPr>
            <a:normAutofit/>
          </a:bodyPr>
          <a:lstStyle/>
          <a:p>
            <a:pPr algn="r"/>
            <a:r>
              <a:rPr lang="en-US">
                <a:solidFill>
                  <a:srgbClr val="FFFFFF"/>
                </a:solidFill>
              </a:rPr>
              <a:t>Kishan Polekar</a:t>
            </a:r>
          </a:p>
        </p:txBody>
      </p:sp>
    </p:spTree>
    <p:extLst>
      <p:ext uri="{BB962C8B-B14F-4D97-AF65-F5344CB8AC3E}">
        <p14:creationId xmlns:p14="http://schemas.microsoft.com/office/powerpoint/2010/main" val="422516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B89F-51C0-ACCC-6A2A-76683F7285E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7426236-DF77-03D6-98A1-6B32E01B20D0}"/>
              </a:ext>
            </a:extLst>
          </p:cNvPr>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153024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0800-935E-3F5B-5225-93BCE4E0052C}"/>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756A2788-C24D-B62F-7F1E-1A388157F26F}"/>
              </a:ext>
            </a:extLst>
          </p:cNvPr>
          <p:cNvSpPr>
            <a:spLocks noGrp="1"/>
          </p:cNvSpPr>
          <p:nvPr>
            <p:ph idx="1"/>
          </p:nvPr>
        </p:nvSpPr>
        <p:spPr>
          <a:xfrm>
            <a:off x="652371" y="2095500"/>
            <a:ext cx="10620855" cy="2581961"/>
          </a:xfrm>
        </p:spPr>
        <p:txBody>
          <a:bodyPr>
            <a:normAutofit fontScale="85000" lnSpcReduction="10000"/>
          </a:bodyPr>
          <a:lstStyle/>
          <a:p>
            <a:r>
              <a:rPr lang="en-US" dirty="0"/>
              <a:t>Assess the similarity between two pairs of sentences/phrases.</a:t>
            </a:r>
          </a:p>
          <a:p>
            <a:r>
              <a:rPr lang="en-US" dirty="0"/>
              <a:t>Useful in several NLP tasks and various fields.</a:t>
            </a:r>
          </a:p>
          <a:p>
            <a:r>
              <a:rPr lang="en-US" dirty="0"/>
              <a:t>Training a BERT model using TensorFlow.</a:t>
            </a:r>
          </a:p>
          <a:p>
            <a:r>
              <a:rPr lang="en-US" dirty="0"/>
              <a:t>Corpus used: GLUE MRPC (Microsoft Research Paraphrase Corpus) through TensorFlow Datasets (TFDS).</a:t>
            </a:r>
          </a:p>
          <a:p>
            <a:r>
              <a:rPr lang="en-US" dirty="0"/>
              <a:t>Taken from various online news sources, annotated whether sentence pairs are semantically equivalent.</a:t>
            </a:r>
          </a:p>
          <a:p>
            <a:r>
              <a:rPr lang="en-US" dirty="0"/>
              <a:t>Two class labels: ‘equivalent’ | ‘</a:t>
            </a:r>
            <a:r>
              <a:rPr lang="en-US" dirty="0" err="1"/>
              <a:t>not_equivalent</a:t>
            </a:r>
            <a:r>
              <a:rPr lang="en-US" dirty="0"/>
              <a:t>’</a:t>
            </a:r>
          </a:p>
        </p:txBody>
      </p:sp>
      <p:pic>
        <p:nvPicPr>
          <p:cNvPr id="7" name="Picture 6" descr="A screenshot of a computer&#10;&#10;Description automatically generated">
            <a:extLst>
              <a:ext uri="{FF2B5EF4-FFF2-40B4-BE49-F238E27FC236}">
                <a16:creationId xmlns:a16="http://schemas.microsoft.com/office/drawing/2014/main" id="{5D262F89-22B4-FEDF-0D14-865D87220844}"/>
              </a:ext>
            </a:extLst>
          </p:cNvPr>
          <p:cNvPicPr>
            <a:picLocks noChangeAspect="1"/>
          </p:cNvPicPr>
          <p:nvPr/>
        </p:nvPicPr>
        <p:blipFill>
          <a:blip r:embed="rId2"/>
          <a:stretch>
            <a:fillRect/>
          </a:stretch>
        </p:blipFill>
        <p:spPr>
          <a:xfrm>
            <a:off x="6579667" y="4338458"/>
            <a:ext cx="4659859" cy="1871842"/>
          </a:xfrm>
          <a:prstGeom prst="rect">
            <a:avLst/>
          </a:prstGeom>
        </p:spPr>
      </p:pic>
      <p:graphicFrame>
        <p:nvGraphicFramePr>
          <p:cNvPr id="8" name="Table 7">
            <a:extLst>
              <a:ext uri="{FF2B5EF4-FFF2-40B4-BE49-F238E27FC236}">
                <a16:creationId xmlns:a16="http://schemas.microsoft.com/office/drawing/2014/main" id="{C762062D-E69A-B406-E845-5C92601CAD35}"/>
              </a:ext>
            </a:extLst>
          </p:cNvPr>
          <p:cNvGraphicFramePr>
            <a:graphicFrameLocks noGrp="1"/>
          </p:cNvGraphicFramePr>
          <p:nvPr>
            <p:extLst>
              <p:ext uri="{D42A27DB-BD31-4B8C-83A1-F6EECF244321}">
                <p14:modId xmlns:p14="http://schemas.microsoft.com/office/powerpoint/2010/main" val="2420168375"/>
              </p:ext>
            </p:extLst>
          </p:nvPr>
        </p:nvGraphicFramePr>
        <p:xfrm>
          <a:off x="652371" y="4550720"/>
          <a:ext cx="5813744" cy="1659580"/>
        </p:xfrm>
        <a:graphic>
          <a:graphicData uri="http://schemas.openxmlformats.org/drawingml/2006/table">
            <a:tbl>
              <a:tblPr firstRow="1" bandRow="1">
                <a:tableStyleId>{073A0DAA-6AF3-43AB-8588-CEC1D06C72B9}</a:tableStyleId>
              </a:tblPr>
              <a:tblGrid>
                <a:gridCol w="2906872">
                  <a:extLst>
                    <a:ext uri="{9D8B030D-6E8A-4147-A177-3AD203B41FA5}">
                      <a16:colId xmlns:a16="http://schemas.microsoft.com/office/drawing/2014/main" val="1646577674"/>
                    </a:ext>
                  </a:extLst>
                </a:gridCol>
                <a:gridCol w="2906872">
                  <a:extLst>
                    <a:ext uri="{9D8B030D-6E8A-4147-A177-3AD203B41FA5}">
                      <a16:colId xmlns:a16="http://schemas.microsoft.com/office/drawing/2014/main" val="2848588727"/>
                    </a:ext>
                  </a:extLst>
                </a:gridCol>
              </a:tblGrid>
              <a:tr h="414895">
                <a:tc>
                  <a:txBody>
                    <a:bodyPr/>
                    <a:lstStyle/>
                    <a:p>
                      <a:r>
                        <a:rPr lang="en-US" dirty="0"/>
                        <a:t>Split</a:t>
                      </a:r>
                    </a:p>
                  </a:txBody>
                  <a:tcPr/>
                </a:tc>
                <a:tc>
                  <a:txBody>
                    <a:bodyPr/>
                    <a:lstStyle/>
                    <a:p>
                      <a:r>
                        <a:rPr lang="en-US" dirty="0"/>
                        <a:t>Number of Examples</a:t>
                      </a:r>
                    </a:p>
                  </a:txBody>
                  <a:tcPr/>
                </a:tc>
                <a:extLst>
                  <a:ext uri="{0D108BD9-81ED-4DB2-BD59-A6C34878D82A}">
                    <a16:rowId xmlns:a16="http://schemas.microsoft.com/office/drawing/2014/main" val="4078724608"/>
                  </a:ext>
                </a:extLst>
              </a:tr>
              <a:tr h="414895">
                <a:tc>
                  <a:txBody>
                    <a:bodyPr/>
                    <a:lstStyle/>
                    <a:p>
                      <a:r>
                        <a:rPr lang="en-US" dirty="0"/>
                        <a:t>train</a:t>
                      </a:r>
                    </a:p>
                  </a:txBody>
                  <a:tcPr/>
                </a:tc>
                <a:tc>
                  <a:txBody>
                    <a:bodyPr/>
                    <a:lstStyle/>
                    <a:p>
                      <a:r>
                        <a:rPr lang="en-US" dirty="0"/>
                        <a:t>3,668</a:t>
                      </a:r>
                    </a:p>
                  </a:txBody>
                  <a:tcPr/>
                </a:tc>
                <a:extLst>
                  <a:ext uri="{0D108BD9-81ED-4DB2-BD59-A6C34878D82A}">
                    <a16:rowId xmlns:a16="http://schemas.microsoft.com/office/drawing/2014/main" val="1854267"/>
                  </a:ext>
                </a:extLst>
              </a:tr>
              <a:tr h="414895">
                <a:tc>
                  <a:txBody>
                    <a:bodyPr/>
                    <a:lstStyle/>
                    <a:p>
                      <a:r>
                        <a:rPr lang="en-US" dirty="0"/>
                        <a:t>validation</a:t>
                      </a:r>
                    </a:p>
                  </a:txBody>
                  <a:tcPr/>
                </a:tc>
                <a:tc>
                  <a:txBody>
                    <a:bodyPr/>
                    <a:lstStyle/>
                    <a:p>
                      <a:r>
                        <a:rPr lang="en-US" dirty="0"/>
                        <a:t>1,725</a:t>
                      </a:r>
                    </a:p>
                  </a:txBody>
                  <a:tcPr/>
                </a:tc>
                <a:extLst>
                  <a:ext uri="{0D108BD9-81ED-4DB2-BD59-A6C34878D82A}">
                    <a16:rowId xmlns:a16="http://schemas.microsoft.com/office/drawing/2014/main" val="4270759025"/>
                  </a:ext>
                </a:extLst>
              </a:tr>
              <a:tr h="414895">
                <a:tc>
                  <a:txBody>
                    <a:bodyPr/>
                    <a:lstStyle/>
                    <a:p>
                      <a:r>
                        <a:rPr lang="en-US" dirty="0"/>
                        <a:t>test</a:t>
                      </a:r>
                    </a:p>
                  </a:txBody>
                  <a:tcPr/>
                </a:tc>
                <a:tc>
                  <a:txBody>
                    <a:bodyPr/>
                    <a:lstStyle/>
                    <a:p>
                      <a:r>
                        <a:rPr lang="en-US" dirty="0"/>
                        <a:t>408</a:t>
                      </a:r>
                    </a:p>
                  </a:txBody>
                  <a:tcPr/>
                </a:tc>
                <a:extLst>
                  <a:ext uri="{0D108BD9-81ED-4DB2-BD59-A6C34878D82A}">
                    <a16:rowId xmlns:a16="http://schemas.microsoft.com/office/drawing/2014/main" val="3536553020"/>
                  </a:ext>
                </a:extLst>
              </a:tr>
            </a:tbl>
          </a:graphicData>
        </a:graphic>
      </p:graphicFrame>
      <p:sp>
        <p:nvSpPr>
          <p:cNvPr id="9" name="Footer Placeholder 8">
            <a:extLst>
              <a:ext uri="{FF2B5EF4-FFF2-40B4-BE49-F238E27FC236}">
                <a16:creationId xmlns:a16="http://schemas.microsoft.com/office/drawing/2014/main" id="{3676AED8-E0B0-E828-9A17-99E7353E1199}"/>
              </a:ext>
            </a:extLst>
          </p:cNvPr>
          <p:cNvSpPr>
            <a:spLocks noGrp="1"/>
          </p:cNvSpPr>
          <p:nvPr>
            <p:ph type="ftr" sz="quarter" idx="11"/>
          </p:nvPr>
        </p:nvSpPr>
        <p:spPr>
          <a:xfrm>
            <a:off x="7391401" y="6332538"/>
            <a:ext cx="4148228" cy="365125"/>
          </a:xfrm>
        </p:spPr>
        <p:txBody>
          <a:bodyPr/>
          <a:lstStyle/>
          <a:p>
            <a:r>
              <a:rPr lang="en-US" dirty="0"/>
              <a:t>https://</a:t>
            </a:r>
            <a:r>
              <a:rPr lang="en-US" dirty="0" err="1"/>
              <a:t>www.tensorflow.org</a:t>
            </a:r>
            <a:r>
              <a:rPr lang="en-US" dirty="0"/>
              <a:t>/datasets/catalog/</a:t>
            </a:r>
            <a:r>
              <a:rPr lang="en-US" dirty="0" err="1"/>
              <a:t>glue#gluemrpc</a:t>
            </a:r>
            <a:endParaRPr lang="en-US" dirty="0"/>
          </a:p>
        </p:txBody>
      </p:sp>
    </p:spTree>
    <p:extLst>
      <p:ext uri="{BB962C8B-B14F-4D97-AF65-F5344CB8AC3E}">
        <p14:creationId xmlns:p14="http://schemas.microsoft.com/office/powerpoint/2010/main" val="378071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966E-B8E6-84ED-4436-F34ED767AE9C}"/>
              </a:ext>
            </a:extLst>
          </p:cNvPr>
          <p:cNvSpPr>
            <a:spLocks noGrp="1"/>
          </p:cNvSpPr>
          <p:nvPr>
            <p:ph type="title"/>
          </p:nvPr>
        </p:nvSpPr>
        <p:spPr/>
        <p:txBody>
          <a:bodyPr/>
          <a:lstStyle/>
          <a:p>
            <a:r>
              <a:rPr lang="en-US" dirty="0"/>
              <a:t>Approach and data pre-processing</a:t>
            </a:r>
          </a:p>
        </p:txBody>
      </p:sp>
      <p:sp>
        <p:nvSpPr>
          <p:cNvPr id="3" name="Content Placeholder 2">
            <a:extLst>
              <a:ext uri="{FF2B5EF4-FFF2-40B4-BE49-F238E27FC236}">
                <a16:creationId xmlns:a16="http://schemas.microsoft.com/office/drawing/2014/main" id="{763A72A2-1900-BF8E-930F-43AEF7937ECD}"/>
              </a:ext>
            </a:extLst>
          </p:cNvPr>
          <p:cNvSpPr>
            <a:spLocks noGrp="1"/>
          </p:cNvSpPr>
          <p:nvPr>
            <p:ph idx="1"/>
          </p:nvPr>
        </p:nvSpPr>
        <p:spPr/>
        <p:txBody>
          <a:bodyPr>
            <a:normAutofit fontScale="70000" lnSpcReduction="20000"/>
          </a:bodyPr>
          <a:lstStyle/>
          <a:p>
            <a:r>
              <a:rPr lang="en-US" dirty="0"/>
              <a:t>Tokenize each word in the sentence using the BERT Tokenizer.</a:t>
            </a:r>
          </a:p>
          <a:p>
            <a:r>
              <a:rPr lang="en-US" dirty="0"/>
              <a:t>Pack the tokenized inputs from list to BERT recognized nest of tensors.</a:t>
            </a:r>
          </a:p>
          <a:p>
            <a:r>
              <a:rPr lang="en-US" dirty="0"/>
              <a:t>Also tokenizes special characters using the special tokens </a:t>
            </a:r>
            <a:r>
              <a:rPr lang="en-US" dirty="0" err="1"/>
              <a:t>dict</a:t>
            </a:r>
            <a:r>
              <a:rPr lang="en-US" dirty="0"/>
              <a:t> containing 30k+ samples.</a:t>
            </a:r>
          </a:p>
          <a:p>
            <a:r>
              <a:rPr lang="en-US" dirty="0" err="1"/>
              <a:t>BertPackInputs</a:t>
            </a:r>
            <a:r>
              <a:rPr lang="en-US" dirty="0"/>
              <a:t> expects the following format: </a:t>
            </a:r>
          </a:p>
          <a:p>
            <a:pPr lvl="1"/>
            <a:r>
              <a:rPr lang="en-US" dirty="0"/>
              <a:t>Type of problem: [CLS] in our case</a:t>
            </a:r>
          </a:p>
          <a:p>
            <a:pPr lvl="1"/>
            <a:r>
              <a:rPr lang="en-US" dirty="0"/>
              <a:t>Sentence 1 (tokenized) with SEP token (denoting Sentence Separation)</a:t>
            </a:r>
          </a:p>
          <a:p>
            <a:pPr lvl="1"/>
            <a:r>
              <a:rPr lang="en-US" dirty="0"/>
              <a:t>Sentence 2 (tokenized) with SEP token (denoting End of Sentence)</a:t>
            </a:r>
          </a:p>
          <a:p>
            <a:r>
              <a:rPr lang="en-US" dirty="0"/>
              <a:t>Returns dictionary containing:</a:t>
            </a:r>
          </a:p>
          <a:p>
            <a:pPr lvl="1"/>
            <a:r>
              <a:rPr lang="en-US" b="1" dirty="0" err="1"/>
              <a:t>input_word_ids</a:t>
            </a:r>
            <a:r>
              <a:rPr lang="en-US" dirty="0"/>
              <a:t>: The tokenized sentences packed together.</a:t>
            </a:r>
          </a:p>
          <a:p>
            <a:pPr lvl="1"/>
            <a:r>
              <a:rPr lang="en-US" b="1" dirty="0" err="1"/>
              <a:t>input_mask</a:t>
            </a:r>
            <a:r>
              <a:rPr lang="en-US" dirty="0"/>
              <a:t>: The mask indicating which locations are valid in the other outputs.</a:t>
            </a:r>
          </a:p>
          <a:p>
            <a:pPr lvl="1"/>
            <a:r>
              <a:rPr lang="en-US" b="1" dirty="0" err="1"/>
              <a:t>input_type_ids</a:t>
            </a:r>
            <a:r>
              <a:rPr lang="en-US" dirty="0"/>
              <a:t>: Indicating which sentence each token belongs to.</a:t>
            </a:r>
          </a:p>
          <a:p>
            <a:r>
              <a:rPr lang="en-US" dirty="0"/>
              <a:t>Maximum Sentence Length: 128</a:t>
            </a:r>
          </a:p>
        </p:txBody>
      </p:sp>
      <p:sp>
        <p:nvSpPr>
          <p:cNvPr id="4" name="Footer Placeholder 3">
            <a:extLst>
              <a:ext uri="{FF2B5EF4-FFF2-40B4-BE49-F238E27FC236}">
                <a16:creationId xmlns:a16="http://schemas.microsoft.com/office/drawing/2014/main" id="{F309D61C-1E3A-841B-C85B-CF9133A2C1F0}"/>
              </a:ext>
            </a:extLst>
          </p:cNvPr>
          <p:cNvSpPr>
            <a:spLocks noGrp="1"/>
          </p:cNvSpPr>
          <p:nvPr>
            <p:ph type="ftr" sz="quarter" idx="11"/>
          </p:nvPr>
        </p:nvSpPr>
        <p:spPr>
          <a:xfrm>
            <a:off x="7663543" y="6332538"/>
            <a:ext cx="3876085" cy="365125"/>
          </a:xfrm>
        </p:spPr>
        <p:txBody>
          <a:bodyPr/>
          <a:lstStyle/>
          <a:p>
            <a:r>
              <a:rPr lang="en-US" dirty="0"/>
              <a:t>https://</a:t>
            </a:r>
            <a:r>
              <a:rPr lang="en-US" dirty="0" err="1"/>
              <a:t>www.tensorflow.org</a:t>
            </a:r>
            <a:r>
              <a:rPr lang="en-US" dirty="0"/>
              <a:t>/</a:t>
            </a:r>
            <a:r>
              <a:rPr lang="en-US" dirty="0" err="1"/>
              <a:t>tfmodels</a:t>
            </a:r>
            <a:r>
              <a:rPr lang="en-US" dirty="0"/>
              <a:t>/</a:t>
            </a:r>
            <a:r>
              <a:rPr lang="en-US" dirty="0" err="1"/>
              <a:t>nlp</a:t>
            </a:r>
            <a:r>
              <a:rPr lang="en-US" dirty="0"/>
              <a:t>/</a:t>
            </a:r>
            <a:r>
              <a:rPr lang="en-US" dirty="0" err="1"/>
              <a:t>fine_tune_bert</a:t>
            </a:r>
            <a:endParaRPr lang="en-US" dirty="0"/>
          </a:p>
        </p:txBody>
      </p:sp>
    </p:spTree>
    <p:extLst>
      <p:ext uri="{BB962C8B-B14F-4D97-AF65-F5344CB8AC3E}">
        <p14:creationId xmlns:p14="http://schemas.microsoft.com/office/powerpoint/2010/main" val="34054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263C-704D-1C0A-F308-876116E955F8}"/>
              </a:ext>
            </a:extLst>
          </p:cNvPr>
          <p:cNvSpPr>
            <a:spLocks noGrp="1"/>
          </p:cNvSpPr>
          <p:nvPr>
            <p:ph type="title"/>
          </p:nvPr>
        </p:nvSpPr>
        <p:spPr/>
        <p:txBody>
          <a:bodyPr/>
          <a:lstStyle/>
          <a:p>
            <a:r>
              <a:rPr lang="en-US" dirty="0"/>
              <a:t>Sample data for </a:t>
            </a:r>
            <a:r>
              <a:rPr lang="en-US" dirty="0" err="1"/>
              <a:t>bert</a:t>
            </a:r>
            <a:r>
              <a:rPr lang="en-US" dirty="0"/>
              <a:t> model input</a:t>
            </a:r>
          </a:p>
        </p:txBody>
      </p:sp>
      <p:sp>
        <p:nvSpPr>
          <p:cNvPr id="11" name="Content Placeholder 10">
            <a:extLst>
              <a:ext uri="{FF2B5EF4-FFF2-40B4-BE49-F238E27FC236}">
                <a16:creationId xmlns:a16="http://schemas.microsoft.com/office/drawing/2014/main" id="{D8AB8481-3AAE-FD31-55A7-6DF72D570FD0}"/>
              </a:ext>
            </a:extLst>
          </p:cNvPr>
          <p:cNvSpPr>
            <a:spLocks noGrp="1"/>
          </p:cNvSpPr>
          <p:nvPr>
            <p:ph idx="1"/>
          </p:nvPr>
        </p:nvSpPr>
        <p:spPr/>
        <p:txBody>
          <a:bodyPr>
            <a:normAutofit/>
          </a:bodyPr>
          <a:lstStyle/>
          <a:p>
            <a:r>
              <a:rPr lang="en-US" dirty="0"/>
              <a:t>“hello </a:t>
            </a:r>
            <a:r>
              <a:rPr lang="en-US" dirty="0" err="1"/>
              <a:t>tensorflow</a:t>
            </a:r>
            <a:r>
              <a:rPr lang="en-US" dirty="0"/>
              <a:t>” : [[[7592], [23435, 12314]]]</a:t>
            </a:r>
          </a:p>
          <a:p>
            <a:r>
              <a:rPr lang="en-US" dirty="0"/>
              <a:t>“goodbye </a:t>
            </a:r>
            <a:r>
              <a:rPr lang="en-US" dirty="0" err="1"/>
              <a:t>tensorflow</a:t>
            </a:r>
            <a:r>
              <a:rPr lang="en-US" dirty="0"/>
              <a:t>”: [[[9119], [23435, 12314]]]</a:t>
            </a:r>
          </a:p>
          <a:p>
            <a:r>
              <a:rPr lang="en-US" dirty="0"/>
              <a:t>Packing the two sentences together, we have:</a:t>
            </a:r>
          </a:p>
          <a:p>
            <a:r>
              <a:rPr lang="en-US" dirty="0"/>
              <a:t>[[  101  7592 23435 12314   102  9119 23435 12314   102     0     0     0]]</a:t>
            </a:r>
          </a:p>
          <a:p>
            <a:r>
              <a:rPr lang="en-US" dirty="0"/>
              <a:t>[[  [CLS]      sentence_1      [SEP]     sentence_2        [SEP]  </a:t>
            </a:r>
            <a:r>
              <a:rPr lang="en-US" dirty="0" err="1"/>
              <a:t>special_tokens_location</a:t>
            </a:r>
            <a:r>
              <a:rPr lang="en-US" dirty="0"/>
              <a:t>]]</a:t>
            </a:r>
          </a:p>
          <a:p>
            <a:r>
              <a:rPr lang="en-US" dirty="0"/>
              <a:t>For our GLUE data, we have the following configuration on</a:t>
            </a:r>
          </a:p>
          <a:p>
            <a:pPr marL="0" indent="0">
              <a:buNone/>
            </a:pPr>
            <a:r>
              <a:rPr lang="en-US" dirty="0"/>
              <a:t>   training dataset:</a:t>
            </a:r>
          </a:p>
          <a:p>
            <a:endParaRPr lang="en-US" dirty="0"/>
          </a:p>
        </p:txBody>
      </p:sp>
      <p:pic>
        <p:nvPicPr>
          <p:cNvPr id="13" name="Picture 12" descr="A black background with white text&#10;&#10;Description automatically generated">
            <a:extLst>
              <a:ext uri="{FF2B5EF4-FFF2-40B4-BE49-F238E27FC236}">
                <a16:creationId xmlns:a16="http://schemas.microsoft.com/office/drawing/2014/main" id="{2D7FE55A-E729-2FCD-CD42-51369960E8D6}"/>
              </a:ext>
            </a:extLst>
          </p:cNvPr>
          <p:cNvPicPr>
            <a:picLocks noChangeAspect="1"/>
          </p:cNvPicPr>
          <p:nvPr/>
        </p:nvPicPr>
        <p:blipFill>
          <a:blip r:embed="rId2"/>
          <a:stretch>
            <a:fillRect/>
          </a:stretch>
        </p:blipFill>
        <p:spPr>
          <a:xfrm>
            <a:off x="918774" y="5467350"/>
            <a:ext cx="3530600" cy="952500"/>
          </a:xfrm>
          <a:prstGeom prst="rect">
            <a:avLst/>
          </a:prstGeom>
        </p:spPr>
      </p:pic>
      <p:pic>
        <p:nvPicPr>
          <p:cNvPr id="15" name="Picture 14" descr="A purple screen with many small colored dots&#10;&#10;Description automatically generated with medium confidence">
            <a:extLst>
              <a:ext uri="{FF2B5EF4-FFF2-40B4-BE49-F238E27FC236}">
                <a16:creationId xmlns:a16="http://schemas.microsoft.com/office/drawing/2014/main" id="{314D129F-B3C6-21F4-F301-57A5D9DAF927}"/>
              </a:ext>
            </a:extLst>
          </p:cNvPr>
          <p:cNvPicPr>
            <a:picLocks noChangeAspect="1"/>
          </p:cNvPicPr>
          <p:nvPr/>
        </p:nvPicPr>
        <p:blipFill>
          <a:blip r:embed="rId3"/>
          <a:stretch>
            <a:fillRect/>
          </a:stretch>
        </p:blipFill>
        <p:spPr>
          <a:xfrm>
            <a:off x="9015413" y="4510507"/>
            <a:ext cx="2524216" cy="1909343"/>
          </a:xfrm>
          <a:prstGeom prst="rect">
            <a:avLst/>
          </a:prstGeom>
        </p:spPr>
      </p:pic>
    </p:spTree>
    <p:extLst>
      <p:ext uri="{BB962C8B-B14F-4D97-AF65-F5344CB8AC3E}">
        <p14:creationId xmlns:p14="http://schemas.microsoft.com/office/powerpoint/2010/main" val="373378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8F5D-6D22-63D5-B369-288EEC4BD6B1}"/>
              </a:ext>
            </a:extLst>
          </p:cNvPr>
          <p:cNvSpPr>
            <a:spLocks noGrp="1"/>
          </p:cNvSpPr>
          <p:nvPr>
            <p:ph type="title"/>
          </p:nvPr>
        </p:nvSpPr>
        <p:spPr>
          <a:xfrm>
            <a:off x="660592" y="914400"/>
            <a:ext cx="5901573" cy="1447801"/>
          </a:xfrm>
        </p:spPr>
        <p:txBody>
          <a:bodyPr anchor="b">
            <a:normAutofit/>
          </a:bodyPr>
          <a:lstStyle/>
          <a:p>
            <a:r>
              <a:rPr lang="en-US" sz="3300"/>
              <a:t>Pre-trained bert transformer encoder</a:t>
            </a:r>
          </a:p>
        </p:txBody>
      </p:sp>
      <p:sp>
        <p:nvSpPr>
          <p:cNvPr id="3" name="Content Placeholder 2">
            <a:extLst>
              <a:ext uri="{FF2B5EF4-FFF2-40B4-BE49-F238E27FC236}">
                <a16:creationId xmlns:a16="http://schemas.microsoft.com/office/drawing/2014/main" id="{01853F07-C379-43E2-56C0-75DC8903B2AC}"/>
              </a:ext>
            </a:extLst>
          </p:cNvPr>
          <p:cNvSpPr>
            <a:spLocks noGrp="1"/>
          </p:cNvSpPr>
          <p:nvPr>
            <p:ph idx="1"/>
          </p:nvPr>
        </p:nvSpPr>
        <p:spPr>
          <a:xfrm>
            <a:off x="660591" y="2884868"/>
            <a:ext cx="5901574" cy="3117899"/>
          </a:xfrm>
        </p:spPr>
        <p:txBody>
          <a:bodyPr>
            <a:normAutofit/>
          </a:bodyPr>
          <a:lstStyle/>
          <a:p>
            <a:r>
              <a:rPr lang="en-US" dirty="0"/>
              <a:t>Activation function (hidden layers): GELU</a:t>
            </a:r>
          </a:p>
          <a:p>
            <a:r>
              <a:rPr lang="en-US"/>
              <a:t>num_classes</a:t>
            </a:r>
            <a:r>
              <a:rPr lang="en-US" dirty="0"/>
              <a:t>: 2</a:t>
            </a:r>
          </a:p>
          <a:p>
            <a:r>
              <a:rPr lang="en-US"/>
              <a:t>num_hidden_layers</a:t>
            </a:r>
            <a:r>
              <a:rPr lang="en-US" dirty="0"/>
              <a:t>: 12</a:t>
            </a:r>
          </a:p>
          <a:p>
            <a:r>
              <a:rPr lang="en-US"/>
              <a:t>input_shape</a:t>
            </a:r>
            <a:r>
              <a:rPr lang="en-US" dirty="0"/>
              <a:t>: (32,128)</a:t>
            </a:r>
          </a:p>
          <a:p>
            <a:r>
              <a:rPr lang="en-US" dirty="0"/>
              <a:t>Size of the network: 768 nodes</a:t>
            </a:r>
          </a:p>
        </p:txBody>
      </p:sp>
      <p:pic>
        <p:nvPicPr>
          <p:cNvPr id="1026" name="Picture 2" descr="png">
            <a:extLst>
              <a:ext uri="{FF2B5EF4-FFF2-40B4-BE49-F238E27FC236}">
                <a16:creationId xmlns:a16="http://schemas.microsoft.com/office/drawing/2014/main" id="{AC84B0DD-992A-C2F6-BD43-533AC7FEE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8230" y="-2949"/>
            <a:ext cx="3461656" cy="6854767"/>
          </a:xfrm>
          <a:prstGeom prst="rect">
            <a:avLst/>
          </a:prstGeom>
          <a:solidFill>
            <a:srgbClr val="FFFFFF"/>
          </a:solidFill>
        </p:spPr>
      </p:pic>
    </p:spTree>
    <p:extLst>
      <p:ext uri="{BB962C8B-B14F-4D97-AF65-F5344CB8AC3E}">
        <p14:creationId xmlns:p14="http://schemas.microsoft.com/office/powerpoint/2010/main" val="246509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DA46-F48D-F46A-8610-C562768B1C6E}"/>
              </a:ext>
            </a:extLst>
          </p:cNvPr>
          <p:cNvSpPr>
            <a:spLocks noGrp="1"/>
          </p:cNvSpPr>
          <p:nvPr>
            <p:ph type="title"/>
          </p:nvPr>
        </p:nvSpPr>
        <p:spPr>
          <a:xfrm>
            <a:off x="926659" y="914399"/>
            <a:ext cx="6312340" cy="1447802"/>
          </a:xfrm>
        </p:spPr>
        <p:txBody>
          <a:bodyPr anchor="b">
            <a:normAutofit/>
          </a:bodyPr>
          <a:lstStyle/>
          <a:p>
            <a:r>
              <a:rPr lang="en-US" dirty="0"/>
              <a:t>Optimizer setup</a:t>
            </a:r>
          </a:p>
        </p:txBody>
      </p:sp>
      <p:sp>
        <p:nvSpPr>
          <p:cNvPr id="3" name="Content Placeholder 2">
            <a:extLst>
              <a:ext uri="{FF2B5EF4-FFF2-40B4-BE49-F238E27FC236}">
                <a16:creationId xmlns:a16="http://schemas.microsoft.com/office/drawing/2014/main" id="{E744D398-6C66-82A2-B57A-30462CE86EC0}"/>
              </a:ext>
            </a:extLst>
          </p:cNvPr>
          <p:cNvSpPr>
            <a:spLocks noGrp="1"/>
          </p:cNvSpPr>
          <p:nvPr>
            <p:ph idx="1"/>
          </p:nvPr>
        </p:nvSpPr>
        <p:spPr>
          <a:xfrm>
            <a:off x="926658" y="2861189"/>
            <a:ext cx="6312340" cy="3082412"/>
          </a:xfrm>
        </p:spPr>
        <p:txBody>
          <a:bodyPr>
            <a:normAutofit/>
          </a:bodyPr>
          <a:lstStyle/>
          <a:p>
            <a:pPr>
              <a:lnSpc>
                <a:spcPct val="110000"/>
              </a:lnSpc>
            </a:pPr>
            <a:r>
              <a:rPr lang="en-US" sz="1400"/>
              <a:t>We use the Adam optimizer with weight decay.</a:t>
            </a:r>
          </a:p>
          <a:p>
            <a:pPr>
              <a:lnSpc>
                <a:spcPct val="110000"/>
              </a:lnSpc>
            </a:pPr>
            <a:r>
              <a:rPr lang="en-US" sz="1400"/>
              <a:t>Loss function used: SparseCategoricalCrossentropy</a:t>
            </a:r>
          </a:p>
          <a:p>
            <a:pPr>
              <a:lnSpc>
                <a:spcPct val="110000"/>
              </a:lnSpc>
            </a:pPr>
            <a:r>
              <a:rPr lang="en-US" sz="1400"/>
              <a:t>Learning rate starts from 0, warms up to an initial learning rate, then decays back to 0.</a:t>
            </a:r>
          </a:p>
          <a:p>
            <a:pPr>
              <a:lnSpc>
                <a:spcPct val="110000"/>
              </a:lnSpc>
            </a:pPr>
            <a:r>
              <a:rPr lang="en-US" sz="1400"/>
              <a:t>Epochs: 5</a:t>
            </a:r>
          </a:p>
          <a:p>
            <a:pPr>
              <a:lnSpc>
                <a:spcPct val="110000"/>
              </a:lnSpc>
            </a:pPr>
            <a:r>
              <a:rPr lang="en-US" sz="1400"/>
              <a:t>Batch size (training and validation): 32</a:t>
            </a:r>
          </a:p>
          <a:p>
            <a:pPr>
              <a:lnSpc>
                <a:spcPct val="110000"/>
              </a:lnSpc>
            </a:pPr>
            <a:r>
              <a:rPr lang="en-US" sz="1400"/>
              <a:t>Steps per epoch: 3668/32 = 114</a:t>
            </a:r>
          </a:p>
          <a:p>
            <a:pPr>
              <a:lnSpc>
                <a:spcPct val="110000"/>
              </a:lnSpc>
            </a:pPr>
            <a:r>
              <a:rPr lang="en-US" sz="1400"/>
              <a:t>Number of training steps: 570</a:t>
            </a:r>
          </a:p>
          <a:p>
            <a:pPr>
              <a:lnSpc>
                <a:spcPct val="110000"/>
              </a:lnSpc>
            </a:pPr>
            <a:r>
              <a:rPr lang="en-US" sz="1400"/>
              <a:t>Initial learning rate: 2e-5 (0.00002)</a:t>
            </a:r>
          </a:p>
        </p:txBody>
      </p:sp>
      <p:pic>
        <p:nvPicPr>
          <p:cNvPr id="2050" name="Picture 2" descr="A red line graph with numbers&#10;&#10;Description automatically generated">
            <a:extLst>
              <a:ext uri="{FF2B5EF4-FFF2-40B4-BE49-F238E27FC236}">
                <a16:creationId xmlns:a16="http://schemas.microsoft.com/office/drawing/2014/main" id="{EED18E32-25A5-F751-93AE-EBE5B3C3B4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01844" y="914399"/>
            <a:ext cx="3027311" cy="2353735"/>
          </a:xfrm>
          <a:prstGeom prst="rect">
            <a:avLst/>
          </a:prstGeom>
          <a:noFill/>
        </p:spPr>
      </p:pic>
      <p:pic>
        <p:nvPicPr>
          <p:cNvPr id="4" name="Picture 3" descr="A blue line graph with numbers&#10;&#10;Description automatically generated">
            <a:extLst>
              <a:ext uri="{FF2B5EF4-FFF2-40B4-BE49-F238E27FC236}">
                <a16:creationId xmlns:a16="http://schemas.microsoft.com/office/drawing/2014/main" id="{78CE3D2C-214A-F19C-86E0-00148A8B410F}"/>
              </a:ext>
            </a:extLst>
          </p:cNvPr>
          <p:cNvPicPr>
            <a:picLocks noChangeAspect="1"/>
          </p:cNvPicPr>
          <p:nvPr/>
        </p:nvPicPr>
        <p:blipFill>
          <a:blip r:embed="rId3"/>
          <a:stretch>
            <a:fillRect/>
          </a:stretch>
        </p:blipFill>
        <p:spPr>
          <a:xfrm>
            <a:off x="8153400" y="3589864"/>
            <a:ext cx="3124199" cy="2272854"/>
          </a:xfrm>
          <a:prstGeom prst="rect">
            <a:avLst/>
          </a:prstGeom>
          <a:noFill/>
        </p:spPr>
      </p:pic>
    </p:spTree>
    <p:extLst>
      <p:ext uri="{BB962C8B-B14F-4D97-AF65-F5344CB8AC3E}">
        <p14:creationId xmlns:p14="http://schemas.microsoft.com/office/powerpoint/2010/main" val="983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2CC9-DA18-C2D9-CB1B-020232E6D363}"/>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1BDD2C26-0E58-F988-B070-E911FBE79ECA}"/>
              </a:ext>
            </a:extLst>
          </p:cNvPr>
          <p:cNvSpPr>
            <a:spLocks noGrp="1"/>
          </p:cNvSpPr>
          <p:nvPr>
            <p:ph idx="1"/>
          </p:nvPr>
        </p:nvSpPr>
        <p:spPr/>
        <p:txBody>
          <a:bodyPr/>
          <a:lstStyle/>
          <a:p>
            <a:r>
              <a:rPr lang="en-US" dirty="0"/>
              <a:t>The base model performance on validation data:</a:t>
            </a:r>
          </a:p>
          <a:p>
            <a:endParaRPr lang="en-US" dirty="0"/>
          </a:p>
          <a:p>
            <a:r>
              <a:rPr lang="en-US" dirty="0"/>
              <a:t>Upon fitting the data over 5 epochs, we get:</a:t>
            </a:r>
          </a:p>
        </p:txBody>
      </p:sp>
      <p:sp>
        <p:nvSpPr>
          <p:cNvPr id="4" name="Rectangle 3">
            <a:extLst>
              <a:ext uri="{FF2B5EF4-FFF2-40B4-BE49-F238E27FC236}">
                <a16:creationId xmlns:a16="http://schemas.microsoft.com/office/drawing/2014/main" id="{0D81BD27-437F-881B-E801-285F7D2E4C31}"/>
              </a:ext>
            </a:extLst>
          </p:cNvPr>
          <p:cNvSpPr/>
          <p:nvPr/>
        </p:nvSpPr>
        <p:spPr>
          <a:xfrm>
            <a:off x="652371" y="2492827"/>
            <a:ext cx="334268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loss: 0.6490 - accuracy: 0.6863</a:t>
            </a:r>
          </a:p>
        </p:txBody>
      </p:sp>
      <p:pic>
        <p:nvPicPr>
          <p:cNvPr id="9" name="Picture 8">
            <a:extLst>
              <a:ext uri="{FF2B5EF4-FFF2-40B4-BE49-F238E27FC236}">
                <a16:creationId xmlns:a16="http://schemas.microsoft.com/office/drawing/2014/main" id="{4A26DEEF-6C0C-305A-0A54-1053FA438DBA}"/>
              </a:ext>
            </a:extLst>
          </p:cNvPr>
          <p:cNvPicPr>
            <a:picLocks noChangeAspect="1"/>
          </p:cNvPicPr>
          <p:nvPr/>
        </p:nvPicPr>
        <p:blipFill>
          <a:blip r:embed="rId2"/>
          <a:stretch>
            <a:fillRect/>
          </a:stretch>
        </p:blipFill>
        <p:spPr>
          <a:xfrm>
            <a:off x="918774" y="3429000"/>
            <a:ext cx="3979798" cy="2984849"/>
          </a:xfrm>
          <a:prstGeom prst="rect">
            <a:avLst/>
          </a:prstGeom>
        </p:spPr>
      </p:pic>
      <p:pic>
        <p:nvPicPr>
          <p:cNvPr id="10" name="Picture 9">
            <a:extLst>
              <a:ext uri="{FF2B5EF4-FFF2-40B4-BE49-F238E27FC236}">
                <a16:creationId xmlns:a16="http://schemas.microsoft.com/office/drawing/2014/main" id="{C9964D40-0F25-88AE-CBBE-131DD4A1DDC6}"/>
              </a:ext>
            </a:extLst>
          </p:cNvPr>
          <p:cNvPicPr>
            <a:picLocks noChangeAspect="1"/>
          </p:cNvPicPr>
          <p:nvPr/>
        </p:nvPicPr>
        <p:blipFill>
          <a:blip r:embed="rId3"/>
          <a:stretch>
            <a:fillRect/>
          </a:stretch>
        </p:blipFill>
        <p:spPr>
          <a:xfrm>
            <a:off x="5985701" y="3429002"/>
            <a:ext cx="3979798" cy="2984848"/>
          </a:xfrm>
          <a:prstGeom prst="rect">
            <a:avLst/>
          </a:prstGeom>
        </p:spPr>
      </p:pic>
      <p:sp>
        <p:nvSpPr>
          <p:cNvPr id="5" name="Rectangle 4">
            <a:extLst>
              <a:ext uri="{FF2B5EF4-FFF2-40B4-BE49-F238E27FC236}">
                <a16:creationId xmlns:a16="http://schemas.microsoft.com/office/drawing/2014/main" id="{4C14D340-9677-B785-80A3-C1F3D7F16B5B}"/>
              </a:ext>
            </a:extLst>
          </p:cNvPr>
          <p:cNvSpPr/>
          <p:nvPr/>
        </p:nvSpPr>
        <p:spPr>
          <a:xfrm>
            <a:off x="4011771" y="2492827"/>
            <a:ext cx="334268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loss: 0.6217 - accuracy: 0.6835</a:t>
            </a:r>
          </a:p>
        </p:txBody>
      </p:sp>
      <p:sp>
        <p:nvSpPr>
          <p:cNvPr id="6" name="Rectangle 5">
            <a:extLst>
              <a:ext uri="{FF2B5EF4-FFF2-40B4-BE49-F238E27FC236}">
                <a16:creationId xmlns:a16="http://schemas.microsoft.com/office/drawing/2014/main" id="{AB8A15DC-3B3B-A655-69CF-03729C555075}"/>
              </a:ext>
            </a:extLst>
          </p:cNvPr>
          <p:cNvSpPr/>
          <p:nvPr/>
        </p:nvSpPr>
        <p:spPr>
          <a:xfrm>
            <a:off x="7354457" y="2481940"/>
            <a:ext cx="334268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loss: 0.6251 - accuracy: 0.6838</a:t>
            </a:r>
          </a:p>
        </p:txBody>
      </p:sp>
      <p:sp>
        <p:nvSpPr>
          <p:cNvPr id="7" name="Rectangle 6">
            <a:extLst>
              <a:ext uri="{FF2B5EF4-FFF2-40B4-BE49-F238E27FC236}">
                <a16:creationId xmlns:a16="http://schemas.microsoft.com/office/drawing/2014/main" id="{65CA4473-6001-B5A9-7162-13338E2A44BF}"/>
              </a:ext>
            </a:extLst>
          </p:cNvPr>
          <p:cNvSpPr/>
          <p:nvPr/>
        </p:nvSpPr>
        <p:spPr>
          <a:xfrm>
            <a:off x="652371" y="2808506"/>
            <a:ext cx="334268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Learning rate: 2e-5</a:t>
            </a:r>
          </a:p>
        </p:txBody>
      </p:sp>
      <p:sp>
        <p:nvSpPr>
          <p:cNvPr id="8" name="Rectangle 7">
            <a:extLst>
              <a:ext uri="{FF2B5EF4-FFF2-40B4-BE49-F238E27FC236}">
                <a16:creationId xmlns:a16="http://schemas.microsoft.com/office/drawing/2014/main" id="{7DC82721-4D17-3E80-6C9C-CA7AB9113F9C}"/>
              </a:ext>
            </a:extLst>
          </p:cNvPr>
          <p:cNvSpPr/>
          <p:nvPr/>
        </p:nvSpPr>
        <p:spPr>
          <a:xfrm>
            <a:off x="4011771" y="2808506"/>
            <a:ext cx="334268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Learning rate: 2e-2</a:t>
            </a:r>
          </a:p>
        </p:txBody>
      </p:sp>
      <p:sp>
        <p:nvSpPr>
          <p:cNvPr id="11" name="Rectangle 10">
            <a:extLst>
              <a:ext uri="{FF2B5EF4-FFF2-40B4-BE49-F238E27FC236}">
                <a16:creationId xmlns:a16="http://schemas.microsoft.com/office/drawing/2014/main" id="{62570064-6035-D10A-0454-05D1B6E4A0B6}"/>
              </a:ext>
            </a:extLst>
          </p:cNvPr>
          <p:cNvSpPr/>
          <p:nvPr/>
        </p:nvSpPr>
        <p:spPr>
          <a:xfrm>
            <a:off x="7354457" y="2797619"/>
            <a:ext cx="3342686"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Learning rate: 1e-3</a:t>
            </a:r>
          </a:p>
        </p:txBody>
      </p:sp>
    </p:spTree>
    <p:extLst>
      <p:ext uri="{BB962C8B-B14F-4D97-AF65-F5344CB8AC3E}">
        <p14:creationId xmlns:p14="http://schemas.microsoft.com/office/powerpoint/2010/main" val="339724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3866-B0D9-B6D8-530B-2AC1B2ED042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48ED6C-3B3A-E411-7220-467EA63785B8}"/>
              </a:ext>
            </a:extLst>
          </p:cNvPr>
          <p:cNvSpPr>
            <a:spLocks noGrp="1"/>
          </p:cNvSpPr>
          <p:nvPr>
            <p:ph idx="1"/>
          </p:nvPr>
        </p:nvSpPr>
        <p:spPr/>
        <p:txBody>
          <a:bodyPr/>
          <a:lstStyle/>
          <a:p>
            <a:r>
              <a:rPr lang="en-US" dirty="0"/>
              <a:t>The fine-tuned model can predict similarities between pairs of sentences utilizing the TensorFlow Datasets library and GLUE BERT configurations.</a:t>
            </a:r>
          </a:p>
          <a:p>
            <a:r>
              <a:rPr lang="en-US" dirty="0"/>
              <a:t>We started out with a pre-trained BERT model and built on it using some hyperparameters like </a:t>
            </a:r>
            <a:r>
              <a:rPr lang="en-US"/>
              <a:t>weight decay, </a:t>
            </a:r>
            <a:r>
              <a:rPr lang="en-US" dirty="0"/>
              <a:t>learning rate, etc.</a:t>
            </a:r>
          </a:p>
          <a:p>
            <a:r>
              <a:rPr lang="en-US" dirty="0"/>
              <a:t>Validation loss was reduced from 0.649 to 0.4973 and accuracy on training set achieved a best score of 96%.</a:t>
            </a:r>
          </a:p>
          <a:p>
            <a:r>
              <a:rPr lang="en-US" dirty="0"/>
              <a:t>Sample sentence pairs and outputs:</a:t>
            </a:r>
          </a:p>
          <a:p>
            <a:endParaRPr lang="en-US" dirty="0"/>
          </a:p>
        </p:txBody>
      </p:sp>
      <p:graphicFrame>
        <p:nvGraphicFramePr>
          <p:cNvPr id="4" name="Table 3">
            <a:extLst>
              <a:ext uri="{FF2B5EF4-FFF2-40B4-BE49-F238E27FC236}">
                <a16:creationId xmlns:a16="http://schemas.microsoft.com/office/drawing/2014/main" id="{97271BB6-D0EA-81CA-FCC9-6CB3577511D0}"/>
              </a:ext>
            </a:extLst>
          </p:cNvPr>
          <p:cNvGraphicFramePr>
            <a:graphicFrameLocks noGrp="1"/>
          </p:cNvGraphicFramePr>
          <p:nvPr>
            <p:extLst>
              <p:ext uri="{D42A27DB-BD31-4B8C-83A1-F6EECF244321}">
                <p14:modId xmlns:p14="http://schemas.microsoft.com/office/powerpoint/2010/main" val="2592663328"/>
              </p:ext>
            </p:extLst>
          </p:nvPr>
        </p:nvGraphicFramePr>
        <p:xfrm>
          <a:off x="1529442" y="5252720"/>
          <a:ext cx="9133116" cy="1381760"/>
        </p:xfrm>
        <a:graphic>
          <a:graphicData uri="http://schemas.openxmlformats.org/drawingml/2006/table">
            <a:tbl>
              <a:tblPr firstRow="1" bandRow="1">
                <a:tableStyleId>{073A0DAA-6AF3-43AB-8588-CEC1D06C72B9}</a:tableStyleId>
              </a:tblPr>
              <a:tblGrid>
                <a:gridCol w="4566558">
                  <a:extLst>
                    <a:ext uri="{9D8B030D-6E8A-4147-A177-3AD203B41FA5}">
                      <a16:colId xmlns:a16="http://schemas.microsoft.com/office/drawing/2014/main" val="381675393"/>
                    </a:ext>
                  </a:extLst>
                </a:gridCol>
                <a:gridCol w="4566558">
                  <a:extLst>
                    <a:ext uri="{9D8B030D-6E8A-4147-A177-3AD203B41FA5}">
                      <a16:colId xmlns:a16="http://schemas.microsoft.com/office/drawing/2014/main" val="963434660"/>
                    </a:ext>
                  </a:extLst>
                </a:gridCol>
              </a:tblGrid>
              <a:tr h="370840">
                <a:tc>
                  <a:txBody>
                    <a:bodyPr/>
                    <a:lstStyle/>
                    <a:p>
                      <a:r>
                        <a:rPr lang="en-US" dirty="0"/>
                        <a:t>Sentence Pair 1</a:t>
                      </a:r>
                    </a:p>
                  </a:txBody>
                  <a:tcPr/>
                </a:tc>
                <a:tc>
                  <a:txBody>
                    <a:bodyPr/>
                    <a:lstStyle/>
                    <a:p>
                      <a:r>
                        <a:rPr lang="en-US" dirty="0"/>
                        <a:t>Sentence Pair 2</a:t>
                      </a:r>
                    </a:p>
                  </a:txBody>
                  <a:tcPr/>
                </a:tc>
                <a:extLst>
                  <a:ext uri="{0D108BD9-81ED-4DB2-BD59-A6C34878D82A}">
                    <a16:rowId xmlns:a16="http://schemas.microsoft.com/office/drawing/2014/main" val="399634490"/>
                  </a:ext>
                </a:extLst>
              </a:tr>
              <a:tr h="370840">
                <a:tc>
                  <a:txBody>
                    <a:bodyPr/>
                    <a:lstStyle/>
                    <a:p>
                      <a:r>
                        <a:rPr lang="en-US" dirty="0"/>
                        <a:t>'The rain in Spain falls mainly on the plain.’</a:t>
                      </a:r>
                    </a:p>
                    <a:p>
                      <a:r>
                        <a:rPr lang="en-US" dirty="0"/>
                        <a:t>'It mostly rains on the flat lands of Spain.'</a:t>
                      </a:r>
                    </a:p>
                  </a:txBody>
                  <a:tcPr/>
                </a:tc>
                <a:tc>
                  <a:txBody>
                    <a:bodyPr/>
                    <a:lstStyle/>
                    <a:p>
                      <a:r>
                        <a:rPr lang="en-US" dirty="0"/>
                        <a:t>'Look I fine tuned BERT.’</a:t>
                      </a:r>
                    </a:p>
                    <a:p>
                      <a:r>
                        <a:rPr lang="en-US" dirty="0"/>
                        <a:t>'Is it working? This does not match.'</a:t>
                      </a:r>
                    </a:p>
                  </a:txBody>
                  <a:tcPr/>
                </a:tc>
                <a:extLst>
                  <a:ext uri="{0D108BD9-81ED-4DB2-BD59-A6C34878D82A}">
                    <a16:rowId xmlns:a16="http://schemas.microsoft.com/office/drawing/2014/main" val="4218148967"/>
                  </a:ext>
                </a:extLst>
              </a:tr>
              <a:tr h="370840">
                <a:tc>
                  <a:txBody>
                    <a:bodyPr/>
                    <a:lstStyle/>
                    <a:p>
                      <a:r>
                        <a:rPr lang="en-US" dirty="0"/>
                        <a:t>‘equivalent’</a:t>
                      </a:r>
                    </a:p>
                  </a:txBody>
                  <a:tcPr/>
                </a:tc>
                <a:tc>
                  <a:txBody>
                    <a:bodyPr/>
                    <a:lstStyle/>
                    <a:p>
                      <a:r>
                        <a:rPr lang="en-US" dirty="0"/>
                        <a:t>’</a:t>
                      </a:r>
                      <a:r>
                        <a:rPr lang="en-US" dirty="0" err="1"/>
                        <a:t>not_equivalent</a:t>
                      </a:r>
                      <a:r>
                        <a:rPr lang="en-US" dirty="0"/>
                        <a:t>’</a:t>
                      </a:r>
                    </a:p>
                  </a:txBody>
                  <a:tcPr/>
                </a:tc>
                <a:extLst>
                  <a:ext uri="{0D108BD9-81ED-4DB2-BD59-A6C34878D82A}">
                    <a16:rowId xmlns:a16="http://schemas.microsoft.com/office/drawing/2014/main" val="2545718933"/>
                  </a:ext>
                </a:extLst>
              </a:tr>
            </a:tbl>
          </a:graphicData>
        </a:graphic>
      </p:graphicFrame>
    </p:spTree>
    <p:extLst>
      <p:ext uri="{BB962C8B-B14F-4D97-AF65-F5344CB8AC3E}">
        <p14:creationId xmlns:p14="http://schemas.microsoft.com/office/powerpoint/2010/main" val="169332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40B8-612A-CFF8-5687-628EC3D836A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DE6BBE1-9E64-5C37-BACA-BC5E23E9C0B3}"/>
              </a:ext>
            </a:extLst>
          </p:cNvPr>
          <p:cNvSpPr>
            <a:spLocks noGrp="1"/>
          </p:cNvSpPr>
          <p:nvPr>
            <p:ph idx="1"/>
          </p:nvPr>
        </p:nvSpPr>
        <p:spPr/>
        <p:txBody>
          <a:bodyPr/>
          <a:lstStyle/>
          <a:p>
            <a:r>
              <a:rPr lang="en-US" dirty="0"/>
              <a:t>This model classifies pairs of sentences in two groups: Equivalent and Non-equivalent.</a:t>
            </a:r>
          </a:p>
          <a:p>
            <a:r>
              <a:rPr lang="en-US" dirty="0"/>
              <a:t>We can further build on this for a specific domain and increase the number of classes.</a:t>
            </a:r>
          </a:p>
          <a:p>
            <a:r>
              <a:rPr lang="en-US" dirty="0"/>
              <a:t>One good starting point would be the ‘banking77’ model that has 77 class labels for phrases in the banking sector. We can have our model divide input sentences (not just sentence pairs) in a few of these classes related to banking.</a:t>
            </a:r>
          </a:p>
          <a:p>
            <a:r>
              <a:rPr lang="en-US" dirty="0"/>
              <a:t>Using a GPU instead of CPU (as used for this model) to reduce training time.</a:t>
            </a:r>
          </a:p>
        </p:txBody>
      </p:sp>
      <p:sp>
        <p:nvSpPr>
          <p:cNvPr id="4" name="Footer Placeholder 3">
            <a:extLst>
              <a:ext uri="{FF2B5EF4-FFF2-40B4-BE49-F238E27FC236}">
                <a16:creationId xmlns:a16="http://schemas.microsoft.com/office/drawing/2014/main" id="{087CF45C-0E96-5BDA-6EE5-711BAC924727}"/>
              </a:ext>
            </a:extLst>
          </p:cNvPr>
          <p:cNvSpPr>
            <a:spLocks noGrp="1"/>
          </p:cNvSpPr>
          <p:nvPr>
            <p:ph type="ftr" sz="quarter" idx="11"/>
          </p:nvPr>
        </p:nvSpPr>
        <p:spPr/>
        <p:txBody>
          <a:bodyPr/>
          <a:lstStyle/>
          <a:p>
            <a:r>
              <a:rPr lang="en-US"/>
              <a:t>https://huggingface.co/datasets/banking77</a:t>
            </a:r>
          </a:p>
        </p:txBody>
      </p:sp>
    </p:spTree>
    <p:extLst>
      <p:ext uri="{BB962C8B-B14F-4D97-AF65-F5344CB8AC3E}">
        <p14:creationId xmlns:p14="http://schemas.microsoft.com/office/powerpoint/2010/main" val="1572612132"/>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322A1C"/>
      </a:dk2>
      <a:lt2>
        <a:srgbClr val="E6E2E8"/>
      </a:lt2>
      <a:accent1>
        <a:srgbClr val="52B620"/>
      </a:accent1>
      <a:accent2>
        <a:srgbClr val="88AF13"/>
      </a:accent2>
      <a:accent3>
        <a:srgbClr val="B89F21"/>
      </a:accent3>
      <a:accent4>
        <a:srgbClr val="D56617"/>
      </a:accent4>
      <a:accent5>
        <a:srgbClr val="E72929"/>
      </a:accent5>
      <a:accent6>
        <a:srgbClr val="D51766"/>
      </a:accent6>
      <a:hlink>
        <a:srgbClr val="BF543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{760A49C2-A53E-6A43-8DC9-2DC0439D4565}tf10001120</Template>
  <TotalTime>197</TotalTime>
  <Words>742</Words>
  <Application>Microsoft Macintosh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Grandview</vt:lpstr>
      <vt:lpstr>Grandview Display</vt:lpstr>
      <vt:lpstr>CitationVTI</vt:lpstr>
      <vt:lpstr>Fine Tuning a BERT Model for Text Classification</vt:lpstr>
      <vt:lpstr>Text classification</vt:lpstr>
      <vt:lpstr>Approach and data pre-processing</vt:lpstr>
      <vt:lpstr>Sample data for bert model input</vt:lpstr>
      <vt:lpstr>Pre-trained bert transformer encoder</vt:lpstr>
      <vt:lpstr>Optimizer setup</vt:lpstr>
      <vt:lpstr>Model training</vt:lpstr>
      <vt:lpstr>results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Tuning a BERT Model for Text Classification</dc:title>
  <dc:creator>Kishan Polekar</dc:creator>
  <cp:lastModifiedBy>Kishan Polekar</cp:lastModifiedBy>
  <cp:revision>21</cp:revision>
  <dcterms:created xsi:type="dcterms:W3CDTF">2023-12-13T17:22:18Z</dcterms:created>
  <dcterms:modified xsi:type="dcterms:W3CDTF">2023-12-13T21:11:02Z</dcterms:modified>
</cp:coreProperties>
</file>