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5063" y="1428115"/>
            <a:ext cx="8373872" cy="32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2A3990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2A3990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2A3990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54416" y="3903345"/>
            <a:ext cx="989330" cy="987425"/>
          </a:xfrm>
          <a:custGeom>
            <a:avLst/>
            <a:gdLst/>
            <a:ahLst/>
            <a:cxnLst/>
            <a:rect l="l" t="t" r="r" b="b"/>
            <a:pathLst>
              <a:path w="989329" h="987425">
                <a:moveTo>
                  <a:pt x="0" y="0"/>
                </a:moveTo>
                <a:lnTo>
                  <a:pt x="0" y="987412"/>
                </a:lnTo>
                <a:lnTo>
                  <a:pt x="988949" y="987412"/>
                </a:lnTo>
                <a:lnTo>
                  <a:pt x="0" y="0"/>
                </a:lnTo>
                <a:close/>
              </a:path>
            </a:pathLst>
          </a:custGeom>
          <a:solidFill>
            <a:srgbClr val="EF61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181090" y="3903345"/>
            <a:ext cx="989330" cy="987425"/>
          </a:xfrm>
          <a:custGeom>
            <a:avLst/>
            <a:gdLst/>
            <a:ahLst/>
            <a:cxnLst/>
            <a:rect l="l" t="t" r="r" b="b"/>
            <a:pathLst>
              <a:path w="989329" h="987425">
                <a:moveTo>
                  <a:pt x="988949" y="0"/>
                </a:moveTo>
                <a:lnTo>
                  <a:pt x="0" y="987412"/>
                </a:lnTo>
                <a:lnTo>
                  <a:pt x="988949" y="987412"/>
                </a:lnTo>
                <a:lnTo>
                  <a:pt x="988949" y="0"/>
                </a:lnTo>
                <a:close/>
              </a:path>
            </a:pathLst>
          </a:custGeom>
          <a:solidFill>
            <a:srgbClr val="EF61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170039" y="3903345"/>
            <a:ext cx="989330" cy="987425"/>
          </a:xfrm>
          <a:custGeom>
            <a:avLst/>
            <a:gdLst/>
            <a:ahLst/>
            <a:cxnLst/>
            <a:rect l="l" t="t" r="r" b="b"/>
            <a:pathLst>
              <a:path w="989329" h="987425">
                <a:moveTo>
                  <a:pt x="0" y="0"/>
                </a:moveTo>
                <a:lnTo>
                  <a:pt x="988949" y="0"/>
                </a:lnTo>
                <a:lnTo>
                  <a:pt x="988949" y="987412"/>
                </a:lnTo>
                <a:lnTo>
                  <a:pt x="0" y="987412"/>
                </a:lnTo>
                <a:lnTo>
                  <a:pt x="0" y="0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154289" y="3903357"/>
            <a:ext cx="989330" cy="987425"/>
          </a:xfrm>
          <a:custGeom>
            <a:avLst/>
            <a:gdLst/>
            <a:ahLst/>
            <a:cxnLst/>
            <a:rect l="l" t="t" r="r" b="b"/>
            <a:pathLst>
              <a:path w="989329" h="987425">
                <a:moveTo>
                  <a:pt x="988949" y="0"/>
                </a:moveTo>
                <a:lnTo>
                  <a:pt x="0" y="0"/>
                </a:lnTo>
                <a:lnTo>
                  <a:pt x="988949" y="987412"/>
                </a:lnTo>
                <a:lnTo>
                  <a:pt x="988949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4891404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0" y="0"/>
                </a:moveTo>
                <a:lnTo>
                  <a:pt x="9144000" y="0"/>
                </a:lnTo>
                <a:lnTo>
                  <a:pt x="9144000" y="251458"/>
                </a:lnTo>
                <a:lnTo>
                  <a:pt x="0" y="251458"/>
                </a:lnTo>
                <a:lnTo>
                  <a:pt x="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063" y="754126"/>
            <a:ext cx="8373872" cy="32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2A3990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301" y="1106703"/>
            <a:ext cx="8137397" cy="1408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28761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0"/>
                </a:moveTo>
                <a:lnTo>
                  <a:pt x="1015238" y="0"/>
                </a:lnTo>
                <a:lnTo>
                  <a:pt x="1015238" y="1015238"/>
                </a:lnTo>
                <a:lnTo>
                  <a:pt x="0" y="1015238"/>
                </a:lnTo>
                <a:lnTo>
                  <a:pt x="0" y="0"/>
                </a:lnTo>
                <a:close/>
              </a:path>
            </a:pathLst>
          </a:custGeom>
          <a:solidFill>
            <a:srgbClr val="202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13523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10" y="0"/>
                </a:moveTo>
                <a:lnTo>
                  <a:pt x="0" y="1015238"/>
                </a:lnTo>
                <a:lnTo>
                  <a:pt x="1015110" y="1015238"/>
                </a:lnTo>
                <a:lnTo>
                  <a:pt x="1015110" y="0"/>
                </a:lnTo>
                <a:close/>
              </a:path>
            </a:pathLst>
          </a:custGeom>
          <a:solidFill>
            <a:srgbClr val="394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3651" y="12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10" y="0"/>
                </a:moveTo>
                <a:lnTo>
                  <a:pt x="0" y="0"/>
                </a:lnTo>
                <a:lnTo>
                  <a:pt x="0" y="1015238"/>
                </a:lnTo>
                <a:lnTo>
                  <a:pt x="1015110" y="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8413" y="12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11" y="0"/>
                </a:moveTo>
                <a:lnTo>
                  <a:pt x="0" y="0"/>
                </a:lnTo>
                <a:lnTo>
                  <a:pt x="1015111" y="1015111"/>
                </a:lnTo>
                <a:lnTo>
                  <a:pt x="1015111" y="0"/>
                </a:lnTo>
                <a:close/>
              </a:path>
            </a:pathLst>
          </a:custGeom>
          <a:solidFill>
            <a:srgbClr val="202C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28761" y="101536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238" y="0"/>
                </a:moveTo>
                <a:lnTo>
                  <a:pt x="0" y="0"/>
                </a:lnTo>
                <a:lnTo>
                  <a:pt x="1015238" y="1015238"/>
                </a:lnTo>
                <a:lnTo>
                  <a:pt x="1015238" y="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4276" y="1269491"/>
            <a:ext cx="7034783" cy="2179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3551" y="1414144"/>
            <a:ext cx="4732147" cy="457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4119" y="2117725"/>
            <a:ext cx="5103430" cy="456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3551" y="2820289"/>
            <a:ext cx="6812788" cy="456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63" y="754126"/>
            <a:ext cx="776605" cy="323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Rat</a:t>
            </a:r>
            <a:r>
              <a:rPr dirty="0" spc="-30"/>
              <a:t>i</a:t>
            </a:r>
            <a:r>
              <a:rPr dirty="0" spc="-4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663" y="1124458"/>
            <a:ext cx="7797800" cy="101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SzPct val="6875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latin typeface="Georgia"/>
                <a:cs typeface="Georgia"/>
              </a:rPr>
              <a:t>Now, we </a:t>
            </a:r>
            <a:r>
              <a:rPr dirty="0" sz="1600" spc="-10">
                <a:latin typeface="Georgia"/>
                <a:cs typeface="Georgia"/>
              </a:rPr>
              <a:t>will take </a:t>
            </a:r>
            <a:r>
              <a:rPr dirty="0" sz="1600" spc="-5">
                <a:latin typeface="Georgia"/>
                <a:cs typeface="Georgia"/>
              </a:rPr>
              <a:t>a </a:t>
            </a:r>
            <a:r>
              <a:rPr dirty="0" sz="1600" spc="-10">
                <a:latin typeface="Georgia"/>
                <a:cs typeface="Georgia"/>
              </a:rPr>
              <a:t>look </a:t>
            </a:r>
            <a:r>
              <a:rPr dirty="0" sz="1600" spc="-5">
                <a:latin typeface="Georgia"/>
                <a:cs typeface="Georgia"/>
              </a:rPr>
              <a:t>at </a:t>
            </a:r>
            <a:r>
              <a:rPr dirty="0" sz="1600" spc="-10">
                <a:latin typeface="Georgia"/>
                <a:cs typeface="Georgia"/>
              </a:rPr>
              <a:t>the </a:t>
            </a:r>
            <a:r>
              <a:rPr dirty="0" sz="1600" spc="-5">
                <a:latin typeface="Georgia"/>
                <a:cs typeface="Georgia"/>
              </a:rPr>
              <a:t>ratings of </a:t>
            </a:r>
            <a:r>
              <a:rPr dirty="0" sz="1600" spc="-10">
                <a:latin typeface="Georgia"/>
                <a:cs typeface="Georgia"/>
              </a:rPr>
              <a:t>the</a:t>
            </a:r>
            <a:r>
              <a:rPr dirty="0" sz="1600" spc="-85">
                <a:latin typeface="Georgia"/>
                <a:cs typeface="Georgia"/>
              </a:rPr>
              <a:t> </a:t>
            </a:r>
            <a:r>
              <a:rPr dirty="0" sz="1600" spc="-10">
                <a:latin typeface="Georgia"/>
                <a:cs typeface="Georgia"/>
              </a:rPr>
              <a:t>venues.</a:t>
            </a:r>
            <a:endParaRPr sz="1600">
              <a:latin typeface="Georgia"/>
              <a:cs typeface="Georgia"/>
            </a:endParaRPr>
          </a:p>
          <a:p>
            <a:pPr marL="241300" indent="-229235">
              <a:lnSpc>
                <a:spcPct val="100000"/>
              </a:lnSpc>
              <a:spcBef>
                <a:spcPts val="40"/>
              </a:spcBef>
              <a:buSzPct val="6875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latin typeface="Georgia"/>
                <a:cs typeface="Georgia"/>
              </a:rPr>
              <a:t>As a </a:t>
            </a:r>
            <a:r>
              <a:rPr dirty="0" sz="1600" spc="-10">
                <a:latin typeface="Georgia"/>
                <a:cs typeface="Georgia"/>
              </a:rPr>
              <a:t>visitor, you’d </a:t>
            </a:r>
            <a:r>
              <a:rPr dirty="0" sz="1600" spc="-5">
                <a:latin typeface="Georgia"/>
                <a:cs typeface="Georgia"/>
              </a:rPr>
              <a:t>like </a:t>
            </a:r>
            <a:r>
              <a:rPr dirty="0" sz="1600" spc="-10">
                <a:latin typeface="Georgia"/>
                <a:cs typeface="Georgia"/>
              </a:rPr>
              <a:t>to </a:t>
            </a:r>
            <a:r>
              <a:rPr dirty="0" sz="1600" spc="-5">
                <a:latin typeface="Georgia"/>
                <a:cs typeface="Georgia"/>
              </a:rPr>
              <a:t>know </a:t>
            </a:r>
            <a:r>
              <a:rPr dirty="0" sz="1600" spc="-15">
                <a:latin typeface="Georgia"/>
                <a:cs typeface="Georgia"/>
              </a:rPr>
              <a:t>the </a:t>
            </a:r>
            <a:r>
              <a:rPr dirty="0" sz="1600" spc="-10">
                <a:latin typeface="Georgia"/>
                <a:cs typeface="Georgia"/>
              </a:rPr>
              <a:t>places that have good </a:t>
            </a:r>
            <a:r>
              <a:rPr dirty="0" sz="1600" spc="-5">
                <a:latin typeface="Georgia"/>
                <a:cs typeface="Georgia"/>
              </a:rPr>
              <a:t>rated </a:t>
            </a:r>
            <a:r>
              <a:rPr dirty="0" sz="1600" spc="-10">
                <a:latin typeface="Georgia"/>
                <a:cs typeface="Georgia"/>
              </a:rPr>
              <a:t>venues.</a:t>
            </a:r>
            <a:endParaRPr sz="1600">
              <a:latin typeface="Georgia"/>
              <a:cs typeface="Georgia"/>
            </a:endParaRPr>
          </a:p>
          <a:p>
            <a:pPr marL="241300" marR="5080" indent="-229235">
              <a:lnSpc>
                <a:spcPct val="101899"/>
              </a:lnSpc>
              <a:spcBef>
                <a:spcPts val="10"/>
              </a:spcBef>
              <a:buSzPct val="6875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latin typeface="Georgia"/>
                <a:cs typeface="Georgia"/>
              </a:rPr>
              <a:t>We </a:t>
            </a:r>
            <a:r>
              <a:rPr dirty="0" sz="1600" spc="-10">
                <a:latin typeface="Georgia"/>
                <a:cs typeface="Georgia"/>
              </a:rPr>
              <a:t>can plot </a:t>
            </a:r>
            <a:r>
              <a:rPr dirty="0" sz="1600" spc="-5">
                <a:latin typeface="Georgia"/>
                <a:cs typeface="Georgia"/>
              </a:rPr>
              <a:t>a </a:t>
            </a:r>
            <a:r>
              <a:rPr dirty="0" sz="1600" spc="-10">
                <a:latin typeface="Georgia"/>
                <a:cs typeface="Georgia"/>
              </a:rPr>
              <a:t>bar chart </a:t>
            </a:r>
            <a:r>
              <a:rPr dirty="0" sz="1600" spc="-5">
                <a:latin typeface="Georgia"/>
                <a:cs typeface="Georgia"/>
              </a:rPr>
              <a:t>of </a:t>
            </a:r>
            <a:r>
              <a:rPr dirty="0" sz="1600" spc="-10">
                <a:latin typeface="Georgia"/>
                <a:cs typeface="Georgia"/>
              </a:rPr>
              <a:t>the ratings </a:t>
            </a:r>
            <a:r>
              <a:rPr dirty="0" sz="1600" spc="-5">
                <a:latin typeface="Georgia"/>
                <a:cs typeface="Georgia"/>
              </a:rPr>
              <a:t>of all </a:t>
            </a:r>
            <a:r>
              <a:rPr dirty="0" sz="1600" spc="-10">
                <a:latin typeface="Georgia"/>
                <a:cs typeface="Georgia"/>
              </a:rPr>
              <a:t>venues and the count </a:t>
            </a:r>
            <a:r>
              <a:rPr dirty="0" sz="1600" spc="-5">
                <a:latin typeface="Georgia"/>
                <a:cs typeface="Georgia"/>
              </a:rPr>
              <a:t>of </a:t>
            </a:r>
            <a:r>
              <a:rPr dirty="0" sz="1600" spc="-10">
                <a:latin typeface="Georgia"/>
                <a:cs typeface="Georgia"/>
              </a:rPr>
              <a:t>each rating </a:t>
            </a:r>
            <a:r>
              <a:rPr dirty="0" sz="1600" spc="-5">
                <a:latin typeface="Georgia"/>
                <a:cs typeface="Georgia"/>
              </a:rPr>
              <a:t>to </a:t>
            </a:r>
            <a:r>
              <a:rPr dirty="0" sz="1600" spc="-10">
                <a:latin typeface="Georgia"/>
                <a:cs typeface="Georgia"/>
              </a:rPr>
              <a:t>see  what </a:t>
            </a:r>
            <a:r>
              <a:rPr dirty="0" sz="1600" spc="-5">
                <a:latin typeface="Georgia"/>
                <a:cs typeface="Georgia"/>
              </a:rPr>
              <a:t>is </a:t>
            </a:r>
            <a:r>
              <a:rPr dirty="0" sz="1600" spc="-10">
                <a:latin typeface="Georgia"/>
                <a:cs typeface="Georgia"/>
              </a:rPr>
              <a:t>the average rating across all</a:t>
            </a:r>
            <a:r>
              <a:rPr dirty="0" sz="1600" spc="-5">
                <a:latin typeface="Georgia"/>
                <a:cs typeface="Georgia"/>
              </a:rPr>
              <a:t> </a:t>
            </a:r>
            <a:r>
              <a:rPr dirty="0" sz="1600" spc="-10">
                <a:latin typeface="Georgia"/>
                <a:cs typeface="Georgia"/>
              </a:rPr>
              <a:t>venues.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268" y="3966667"/>
            <a:ext cx="5429885" cy="173990"/>
          </a:xfrm>
          <a:custGeom>
            <a:avLst/>
            <a:gdLst/>
            <a:ahLst/>
            <a:cxnLst/>
            <a:rect l="l" t="t" r="r" b="b"/>
            <a:pathLst>
              <a:path w="5429885" h="173989">
                <a:moveTo>
                  <a:pt x="0" y="173735"/>
                </a:moveTo>
                <a:lnTo>
                  <a:pt x="5429377" y="173735"/>
                </a:lnTo>
                <a:lnTo>
                  <a:pt x="5429377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2568" y="3725367"/>
            <a:ext cx="5454650" cy="42481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latin typeface="Georgia"/>
                <a:cs typeface="Georgia"/>
              </a:rPr>
              <a:t>We </a:t>
            </a:r>
            <a:r>
              <a:rPr dirty="0" sz="1200" spc="-10">
                <a:latin typeface="Georgia"/>
                <a:cs typeface="Georgia"/>
              </a:rPr>
              <a:t>see </a:t>
            </a:r>
            <a:r>
              <a:rPr dirty="0" sz="1200" spc="-5">
                <a:latin typeface="Georgia"/>
                <a:cs typeface="Georgia"/>
              </a:rPr>
              <a:t>that </a:t>
            </a: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10">
                <a:latin typeface="Georgia"/>
                <a:cs typeface="Georgia"/>
              </a:rPr>
              <a:t>ratings range </a:t>
            </a:r>
            <a:r>
              <a:rPr dirty="0" sz="1200" spc="-5">
                <a:latin typeface="Georgia"/>
                <a:cs typeface="Georgia"/>
              </a:rPr>
              <a:t>from </a:t>
            </a:r>
            <a:r>
              <a:rPr dirty="0" sz="1200" spc="-10">
                <a:latin typeface="Courier New"/>
                <a:cs typeface="Courier New"/>
              </a:rPr>
              <a:t>1.0</a:t>
            </a:r>
            <a:r>
              <a:rPr dirty="0" sz="1200" spc="-520">
                <a:latin typeface="Courier New"/>
                <a:cs typeface="Courier New"/>
              </a:rPr>
              <a:t> </a:t>
            </a:r>
            <a:r>
              <a:rPr dirty="0" sz="1200">
                <a:latin typeface="Georgia"/>
                <a:cs typeface="Georgia"/>
              </a:rPr>
              <a:t>to </a:t>
            </a:r>
            <a:r>
              <a:rPr dirty="0" sz="1200" spc="-10">
                <a:latin typeface="Courier New"/>
                <a:cs typeface="Courier New"/>
              </a:rPr>
              <a:t>5.0</a:t>
            </a:r>
            <a:r>
              <a:rPr dirty="0" sz="1200" spc="-10">
                <a:latin typeface="Georgia"/>
                <a:cs typeface="Georgia"/>
              </a:rPr>
              <a:t>.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Georgia"/>
                <a:cs typeface="Georgia"/>
              </a:rPr>
              <a:t>The </a:t>
            </a:r>
            <a:r>
              <a:rPr dirty="0" sz="1200" spc="-10">
                <a:latin typeface="Georgia"/>
                <a:cs typeface="Georgia"/>
              </a:rPr>
              <a:t>plot reveals that </a:t>
            </a:r>
            <a:r>
              <a:rPr dirty="0" sz="1200" spc="-10" b="1">
                <a:latin typeface="Georgia"/>
                <a:cs typeface="Georgia"/>
              </a:rPr>
              <a:t>maximum </a:t>
            </a:r>
            <a:r>
              <a:rPr dirty="0" sz="1200" spc="-5" b="1">
                <a:latin typeface="Georgia"/>
                <a:cs typeface="Georgia"/>
              </a:rPr>
              <a:t>venues </a:t>
            </a:r>
            <a:r>
              <a:rPr dirty="0" sz="1200" spc="-10" b="1">
                <a:latin typeface="Georgia"/>
                <a:cs typeface="Georgia"/>
              </a:rPr>
              <a:t>have </a:t>
            </a:r>
            <a:r>
              <a:rPr dirty="0" sz="1200" b="1">
                <a:latin typeface="Georgia"/>
                <a:cs typeface="Georgia"/>
              </a:rPr>
              <a:t>a </a:t>
            </a:r>
            <a:r>
              <a:rPr dirty="0" sz="1200" spc="-5" b="1">
                <a:latin typeface="Georgia"/>
                <a:cs typeface="Georgia"/>
              </a:rPr>
              <a:t>rating </a:t>
            </a:r>
            <a:r>
              <a:rPr dirty="0" sz="1200" spc="-10" b="1">
                <a:latin typeface="Georgia"/>
                <a:cs typeface="Georgia"/>
              </a:rPr>
              <a:t>close </a:t>
            </a:r>
            <a:r>
              <a:rPr dirty="0" sz="1200" spc="-5" b="1">
                <a:latin typeface="Georgia"/>
                <a:cs typeface="Georgia"/>
              </a:rPr>
              <a:t>to </a:t>
            </a:r>
            <a:r>
              <a:rPr dirty="0" sz="1200" spc="-10" b="1">
                <a:latin typeface="Georgia"/>
                <a:cs typeface="Georgia"/>
              </a:rPr>
              <a:t>3.5 </a:t>
            </a:r>
            <a:r>
              <a:rPr dirty="0" sz="1200" spc="-5" b="1">
                <a:latin typeface="Georgia"/>
                <a:cs typeface="Georgia"/>
              </a:rPr>
              <a:t>and</a:t>
            </a:r>
            <a:r>
              <a:rPr dirty="0" sz="1200" spc="280" b="1">
                <a:latin typeface="Georgia"/>
                <a:cs typeface="Georgia"/>
              </a:rPr>
              <a:t> </a:t>
            </a:r>
            <a:r>
              <a:rPr dirty="0" sz="1200" spc="-15" b="1">
                <a:latin typeface="Georgia"/>
                <a:cs typeface="Georgia"/>
              </a:rPr>
              <a:t>4.0.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569" y="791908"/>
            <a:ext cx="5374666" cy="2908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63" y="754126"/>
            <a:ext cx="1950720" cy="323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Venues</a:t>
            </a:r>
            <a:r>
              <a:rPr dirty="0" spc="-105"/>
              <a:t> </a:t>
            </a:r>
            <a:r>
              <a:rPr dirty="0" spc="-25"/>
              <a:t>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063" y="1129030"/>
            <a:ext cx="58896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Georgia"/>
                <a:cs typeface="Georgia"/>
              </a:rPr>
              <a:t>The </a:t>
            </a:r>
            <a:r>
              <a:rPr dirty="0" sz="1100" spc="-10">
                <a:latin typeface="Georgia"/>
                <a:cs typeface="Georgia"/>
              </a:rPr>
              <a:t>visitor might also </a:t>
            </a:r>
            <a:r>
              <a:rPr dirty="0" sz="1100">
                <a:latin typeface="Georgia"/>
                <a:cs typeface="Georgia"/>
              </a:rPr>
              <a:t>be </a:t>
            </a:r>
            <a:r>
              <a:rPr dirty="0" sz="1100" spc="-10">
                <a:latin typeface="Georgia"/>
                <a:cs typeface="Georgia"/>
              </a:rPr>
              <a:t>interested </a:t>
            </a:r>
            <a:r>
              <a:rPr dirty="0" sz="1100">
                <a:latin typeface="Georgia"/>
                <a:cs typeface="Georgia"/>
              </a:rPr>
              <a:t>in </a:t>
            </a:r>
            <a:r>
              <a:rPr dirty="0" sz="1100" spc="-10">
                <a:latin typeface="Georgia"/>
                <a:cs typeface="Georgia"/>
              </a:rPr>
              <a:t>knowing </a:t>
            </a:r>
            <a:r>
              <a:rPr dirty="0" sz="1100" spc="-5">
                <a:latin typeface="Georgia"/>
                <a:cs typeface="Georgia"/>
              </a:rPr>
              <a:t>where </a:t>
            </a:r>
            <a:r>
              <a:rPr dirty="0" sz="1100" spc="-10">
                <a:latin typeface="Georgia"/>
                <a:cs typeface="Georgia"/>
              </a:rPr>
              <a:t>actually </a:t>
            </a:r>
            <a:r>
              <a:rPr dirty="0" sz="1100" spc="-5">
                <a:latin typeface="Georgia"/>
                <a:cs typeface="Georgia"/>
              </a:rPr>
              <a:t>are the </a:t>
            </a:r>
            <a:r>
              <a:rPr dirty="0" sz="1100" spc="-10">
                <a:latin typeface="Georgia"/>
                <a:cs typeface="Georgia"/>
              </a:rPr>
              <a:t>high rated venues</a:t>
            </a:r>
            <a:r>
              <a:rPr dirty="0" sz="1100" spc="-2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located.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575" y="1627632"/>
            <a:ext cx="6686550" cy="2542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20" y="716026"/>
            <a:ext cx="8858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Price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:-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920" y="1575942"/>
            <a:ext cx="8232775" cy="165100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8415" marR="5080" indent="-6350">
              <a:lnSpc>
                <a:spcPct val="102499"/>
              </a:lnSpc>
              <a:spcBef>
                <a:spcPts val="45"/>
              </a:spcBef>
            </a:pPr>
            <a:r>
              <a:rPr dirty="0" sz="1600" spc="-5">
                <a:latin typeface="Georgia"/>
                <a:cs typeface="Georgia"/>
              </a:rPr>
              <a:t>We </a:t>
            </a:r>
            <a:r>
              <a:rPr dirty="0" sz="1600" spc="-10">
                <a:latin typeface="Georgia"/>
                <a:cs typeface="Georgia"/>
              </a:rPr>
              <a:t>can </a:t>
            </a:r>
            <a:r>
              <a:rPr dirty="0" sz="1600" spc="-5">
                <a:latin typeface="Georgia"/>
                <a:cs typeface="Georgia"/>
              </a:rPr>
              <a:t>also </a:t>
            </a:r>
            <a:r>
              <a:rPr dirty="0" sz="1600" spc="-10">
                <a:latin typeface="Georgia"/>
                <a:cs typeface="Georgia"/>
              </a:rPr>
              <a:t>plot the venues based </a:t>
            </a:r>
            <a:r>
              <a:rPr dirty="0" sz="1600" spc="-5">
                <a:latin typeface="Georgia"/>
                <a:cs typeface="Georgia"/>
              </a:rPr>
              <a:t>on </a:t>
            </a:r>
            <a:r>
              <a:rPr dirty="0" sz="1600" spc="-10">
                <a:latin typeface="Georgia"/>
                <a:cs typeface="Georgia"/>
              </a:rPr>
              <a:t>their price range </a:t>
            </a:r>
            <a:r>
              <a:rPr dirty="0" sz="1600" spc="-5">
                <a:latin typeface="Georgia"/>
                <a:cs typeface="Georgia"/>
              </a:rPr>
              <a:t>and </a:t>
            </a:r>
            <a:r>
              <a:rPr dirty="0" sz="1600" spc="-10">
                <a:latin typeface="Georgia"/>
                <a:cs typeface="Georgia"/>
              </a:rPr>
              <a:t>see which areas </a:t>
            </a:r>
            <a:r>
              <a:rPr dirty="0" sz="1600" spc="-5">
                <a:latin typeface="Georgia"/>
                <a:cs typeface="Georgia"/>
              </a:rPr>
              <a:t>have </a:t>
            </a:r>
            <a:r>
              <a:rPr dirty="0" sz="1600" spc="-10">
                <a:latin typeface="Georgia"/>
                <a:cs typeface="Georgia"/>
              </a:rPr>
              <a:t>what priced  venues.</a:t>
            </a:r>
            <a:endParaRPr sz="1600">
              <a:latin typeface="Georgia"/>
              <a:cs typeface="Georgia"/>
            </a:endParaRPr>
          </a:p>
          <a:p>
            <a:pPr marL="21590">
              <a:lnSpc>
                <a:spcPct val="100000"/>
              </a:lnSpc>
              <a:spcBef>
                <a:spcPts val="530"/>
              </a:spcBef>
            </a:pPr>
            <a:r>
              <a:rPr dirty="0" sz="1600" spc="-5">
                <a:latin typeface="Segoe UI"/>
                <a:cs typeface="Segoe UI"/>
              </a:rPr>
              <a:t>In the below</a:t>
            </a:r>
            <a:r>
              <a:rPr dirty="0" sz="1600" spc="5">
                <a:latin typeface="Segoe UI"/>
                <a:cs typeface="Segoe UI"/>
              </a:rPr>
              <a:t> </a:t>
            </a:r>
            <a:r>
              <a:rPr dirty="0" sz="1600" spc="-5">
                <a:latin typeface="Segoe UI"/>
                <a:cs typeface="Segoe UI"/>
              </a:rPr>
              <a:t>graph: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935990" indent="-229235">
              <a:lnSpc>
                <a:spcPct val="100000"/>
              </a:lnSpc>
              <a:buFont typeface="Symbol"/>
              <a:buChar char=""/>
              <a:tabLst>
                <a:tab pos="935990" algn="l"/>
                <a:tab pos="936625" algn="l"/>
              </a:tabLst>
            </a:pPr>
            <a:r>
              <a:rPr dirty="0" sz="1400" spc="-10">
                <a:latin typeface="Georgia"/>
                <a:cs typeface="Georgia"/>
              </a:rPr>
              <a:t>where high priced venues </a:t>
            </a:r>
            <a:r>
              <a:rPr dirty="0" sz="1400" spc="-5">
                <a:latin typeface="Georgia"/>
                <a:cs typeface="Georgia"/>
              </a:rPr>
              <a:t>are </a:t>
            </a:r>
            <a:r>
              <a:rPr dirty="0" sz="1400" spc="-10">
                <a:latin typeface="Georgia"/>
                <a:cs typeface="Georgia"/>
              </a:rPr>
              <a:t>marked </a:t>
            </a:r>
            <a:r>
              <a:rPr dirty="0" sz="1400" spc="-5">
                <a:latin typeface="Georgia"/>
                <a:cs typeface="Georgia"/>
              </a:rPr>
              <a:t>by </a:t>
            </a:r>
            <a:r>
              <a:rPr dirty="0" sz="1400" spc="-10">
                <a:latin typeface="Georgia"/>
                <a:cs typeface="Georgia"/>
              </a:rPr>
              <a:t>orange </a:t>
            </a:r>
            <a:r>
              <a:rPr dirty="0" sz="1400" spc="-5">
                <a:latin typeface="Georgia"/>
                <a:cs typeface="Georgia"/>
              </a:rPr>
              <a:t>and</a:t>
            </a:r>
            <a:r>
              <a:rPr dirty="0" sz="1400" spc="-30">
                <a:latin typeface="Georgia"/>
                <a:cs typeface="Georgia"/>
              </a:rPr>
              <a:t> </a:t>
            </a:r>
            <a:r>
              <a:rPr dirty="0" sz="1400" spc="-10">
                <a:latin typeface="Georgia"/>
                <a:cs typeface="Georgia"/>
              </a:rPr>
              <a:t>red</a:t>
            </a:r>
            <a:endParaRPr sz="1400">
              <a:latin typeface="Georgia"/>
              <a:cs typeface="Georgia"/>
            </a:endParaRPr>
          </a:p>
          <a:p>
            <a:pPr marL="935990" indent="-229235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935990" algn="l"/>
                <a:tab pos="936625" algn="l"/>
              </a:tabLst>
            </a:pPr>
            <a:r>
              <a:rPr dirty="0" sz="1400" spc="-10">
                <a:latin typeface="Georgia"/>
                <a:cs typeface="Georgia"/>
              </a:rPr>
              <a:t>while </a:t>
            </a:r>
            <a:r>
              <a:rPr dirty="0" sz="1400" spc="-5">
                <a:latin typeface="Georgia"/>
                <a:cs typeface="Georgia"/>
              </a:rPr>
              <a:t>the </a:t>
            </a:r>
            <a:r>
              <a:rPr dirty="0" sz="1400" spc="-10">
                <a:latin typeface="Georgia"/>
                <a:cs typeface="Georgia"/>
              </a:rPr>
              <a:t>low priced venues are marked with </a:t>
            </a:r>
            <a:r>
              <a:rPr dirty="0" sz="1400" spc="-5">
                <a:latin typeface="Georgia"/>
                <a:cs typeface="Georgia"/>
              </a:rPr>
              <a:t>green and </a:t>
            </a:r>
            <a:r>
              <a:rPr dirty="0" sz="1400" spc="-10">
                <a:latin typeface="Georgia"/>
                <a:cs typeface="Georgia"/>
              </a:rPr>
              <a:t>dark </a:t>
            </a:r>
            <a:r>
              <a:rPr dirty="0" sz="1400" spc="-5">
                <a:latin typeface="Georgia"/>
                <a:cs typeface="Georgia"/>
              </a:rPr>
              <a:t>green</a:t>
            </a:r>
            <a:r>
              <a:rPr dirty="0" sz="1400" spc="-15">
                <a:latin typeface="Georgia"/>
                <a:cs typeface="Georgia"/>
              </a:rPr>
              <a:t> </a:t>
            </a:r>
            <a:r>
              <a:rPr dirty="0" sz="1400">
                <a:latin typeface="Georgia"/>
                <a:cs typeface="Georgia"/>
              </a:rPr>
              <a:t>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164" y="3903675"/>
            <a:ext cx="1424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434343"/>
                </a:solidFill>
                <a:latin typeface="Arial"/>
                <a:cs typeface="Arial"/>
              </a:rPr>
              <a:t>Fig </a:t>
            </a:r>
            <a:r>
              <a:rPr dirty="0" sz="1200">
                <a:solidFill>
                  <a:srgbClr val="434343"/>
                </a:solidFill>
                <a:latin typeface="Arial"/>
                <a:cs typeface="Arial"/>
              </a:rPr>
              <a:t>: </a:t>
            </a:r>
            <a:r>
              <a:rPr dirty="0" sz="1200" spc="-5">
                <a:solidFill>
                  <a:srgbClr val="434343"/>
                </a:solidFill>
                <a:latin typeface="Arial"/>
                <a:cs typeface="Arial"/>
              </a:rPr>
              <a:t>Price</a:t>
            </a:r>
            <a:r>
              <a:rPr dirty="0" sz="12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34343"/>
                </a:solidFill>
                <a:latin typeface="Arial"/>
                <a:cs typeface="Arial"/>
              </a:rPr>
              <a:t>Indicator.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6469" y="742823"/>
            <a:ext cx="5934075" cy="295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63" y="754126"/>
            <a:ext cx="1231900" cy="323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C</a:t>
            </a:r>
            <a:r>
              <a:rPr dirty="0" spc="-30"/>
              <a:t>lu</a:t>
            </a:r>
            <a:r>
              <a:rPr dirty="0" spc="-40"/>
              <a:t>s</a:t>
            </a:r>
            <a:r>
              <a:rPr dirty="0" spc="-25"/>
              <a:t>t</a:t>
            </a:r>
            <a:r>
              <a:rPr dirty="0" spc="-35"/>
              <a:t>e</a:t>
            </a:r>
            <a:r>
              <a:rPr dirty="0" spc="-20"/>
              <a:t>r</a:t>
            </a:r>
            <a:r>
              <a:rPr dirty="0" spc="-30"/>
              <a:t>i</a:t>
            </a:r>
            <a:r>
              <a:rPr dirty="0" spc="-4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663" y="1421104"/>
            <a:ext cx="5791200" cy="1217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400">
                <a:latin typeface="Calibri"/>
                <a:cs typeface="Calibri"/>
              </a:rPr>
              <a:t>We will </a:t>
            </a:r>
            <a:r>
              <a:rPr dirty="0" sz="1400" spc="-5">
                <a:latin typeface="Calibri"/>
                <a:cs typeface="Calibri"/>
              </a:rPr>
              <a:t>now cluster </a:t>
            </a:r>
            <a:r>
              <a:rPr dirty="0" sz="1400" spc="-10">
                <a:latin typeface="Calibri"/>
                <a:cs typeface="Calibri"/>
              </a:rPr>
              <a:t>all </a:t>
            </a:r>
            <a:r>
              <a:rPr dirty="0" sz="1400" spc="-5">
                <a:latin typeface="Calibri"/>
                <a:cs typeface="Calibri"/>
              </a:rPr>
              <a:t>these venues based on their price </a:t>
            </a:r>
            <a:r>
              <a:rPr dirty="0" sz="1400">
                <a:latin typeface="Calibri"/>
                <a:cs typeface="Calibri"/>
              </a:rPr>
              <a:t>range, location </a:t>
            </a:r>
            <a:r>
              <a:rPr dirty="0" sz="1400" spc="-5">
                <a:latin typeface="Calibri"/>
                <a:cs typeface="Calibri"/>
              </a:rPr>
              <a:t>and  more </a:t>
            </a:r>
            <a:r>
              <a:rPr dirty="0" sz="140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identify similar venues and </a:t>
            </a:r>
            <a:r>
              <a:rPr dirty="0" sz="1400">
                <a:latin typeface="Calibri"/>
                <a:cs typeface="Calibri"/>
              </a:rPr>
              <a:t>the relationship </a:t>
            </a:r>
            <a:r>
              <a:rPr dirty="0" sz="1400" spc="-5">
                <a:latin typeface="Calibri"/>
                <a:cs typeface="Calibri"/>
              </a:rPr>
              <a:t>amongst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them.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400">
                <a:latin typeface="Calibri"/>
                <a:cs typeface="Calibri"/>
              </a:rPr>
              <a:t>We’ll </a:t>
            </a:r>
            <a:r>
              <a:rPr dirty="0" sz="1400" spc="-5">
                <a:latin typeface="Calibri"/>
                <a:cs typeface="Calibri"/>
              </a:rPr>
              <a:t>cluster the </a:t>
            </a:r>
            <a:r>
              <a:rPr dirty="0" sz="1400">
                <a:latin typeface="Calibri"/>
                <a:cs typeface="Calibri"/>
              </a:rPr>
              <a:t>venues </a:t>
            </a:r>
            <a:r>
              <a:rPr dirty="0" sz="1400" spc="-5">
                <a:latin typeface="Calibri"/>
                <a:cs typeface="Calibri"/>
              </a:rPr>
              <a:t>into </a:t>
            </a:r>
            <a:r>
              <a:rPr dirty="0" sz="1400">
                <a:latin typeface="Calibri"/>
                <a:cs typeface="Calibri"/>
              </a:rPr>
              <a:t>two </a:t>
            </a:r>
            <a:r>
              <a:rPr dirty="0" sz="1400" spc="-5">
                <a:latin typeface="Calibri"/>
                <a:cs typeface="Calibri"/>
              </a:rPr>
              <a:t>separate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groups.</a:t>
            </a:r>
            <a:endParaRPr sz="1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400" spc="-5">
                <a:latin typeface="Calibri"/>
                <a:cs typeface="Calibri"/>
              </a:rPr>
              <a:t>Indicated </a:t>
            </a:r>
            <a:r>
              <a:rPr dirty="0" sz="1400">
                <a:latin typeface="Calibri"/>
                <a:cs typeface="Calibri"/>
              </a:rPr>
              <a:t>as Green and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Red.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663" y="3497478"/>
            <a:ext cx="4745990" cy="52578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first </a:t>
            </a:r>
            <a:r>
              <a:rPr dirty="0" sz="1400" spc="-5">
                <a:latin typeface="Calibri"/>
                <a:cs typeface="Calibri"/>
              </a:rPr>
              <a:t>cluster (green)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spread across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fooding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areas.</a:t>
            </a:r>
            <a:endParaRPr sz="1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400" spc="-5">
                <a:latin typeface="Calibri"/>
                <a:cs typeface="Calibri"/>
              </a:rPr>
              <a:t>The second cluster (red) </a:t>
            </a:r>
            <a:r>
              <a:rPr dirty="0" sz="1400">
                <a:latin typeface="Calibri"/>
                <a:cs typeface="Calibri"/>
              </a:rPr>
              <a:t>is very </a:t>
            </a:r>
            <a:r>
              <a:rPr dirty="0" sz="1400" spc="-5">
                <a:latin typeface="Calibri"/>
                <a:cs typeface="Calibri"/>
              </a:rPr>
              <a:t>sparsely spread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Hotel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areas.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7509" y="742823"/>
            <a:ext cx="6732905" cy="2679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63" y="754126"/>
            <a:ext cx="2721610" cy="323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Results </a:t>
            </a:r>
            <a:r>
              <a:rPr dirty="0" spc="-20"/>
              <a:t>and</a:t>
            </a:r>
            <a:r>
              <a:rPr dirty="0" spc="-145"/>
              <a:t> </a:t>
            </a:r>
            <a:r>
              <a:rPr dirty="0" spc="-25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663" y="1106703"/>
            <a:ext cx="8178165" cy="16878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latin typeface="Calibri"/>
                <a:cs typeface="Calibri"/>
              </a:rPr>
              <a:t>After collecting data from the Foursquare and Zomato APIs, we got a </a:t>
            </a:r>
            <a:r>
              <a:rPr dirty="0" sz="1600" spc="10">
                <a:latin typeface="Calibri"/>
                <a:cs typeface="Calibri"/>
              </a:rPr>
              <a:t>list </a:t>
            </a:r>
            <a:r>
              <a:rPr dirty="0" sz="1600" spc="-5">
                <a:latin typeface="Calibri"/>
                <a:cs typeface="Calibri"/>
              </a:rPr>
              <a:t>of 41 different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venues.</a:t>
            </a:r>
            <a:endParaRPr sz="1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latin typeface="Calibri"/>
                <a:cs typeface="Calibri"/>
              </a:rPr>
              <a:t>We identified that </a:t>
            </a:r>
            <a:r>
              <a:rPr dirty="0" sz="1600" spc="-10">
                <a:latin typeface="Calibri"/>
                <a:cs typeface="Calibri"/>
              </a:rPr>
              <a:t>from </a:t>
            </a:r>
            <a:r>
              <a:rPr dirty="0" sz="1600" spc="-5">
                <a:latin typeface="Calibri"/>
                <a:cs typeface="Calibri"/>
              </a:rPr>
              <a:t>the total set of venues, majority of them were Hotel and Pizza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Places.</a:t>
            </a:r>
            <a:endParaRPr sz="1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latin typeface="Calibri"/>
                <a:cs typeface="Calibri"/>
              </a:rPr>
              <a:t>While the ratings range from 1 to 5, majority venues </a:t>
            </a:r>
            <a:r>
              <a:rPr dirty="0" sz="1600">
                <a:latin typeface="Calibri"/>
                <a:cs typeface="Calibri"/>
              </a:rPr>
              <a:t>have </a:t>
            </a:r>
            <a:r>
              <a:rPr dirty="0" sz="1600" spc="-5">
                <a:latin typeface="Calibri"/>
                <a:cs typeface="Calibri"/>
              </a:rPr>
              <a:t>ratings close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4.</a:t>
            </a:r>
            <a:endParaRPr sz="1600">
              <a:latin typeface="Calibri"/>
              <a:cs typeface="Calibri"/>
            </a:endParaRPr>
          </a:p>
          <a:p>
            <a:pPr marL="241300" marR="316230" indent="-229235">
              <a:lnSpc>
                <a:spcPct val="110000"/>
              </a:lnSpc>
              <a:spcBef>
                <a:spcPts val="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latin typeface="Calibri"/>
                <a:cs typeface="Calibri"/>
              </a:rPr>
              <a:t>Finally, through clusters </a:t>
            </a:r>
            <a:r>
              <a:rPr dirty="0" sz="1600">
                <a:latin typeface="Calibri"/>
                <a:cs typeface="Calibri"/>
              </a:rPr>
              <a:t>we </a:t>
            </a:r>
            <a:r>
              <a:rPr dirty="0" sz="1600" spc="-5">
                <a:latin typeface="Calibri"/>
                <a:cs typeface="Calibri"/>
              </a:rPr>
              <a:t>identified that there are many venues which are relatively lower  </a:t>
            </a:r>
            <a:r>
              <a:rPr dirty="0" sz="1600" spc="-10">
                <a:latin typeface="Calibri"/>
                <a:cs typeface="Calibri"/>
              </a:rPr>
              <a:t>priced but </a:t>
            </a:r>
            <a:r>
              <a:rPr dirty="0" sz="1600" spc="-5">
                <a:latin typeface="Calibri"/>
                <a:cs typeface="Calibri"/>
              </a:rPr>
              <a:t>have an average rating of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3.57.</a:t>
            </a:r>
            <a:endParaRPr sz="1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latin typeface="Calibri"/>
                <a:cs typeface="Calibri"/>
              </a:rPr>
              <a:t>On the other hand, there are few venues which </a:t>
            </a:r>
            <a:r>
              <a:rPr dirty="0" sz="1600">
                <a:latin typeface="Calibri"/>
                <a:cs typeface="Calibri"/>
              </a:rPr>
              <a:t>are </a:t>
            </a:r>
            <a:r>
              <a:rPr dirty="0" sz="1600" spc="-5">
                <a:latin typeface="Calibri"/>
                <a:cs typeface="Calibri"/>
              </a:rPr>
              <a:t>high </a:t>
            </a:r>
            <a:r>
              <a:rPr dirty="0" sz="1600" spc="-10">
                <a:latin typeface="Calibri"/>
                <a:cs typeface="Calibri"/>
              </a:rPr>
              <a:t>priced </a:t>
            </a:r>
            <a:r>
              <a:rPr dirty="0" sz="1600" spc="-5">
                <a:latin typeface="Calibri"/>
                <a:cs typeface="Calibri"/>
              </a:rPr>
              <a:t>and </a:t>
            </a:r>
            <a:r>
              <a:rPr dirty="0" sz="1600">
                <a:latin typeface="Calibri"/>
                <a:cs typeface="Calibri"/>
              </a:rPr>
              <a:t>have </a:t>
            </a:r>
            <a:r>
              <a:rPr dirty="0" sz="1600" spc="-5">
                <a:latin typeface="Calibri"/>
                <a:cs typeface="Calibri"/>
              </a:rPr>
              <a:t>average rating of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4.0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63" y="754126"/>
            <a:ext cx="1329055" cy="323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351155" indent="-229235">
              <a:lnSpc>
                <a:spcPct val="100000"/>
              </a:lnSpc>
              <a:spcBef>
                <a:spcPts val="380"/>
              </a:spcBef>
              <a:buFont typeface="Symbol"/>
              <a:buChar char=""/>
              <a:tabLst>
                <a:tab pos="351790" algn="l"/>
                <a:tab pos="352425" algn="l"/>
              </a:tabLst>
            </a:pPr>
            <a:r>
              <a:rPr dirty="0" spc="-5"/>
              <a:t>The purpose </a:t>
            </a:r>
            <a:r>
              <a:rPr dirty="0" spc="-10"/>
              <a:t>of </a:t>
            </a:r>
            <a:r>
              <a:rPr dirty="0"/>
              <a:t>this </a:t>
            </a:r>
            <a:r>
              <a:rPr dirty="0" spc="-5"/>
              <a:t>project was </a:t>
            </a:r>
            <a:r>
              <a:rPr dirty="0"/>
              <a:t>to </a:t>
            </a:r>
            <a:r>
              <a:rPr dirty="0" spc="-5"/>
              <a:t>explore the places that a </a:t>
            </a:r>
            <a:r>
              <a:rPr dirty="0" spc="-10"/>
              <a:t>person </a:t>
            </a:r>
            <a:r>
              <a:rPr dirty="0" spc="-5"/>
              <a:t>visiting to</a:t>
            </a:r>
            <a:r>
              <a:rPr dirty="0" spc="65"/>
              <a:t> </a:t>
            </a:r>
            <a:r>
              <a:rPr dirty="0"/>
              <a:t>Varanasi.</a:t>
            </a:r>
          </a:p>
          <a:p>
            <a:pPr marL="351155" marR="69215" indent="-229235">
              <a:lnSpc>
                <a:spcPct val="109400"/>
              </a:lnSpc>
              <a:spcBef>
                <a:spcPts val="95"/>
              </a:spcBef>
              <a:buFont typeface="Symbol"/>
              <a:buChar char=""/>
              <a:tabLst>
                <a:tab pos="383540" algn="l"/>
                <a:tab pos="384175" algn="l"/>
              </a:tabLst>
            </a:pPr>
            <a:r>
              <a:rPr dirty="0"/>
              <a:t>	</a:t>
            </a:r>
            <a:r>
              <a:rPr dirty="0" spc="-5"/>
              <a:t>The venues have </a:t>
            </a:r>
            <a:r>
              <a:rPr dirty="0" spc="-10"/>
              <a:t>been </a:t>
            </a:r>
            <a:r>
              <a:rPr dirty="0" spc="-5"/>
              <a:t>identified using Foursquare and Zomato API and have </a:t>
            </a:r>
            <a:r>
              <a:rPr dirty="0" spc="-10"/>
              <a:t>been </a:t>
            </a:r>
            <a:r>
              <a:rPr dirty="0" spc="-5"/>
              <a:t>plotted </a:t>
            </a:r>
            <a:r>
              <a:rPr dirty="0"/>
              <a:t>on 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map.</a:t>
            </a:r>
          </a:p>
          <a:p>
            <a:pPr marL="382905" indent="-26098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383540" algn="l"/>
                <a:tab pos="384175" algn="l"/>
              </a:tabLst>
            </a:pPr>
            <a:r>
              <a:rPr dirty="0" spc="-5"/>
              <a:t>The </a:t>
            </a:r>
            <a:r>
              <a:rPr dirty="0" spc="-10"/>
              <a:t>map </a:t>
            </a:r>
            <a:r>
              <a:rPr dirty="0" spc="-5"/>
              <a:t>reveals that there are so many places where </a:t>
            </a:r>
            <a:r>
              <a:rPr dirty="0" spc="-10"/>
              <a:t>one can </a:t>
            </a:r>
            <a:r>
              <a:rPr dirty="0" spc="-5"/>
              <a:t>visit </a:t>
            </a:r>
            <a:r>
              <a:rPr dirty="0" spc="-10"/>
              <a:t>during </a:t>
            </a:r>
            <a:r>
              <a:rPr dirty="0" spc="-5"/>
              <a:t>his stay in</a:t>
            </a:r>
            <a:r>
              <a:rPr dirty="0" spc="240"/>
              <a:t> </a:t>
            </a:r>
            <a:r>
              <a:rPr dirty="0" spc="-5"/>
              <a:t>Varanasi.</a:t>
            </a:r>
          </a:p>
          <a:p>
            <a:pPr marL="382905" indent="-26098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383540" algn="l"/>
                <a:tab pos="384175" algn="l"/>
              </a:tabLst>
            </a:pPr>
            <a:r>
              <a:rPr dirty="0" spc="-5"/>
              <a:t>Based on the visitor's venue rating and </a:t>
            </a:r>
            <a:r>
              <a:rPr dirty="0" spc="-10"/>
              <a:t>price </a:t>
            </a:r>
            <a:r>
              <a:rPr dirty="0" spc="-5"/>
              <a:t>requirements, he/she can choose the</a:t>
            </a:r>
            <a:r>
              <a:rPr dirty="0" spc="155"/>
              <a:t> </a:t>
            </a:r>
            <a:r>
              <a:rPr dirty="0" spc="-5"/>
              <a:t>places.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920" y="1554606"/>
            <a:ext cx="8001000" cy="101854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8415" marR="5080" indent="-6350">
              <a:lnSpc>
                <a:spcPct val="102499"/>
              </a:lnSpc>
              <a:spcBef>
                <a:spcPts val="45"/>
              </a:spcBef>
            </a:pPr>
            <a:r>
              <a:rPr dirty="0" sz="1600" spc="-5">
                <a:solidFill>
                  <a:srgbClr val="2A3990"/>
                </a:solidFill>
                <a:latin typeface="Georgia"/>
                <a:cs typeface="Georgia"/>
              </a:rPr>
              <a:t>I </a:t>
            </a:r>
            <a:r>
              <a:rPr dirty="0" sz="1600" spc="-10">
                <a:solidFill>
                  <a:srgbClr val="2A3990"/>
                </a:solidFill>
                <a:latin typeface="Georgia"/>
                <a:cs typeface="Georgia"/>
              </a:rPr>
              <a:t>worked </a:t>
            </a:r>
            <a:r>
              <a:rPr dirty="0" sz="1600" spc="-5">
                <a:solidFill>
                  <a:srgbClr val="2A3990"/>
                </a:solidFill>
                <a:latin typeface="Georgia"/>
                <a:cs typeface="Georgia"/>
              </a:rPr>
              <a:t>on a </a:t>
            </a:r>
            <a:r>
              <a:rPr dirty="0" sz="1600" spc="-10">
                <a:solidFill>
                  <a:srgbClr val="2A3990"/>
                </a:solidFill>
                <a:latin typeface="Georgia"/>
                <a:cs typeface="Georgia"/>
              </a:rPr>
              <a:t>Capstone project </a:t>
            </a:r>
            <a:r>
              <a:rPr dirty="0" sz="1600" spc="-15">
                <a:solidFill>
                  <a:srgbClr val="2A3990"/>
                </a:solidFill>
                <a:latin typeface="Georgia"/>
                <a:cs typeface="Georgia"/>
              </a:rPr>
              <a:t>where </a:t>
            </a:r>
            <a:r>
              <a:rPr dirty="0" sz="1600" spc="-5">
                <a:solidFill>
                  <a:srgbClr val="2A3990"/>
                </a:solidFill>
                <a:latin typeface="Georgia"/>
                <a:cs typeface="Georgia"/>
              </a:rPr>
              <a:t>I </a:t>
            </a:r>
            <a:r>
              <a:rPr dirty="0" sz="1600" spc="-10">
                <a:solidFill>
                  <a:srgbClr val="2A3990"/>
                </a:solidFill>
                <a:latin typeface="Georgia"/>
                <a:cs typeface="Georgia"/>
              </a:rPr>
              <a:t>used the Foursquare API and Zomato </a:t>
            </a:r>
            <a:r>
              <a:rPr dirty="0" sz="1600" spc="-5">
                <a:solidFill>
                  <a:srgbClr val="2A3990"/>
                </a:solidFill>
                <a:latin typeface="Georgia"/>
                <a:cs typeface="Georgia"/>
              </a:rPr>
              <a:t>API </a:t>
            </a:r>
            <a:r>
              <a:rPr dirty="0" sz="1600" spc="-10">
                <a:solidFill>
                  <a:srgbClr val="2A3990"/>
                </a:solidFill>
                <a:latin typeface="Georgia"/>
                <a:cs typeface="Georgia"/>
              </a:rPr>
              <a:t>to fetch  location, rating and </a:t>
            </a:r>
            <a:r>
              <a:rPr dirty="0" sz="1600" spc="-5">
                <a:solidFill>
                  <a:srgbClr val="2A3990"/>
                </a:solidFill>
                <a:latin typeface="Georgia"/>
                <a:cs typeface="Georgia"/>
              </a:rPr>
              <a:t>price </a:t>
            </a:r>
            <a:r>
              <a:rPr dirty="0" sz="1600" spc="-10">
                <a:solidFill>
                  <a:srgbClr val="2A3990"/>
                </a:solidFill>
                <a:latin typeface="Georgia"/>
                <a:cs typeface="Georgia"/>
              </a:rPr>
              <a:t>information </a:t>
            </a:r>
            <a:r>
              <a:rPr dirty="0" sz="1600" spc="-5">
                <a:solidFill>
                  <a:srgbClr val="2A3990"/>
                </a:solidFill>
                <a:latin typeface="Georgia"/>
                <a:cs typeface="Georgia"/>
              </a:rPr>
              <a:t>of </a:t>
            </a:r>
            <a:r>
              <a:rPr dirty="0" sz="1600" spc="-10">
                <a:solidFill>
                  <a:srgbClr val="2A3990"/>
                </a:solidFill>
                <a:latin typeface="Georgia"/>
                <a:cs typeface="Georgia"/>
              </a:rPr>
              <a:t>various venues </a:t>
            </a:r>
            <a:r>
              <a:rPr dirty="0" sz="1600" spc="-5">
                <a:solidFill>
                  <a:srgbClr val="2A3990"/>
                </a:solidFill>
                <a:latin typeface="Georgia"/>
                <a:cs typeface="Georgia"/>
              </a:rPr>
              <a:t>in </a:t>
            </a:r>
            <a:r>
              <a:rPr dirty="0" sz="1600" spc="-10">
                <a:solidFill>
                  <a:srgbClr val="2A3990"/>
                </a:solidFill>
                <a:latin typeface="Georgia"/>
                <a:cs typeface="Georgia"/>
              </a:rPr>
              <a:t>Varanasi, </a:t>
            </a:r>
            <a:r>
              <a:rPr dirty="0" sz="1600" spc="-5">
                <a:solidFill>
                  <a:srgbClr val="2A3990"/>
                </a:solidFill>
                <a:latin typeface="Georgia"/>
                <a:cs typeface="Georgia"/>
              </a:rPr>
              <a:t>India. </a:t>
            </a:r>
            <a:r>
              <a:rPr dirty="0" sz="1600" spc="-10">
                <a:solidFill>
                  <a:srgbClr val="2A3990"/>
                </a:solidFill>
                <a:latin typeface="Georgia"/>
                <a:cs typeface="Georgia"/>
              </a:rPr>
              <a:t>In </a:t>
            </a:r>
            <a:r>
              <a:rPr dirty="0" sz="1600" spc="-5">
                <a:solidFill>
                  <a:srgbClr val="2A3990"/>
                </a:solidFill>
                <a:latin typeface="Georgia"/>
                <a:cs typeface="Georgia"/>
              </a:rPr>
              <a:t>this  </a:t>
            </a:r>
            <a:r>
              <a:rPr dirty="0" sz="1600" spc="-10">
                <a:solidFill>
                  <a:srgbClr val="2A3990"/>
                </a:solidFill>
                <a:latin typeface="Georgia"/>
                <a:cs typeface="Georgia"/>
              </a:rPr>
              <a:t>presentation, I’ll discuss </a:t>
            </a:r>
            <a:r>
              <a:rPr dirty="0" sz="1600" spc="-5">
                <a:solidFill>
                  <a:srgbClr val="2A3990"/>
                </a:solidFill>
                <a:latin typeface="Georgia"/>
                <a:cs typeface="Georgia"/>
              </a:rPr>
              <a:t>my </a:t>
            </a:r>
            <a:r>
              <a:rPr dirty="0" sz="1600" spc="-10">
                <a:solidFill>
                  <a:srgbClr val="2A3990"/>
                </a:solidFill>
                <a:latin typeface="Georgia"/>
                <a:cs typeface="Georgia"/>
              </a:rPr>
              <a:t>approach </a:t>
            </a:r>
            <a:r>
              <a:rPr dirty="0" sz="1600" spc="-5">
                <a:solidFill>
                  <a:srgbClr val="2A3990"/>
                </a:solidFill>
                <a:latin typeface="Georgia"/>
                <a:cs typeface="Georgia"/>
              </a:rPr>
              <a:t>of </a:t>
            </a:r>
            <a:r>
              <a:rPr dirty="0" sz="1600" spc="-10">
                <a:solidFill>
                  <a:srgbClr val="2A3990"/>
                </a:solidFill>
                <a:latin typeface="Georgia"/>
                <a:cs typeface="Georgia"/>
              </a:rPr>
              <a:t>combining the data from both </a:t>
            </a:r>
            <a:r>
              <a:rPr dirty="0" sz="1600" spc="-5">
                <a:solidFill>
                  <a:srgbClr val="2A3990"/>
                </a:solidFill>
                <a:latin typeface="Georgia"/>
                <a:cs typeface="Georgia"/>
              </a:rPr>
              <a:t>APIs </a:t>
            </a:r>
            <a:r>
              <a:rPr dirty="0" sz="1600" spc="-10">
                <a:solidFill>
                  <a:srgbClr val="2A3990"/>
                </a:solidFill>
                <a:latin typeface="Georgia"/>
                <a:cs typeface="Georgia"/>
              </a:rPr>
              <a:t>and drawing  </a:t>
            </a:r>
            <a:r>
              <a:rPr dirty="0" sz="1600" spc="-5">
                <a:solidFill>
                  <a:srgbClr val="2A3990"/>
                </a:solidFill>
                <a:latin typeface="Georgia"/>
                <a:cs typeface="Georgia"/>
              </a:rPr>
              <a:t>meaningful </a:t>
            </a:r>
            <a:r>
              <a:rPr dirty="0" sz="1600" spc="-10">
                <a:solidFill>
                  <a:srgbClr val="2A3990"/>
                </a:solidFill>
                <a:latin typeface="Georgia"/>
                <a:cs typeface="Georgia"/>
              </a:rPr>
              <a:t>information from the</a:t>
            </a:r>
            <a:r>
              <a:rPr dirty="0" sz="1600" spc="-25">
                <a:solidFill>
                  <a:srgbClr val="2A3990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A3990"/>
                </a:solidFill>
                <a:latin typeface="Georgia"/>
                <a:cs typeface="Georgia"/>
              </a:rPr>
              <a:t>same.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63" y="760222"/>
            <a:ext cx="1924685" cy="4152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spc="-30"/>
              <a:t>In</a:t>
            </a:r>
            <a:r>
              <a:rPr dirty="0" sz="2550" spc="-25"/>
              <a:t>t</a:t>
            </a:r>
            <a:r>
              <a:rPr dirty="0" sz="2550" spc="-30"/>
              <a:t>r</a:t>
            </a:r>
            <a:r>
              <a:rPr dirty="0" sz="2550" spc="-35"/>
              <a:t>o</a:t>
            </a:r>
            <a:r>
              <a:rPr dirty="0" sz="2550" spc="-25"/>
              <a:t>d</a:t>
            </a:r>
            <a:r>
              <a:rPr dirty="0" sz="2550" spc="-30"/>
              <a:t>u</a:t>
            </a:r>
            <a:r>
              <a:rPr dirty="0" sz="2550" spc="-40"/>
              <a:t>c</a:t>
            </a:r>
            <a:r>
              <a:rPr dirty="0" sz="2550" spc="-25"/>
              <a:t>t</a:t>
            </a:r>
            <a:r>
              <a:rPr dirty="0" sz="2550" spc="-35"/>
              <a:t>i</a:t>
            </a:r>
            <a:r>
              <a:rPr dirty="0" sz="2550" spc="-25"/>
              <a:t>o</a:t>
            </a:r>
            <a:r>
              <a:rPr dirty="0" sz="2550"/>
              <a:t>n</a:t>
            </a:r>
            <a:endParaRPr sz="2550"/>
          </a:p>
        </p:txBody>
      </p:sp>
      <p:sp>
        <p:nvSpPr>
          <p:cNvPr id="3" name="object 3"/>
          <p:cNvSpPr txBox="1"/>
          <p:nvPr/>
        </p:nvSpPr>
        <p:spPr>
          <a:xfrm>
            <a:off x="613663" y="1269237"/>
            <a:ext cx="8128634" cy="22860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41300" marR="5080" indent="-229235">
              <a:lnSpc>
                <a:spcPct val="101600"/>
              </a:lnSpc>
              <a:spcBef>
                <a:spcPts val="6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latin typeface="Calibri"/>
                <a:cs typeface="Calibri"/>
              </a:rPr>
              <a:t>Whenever a person searches </a:t>
            </a:r>
            <a:r>
              <a:rPr dirty="0" sz="1600">
                <a:latin typeface="Calibri"/>
                <a:cs typeface="Calibri"/>
              </a:rPr>
              <a:t>for </a:t>
            </a:r>
            <a:r>
              <a:rPr dirty="0" sz="1600" spc="-5">
                <a:latin typeface="Calibri"/>
                <a:cs typeface="Calibri"/>
              </a:rPr>
              <a:t>a venue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5">
                <a:latin typeface="Calibri"/>
                <a:cs typeface="Calibri"/>
              </a:rPr>
              <a:t>a </a:t>
            </a:r>
            <a:r>
              <a:rPr dirty="0" sz="1600" spc="-10">
                <a:latin typeface="Calibri"/>
                <a:cs typeface="Calibri"/>
              </a:rPr>
              <a:t>new </a:t>
            </a:r>
            <a:r>
              <a:rPr dirty="0" sz="1600" spc="-5">
                <a:latin typeface="Calibri"/>
                <a:cs typeface="Calibri"/>
              </a:rPr>
              <a:t>city, they’re highly interested in the </a:t>
            </a:r>
            <a:r>
              <a:rPr dirty="0" sz="1600" spc="-10">
                <a:latin typeface="Calibri"/>
                <a:cs typeface="Calibri"/>
              </a:rPr>
              <a:t>best  </a:t>
            </a:r>
            <a:r>
              <a:rPr dirty="0" sz="1600" spc="-5">
                <a:latin typeface="Calibri"/>
                <a:cs typeface="Calibri"/>
              </a:rPr>
              <a:t>places that the city </a:t>
            </a:r>
            <a:r>
              <a:rPr dirty="0" sz="1600" spc="-10">
                <a:latin typeface="Calibri"/>
                <a:cs typeface="Calibri"/>
              </a:rPr>
              <a:t>has </a:t>
            </a:r>
            <a:r>
              <a:rPr dirty="0" sz="1600" spc="-5">
                <a:latin typeface="Calibri"/>
                <a:cs typeface="Calibri"/>
              </a:rPr>
              <a:t>to offer. The </a:t>
            </a:r>
            <a:r>
              <a:rPr dirty="0" sz="1600" spc="-10">
                <a:latin typeface="Calibri"/>
                <a:cs typeface="Calibri"/>
              </a:rPr>
              <a:t>person </a:t>
            </a:r>
            <a:r>
              <a:rPr dirty="0" sz="1600" spc="-5">
                <a:latin typeface="Calibri"/>
                <a:cs typeface="Calibri"/>
              </a:rPr>
              <a:t>might </a:t>
            </a:r>
            <a:r>
              <a:rPr dirty="0" sz="1600">
                <a:latin typeface="Calibri"/>
                <a:cs typeface="Calibri"/>
              </a:rPr>
              <a:t>want </a:t>
            </a:r>
            <a:r>
              <a:rPr dirty="0" sz="1600" spc="-5">
                <a:latin typeface="Calibri"/>
                <a:cs typeface="Calibri"/>
              </a:rPr>
              <a:t>to know how </a:t>
            </a:r>
            <a:r>
              <a:rPr dirty="0" sz="1600">
                <a:latin typeface="Calibri"/>
                <a:cs typeface="Calibri"/>
              </a:rPr>
              <a:t>good </a:t>
            </a:r>
            <a:r>
              <a:rPr dirty="0" sz="1600" spc="-5">
                <a:latin typeface="Calibri"/>
                <a:cs typeface="Calibri"/>
              </a:rPr>
              <a:t>a given restaurant is  or the price range it falls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under.</a:t>
            </a:r>
            <a:endParaRPr sz="1600">
              <a:latin typeface="Calibri"/>
              <a:cs typeface="Calibri"/>
            </a:endParaRPr>
          </a:p>
          <a:p>
            <a:pPr marL="241300" marR="120014" indent="-229235">
              <a:lnSpc>
                <a:spcPct val="101899"/>
              </a:lnSpc>
              <a:spcBef>
                <a:spcPts val="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latin typeface="Calibri"/>
                <a:cs typeface="Calibri"/>
              </a:rPr>
              <a:t>This extra information would help decide which venue </a:t>
            </a:r>
            <a:r>
              <a:rPr dirty="0" sz="1600">
                <a:latin typeface="Calibri"/>
                <a:cs typeface="Calibri"/>
              </a:rPr>
              <a:t>to </a:t>
            </a:r>
            <a:r>
              <a:rPr dirty="0" sz="1600" spc="-5">
                <a:latin typeface="Calibri"/>
                <a:cs typeface="Calibri"/>
              </a:rPr>
              <a:t>choose amongst the many venues </a:t>
            </a:r>
            <a:r>
              <a:rPr dirty="0" sz="1600">
                <a:latin typeface="Calibri"/>
                <a:cs typeface="Calibri"/>
              </a:rPr>
              <a:t>in 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city.</a:t>
            </a:r>
            <a:endParaRPr sz="1600">
              <a:latin typeface="Calibri"/>
              <a:cs typeface="Calibri"/>
            </a:endParaRPr>
          </a:p>
          <a:p>
            <a:pPr marL="241300" marR="125730" indent="-229235">
              <a:lnSpc>
                <a:spcPct val="101299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10">
                <a:latin typeface="Calibri"/>
                <a:cs typeface="Calibri"/>
              </a:rPr>
              <a:t>Combining </a:t>
            </a:r>
            <a:r>
              <a:rPr dirty="0" sz="1600" spc="-5">
                <a:latin typeface="Calibri"/>
                <a:cs typeface="Calibri"/>
              </a:rPr>
              <a:t>the location of the venues in the city with their price and rating information would  </a:t>
            </a:r>
            <a:r>
              <a:rPr dirty="0" sz="1600" spc="-10">
                <a:latin typeface="Calibri"/>
                <a:cs typeface="Calibri"/>
              </a:rPr>
              <a:t>surely </a:t>
            </a:r>
            <a:r>
              <a:rPr dirty="0" sz="1600" spc="-5">
                <a:latin typeface="Calibri"/>
                <a:cs typeface="Calibri"/>
              </a:rPr>
              <a:t>help visitors in a city make better informed decisions about the places they should</a:t>
            </a:r>
            <a:r>
              <a:rPr dirty="0" sz="1600" spc="1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visit.</a:t>
            </a:r>
            <a:endParaRPr sz="1600">
              <a:latin typeface="Calibri"/>
              <a:cs typeface="Calibri"/>
            </a:endParaRPr>
          </a:p>
          <a:p>
            <a:pPr marL="241300" marR="169545" indent="-229235">
              <a:lnSpc>
                <a:spcPct val="101899"/>
              </a:lnSpc>
              <a:spcBef>
                <a:spcPts val="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latin typeface="Calibri"/>
                <a:cs typeface="Calibri"/>
              </a:rPr>
              <a:t>This </a:t>
            </a:r>
            <a:r>
              <a:rPr dirty="0" sz="1600" spc="-10">
                <a:latin typeface="Calibri"/>
                <a:cs typeface="Calibri"/>
              </a:rPr>
              <a:t>project </a:t>
            </a:r>
            <a:r>
              <a:rPr dirty="0" sz="1600" spc="-5">
                <a:latin typeface="Calibri"/>
                <a:cs typeface="Calibri"/>
              </a:rPr>
              <a:t>explores various venues in </a:t>
            </a:r>
            <a:r>
              <a:rPr dirty="0" sz="1600" spc="-10">
                <a:latin typeface="Calibri"/>
                <a:cs typeface="Calibri"/>
              </a:rPr>
              <a:t>Varanasi </a:t>
            </a:r>
            <a:r>
              <a:rPr dirty="0" sz="1600" spc="-5">
                <a:latin typeface="Calibri"/>
                <a:cs typeface="Calibri"/>
              </a:rPr>
              <a:t>and attributes the data based on user ratings  and average price.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63" y="760222"/>
            <a:ext cx="2499995" cy="4152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spc="-20"/>
              <a:t>Data</a:t>
            </a:r>
            <a:r>
              <a:rPr dirty="0" sz="2550" spc="-125"/>
              <a:t> </a:t>
            </a:r>
            <a:r>
              <a:rPr dirty="0" sz="2550" spc="-25"/>
              <a:t>Discussion</a:t>
            </a:r>
            <a:endParaRPr sz="2550"/>
          </a:p>
        </p:txBody>
      </p:sp>
      <p:sp>
        <p:nvSpPr>
          <p:cNvPr id="3" name="object 3"/>
          <p:cNvSpPr txBox="1"/>
          <p:nvPr/>
        </p:nvSpPr>
        <p:spPr>
          <a:xfrm>
            <a:off x="613663" y="1227099"/>
            <a:ext cx="8185150" cy="164211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80"/>
              </a:spcBef>
              <a:buSzPct val="6875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10">
                <a:latin typeface="Georgia"/>
                <a:cs typeface="Georgia"/>
              </a:rPr>
              <a:t>The </a:t>
            </a:r>
            <a:r>
              <a:rPr dirty="0" sz="1600" spc="-5">
                <a:latin typeface="Georgia"/>
                <a:cs typeface="Georgia"/>
              </a:rPr>
              <a:t>data has </a:t>
            </a:r>
            <a:r>
              <a:rPr dirty="0" sz="1600" spc="-15">
                <a:latin typeface="Georgia"/>
                <a:cs typeface="Georgia"/>
              </a:rPr>
              <a:t>been </a:t>
            </a:r>
            <a:r>
              <a:rPr dirty="0" sz="1600" spc="-10">
                <a:latin typeface="Georgia"/>
                <a:cs typeface="Georgia"/>
              </a:rPr>
              <a:t>collected from two APIs, Foursquare API and </a:t>
            </a:r>
            <a:r>
              <a:rPr dirty="0" sz="1600" spc="-5">
                <a:latin typeface="Georgia"/>
                <a:cs typeface="Georgia"/>
              </a:rPr>
              <a:t>Zomato</a:t>
            </a:r>
            <a:r>
              <a:rPr dirty="0" sz="1600" spc="35">
                <a:latin typeface="Georgia"/>
                <a:cs typeface="Georgia"/>
              </a:rPr>
              <a:t> </a:t>
            </a:r>
            <a:r>
              <a:rPr dirty="0" sz="1600" spc="-5">
                <a:latin typeface="Georgia"/>
                <a:cs typeface="Georgia"/>
              </a:rPr>
              <a:t>API.</a:t>
            </a:r>
            <a:endParaRPr sz="1600">
              <a:latin typeface="Georgia"/>
              <a:cs typeface="Georgia"/>
            </a:endParaRPr>
          </a:p>
          <a:p>
            <a:pPr algn="just" marL="241300" marR="5080" indent="-229235">
              <a:lnSpc>
                <a:spcPts val="2110"/>
              </a:lnSpc>
              <a:spcBef>
                <a:spcPts val="95"/>
              </a:spcBef>
              <a:buFont typeface="Symbol"/>
              <a:buChar char=""/>
              <a:tabLst>
                <a:tab pos="241935" algn="l"/>
              </a:tabLst>
            </a:pPr>
            <a:r>
              <a:rPr dirty="0" sz="1600" spc="-5">
                <a:latin typeface="Calibri"/>
                <a:cs typeface="Calibri"/>
              </a:rPr>
              <a:t>Using the Foursquare’s explore API (which gives </a:t>
            </a:r>
            <a:r>
              <a:rPr dirty="0" sz="1600">
                <a:latin typeface="Calibri"/>
                <a:cs typeface="Calibri"/>
              </a:rPr>
              <a:t>venues </a:t>
            </a:r>
            <a:r>
              <a:rPr dirty="0" sz="1600" spc="-5">
                <a:latin typeface="Calibri"/>
                <a:cs typeface="Calibri"/>
              </a:rPr>
              <a:t>recommendations), I fetched venues </a:t>
            </a:r>
            <a:r>
              <a:rPr dirty="0" sz="1600" spc="-10">
                <a:latin typeface="Calibri"/>
                <a:cs typeface="Calibri"/>
              </a:rPr>
              <a:t>up  </a:t>
            </a:r>
            <a:r>
              <a:rPr dirty="0" sz="1600" spc="-5">
                <a:latin typeface="Calibri"/>
                <a:cs typeface="Calibri"/>
              </a:rPr>
              <a:t>to a range of 6 kilometers from the center </a:t>
            </a:r>
            <a:r>
              <a:rPr dirty="0" sz="1600" spc="-10">
                <a:latin typeface="Calibri"/>
                <a:cs typeface="Calibri"/>
              </a:rPr>
              <a:t>of </a:t>
            </a:r>
            <a:r>
              <a:rPr dirty="0" sz="1600" spc="-5">
                <a:latin typeface="Calibri"/>
                <a:cs typeface="Calibri"/>
              </a:rPr>
              <a:t>Varanasi and collected their </a:t>
            </a:r>
            <a:r>
              <a:rPr dirty="0" sz="1600" spc="-10">
                <a:latin typeface="Calibri"/>
                <a:cs typeface="Calibri"/>
              </a:rPr>
              <a:t>names, </a:t>
            </a:r>
            <a:r>
              <a:rPr dirty="0" sz="1600" spc="-5">
                <a:latin typeface="Calibri"/>
                <a:cs typeface="Calibri"/>
              </a:rPr>
              <a:t>categories and  locations (latitude and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longitude).</a:t>
            </a:r>
            <a:endParaRPr sz="1600">
              <a:latin typeface="Calibri"/>
              <a:cs typeface="Calibri"/>
            </a:endParaRPr>
          </a:p>
          <a:p>
            <a:pPr algn="just" marL="241300" marR="259079" indent="-229235">
              <a:lnSpc>
                <a:spcPts val="2110"/>
              </a:lnSpc>
              <a:spcBef>
                <a:spcPts val="80"/>
              </a:spcBef>
              <a:buFont typeface="Symbol"/>
              <a:buChar char=""/>
              <a:tabLst>
                <a:tab pos="241935" algn="l"/>
              </a:tabLst>
            </a:pPr>
            <a:r>
              <a:rPr dirty="0" sz="1600" spc="-5">
                <a:latin typeface="Calibri"/>
                <a:cs typeface="Calibri"/>
              </a:rPr>
              <a:t>After extracting over 41 locations using the Foursquare API, the latitude </a:t>
            </a:r>
            <a:r>
              <a:rPr dirty="0" sz="1600" spc="-10">
                <a:latin typeface="Calibri"/>
                <a:cs typeface="Calibri"/>
              </a:rPr>
              <a:t>and </a:t>
            </a:r>
            <a:r>
              <a:rPr dirty="0" sz="1600" spc="-5">
                <a:latin typeface="Calibri"/>
                <a:cs typeface="Calibri"/>
              </a:rPr>
              <a:t>longitude values  were </a:t>
            </a:r>
            <a:r>
              <a:rPr dirty="0" sz="1600" spc="-10">
                <a:latin typeface="Calibri"/>
                <a:cs typeface="Calibri"/>
              </a:rPr>
              <a:t>used </a:t>
            </a:r>
            <a:r>
              <a:rPr dirty="0" sz="1600" spc="-5">
                <a:latin typeface="Calibri"/>
                <a:cs typeface="Calibri"/>
              </a:rPr>
              <a:t>to fetch the venue details using Zomato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5">
                <a:latin typeface="Calibri"/>
                <a:cs typeface="Calibri"/>
              </a:rPr>
              <a:t>API.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5160" y="3782263"/>
            <a:ext cx="2324735" cy="216535"/>
          </a:xfrm>
          <a:custGeom>
            <a:avLst/>
            <a:gdLst/>
            <a:ahLst/>
            <a:cxnLst/>
            <a:rect l="l" t="t" r="r" b="b"/>
            <a:pathLst>
              <a:path w="2324734" h="216535">
                <a:moveTo>
                  <a:pt x="0" y="216407"/>
                </a:moveTo>
                <a:lnTo>
                  <a:pt x="2324735" y="216407"/>
                </a:lnTo>
                <a:lnTo>
                  <a:pt x="2324735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1524" y="3783279"/>
            <a:ext cx="25977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Lucida Sans Unicode"/>
                <a:cs typeface="Lucida Sans Unicode"/>
              </a:rPr>
              <a:t>Venues retrieved </a:t>
            </a:r>
            <a:r>
              <a:rPr dirty="0" sz="1100">
                <a:latin typeface="Lucida Sans Unicode"/>
                <a:cs typeface="Lucida Sans Unicode"/>
              </a:rPr>
              <a:t>from </a:t>
            </a:r>
            <a:r>
              <a:rPr dirty="0" sz="1100" spc="-5">
                <a:latin typeface="Lucida Sans Unicode"/>
                <a:cs typeface="Lucida Sans Unicode"/>
              </a:rPr>
              <a:t>Foursquare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API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2460" y="3783279"/>
            <a:ext cx="2349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Lucida Sans Unicode"/>
                <a:cs typeface="Lucida Sans Unicode"/>
              </a:rPr>
              <a:t>Venues retrieved from Zomato</a:t>
            </a:r>
            <a:r>
              <a:rPr dirty="0" sz="1100" spc="-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API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4710" y="742823"/>
            <a:ext cx="3705225" cy="2923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01083" y="770762"/>
            <a:ext cx="3914774" cy="2894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63" y="761746"/>
            <a:ext cx="2042795" cy="4152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spc="-25"/>
              <a:t>M</a:t>
            </a:r>
            <a:r>
              <a:rPr dirty="0" sz="2550" spc="-25"/>
              <a:t>e</a:t>
            </a:r>
            <a:r>
              <a:rPr dirty="0" sz="2550" spc="-35"/>
              <a:t>t</a:t>
            </a:r>
            <a:r>
              <a:rPr dirty="0" sz="2550" spc="-30"/>
              <a:t>h</a:t>
            </a:r>
            <a:r>
              <a:rPr dirty="0" sz="2550" spc="-25"/>
              <a:t>o</a:t>
            </a:r>
            <a:r>
              <a:rPr dirty="0" sz="2550" spc="-40"/>
              <a:t>d</a:t>
            </a:r>
            <a:r>
              <a:rPr dirty="0" sz="2550" spc="-35"/>
              <a:t>ol</a:t>
            </a:r>
            <a:r>
              <a:rPr dirty="0" sz="2550" spc="-25"/>
              <a:t>og</a:t>
            </a:r>
            <a:r>
              <a:rPr dirty="0" sz="2550"/>
              <a:t>y</a:t>
            </a:r>
            <a:endParaRPr sz="2550"/>
          </a:p>
        </p:txBody>
      </p:sp>
      <p:sp>
        <p:nvSpPr>
          <p:cNvPr id="3" name="object 3"/>
          <p:cNvSpPr txBox="1"/>
          <p:nvPr/>
        </p:nvSpPr>
        <p:spPr>
          <a:xfrm>
            <a:off x="613663" y="1233195"/>
            <a:ext cx="8202295" cy="222250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latin typeface="Calibri"/>
                <a:cs typeface="Calibri"/>
              </a:rPr>
              <a:t>As a first </a:t>
            </a:r>
            <a:r>
              <a:rPr dirty="0" sz="1600" spc="-10">
                <a:latin typeface="Calibri"/>
                <a:cs typeface="Calibri"/>
              </a:rPr>
              <a:t>step, </a:t>
            </a:r>
            <a:r>
              <a:rPr dirty="0" sz="1600" spc="-5">
                <a:latin typeface="Calibri"/>
                <a:cs typeface="Calibri"/>
              </a:rPr>
              <a:t>I retrieve the venues in Varanasi from Foursquare and </a:t>
            </a:r>
            <a:r>
              <a:rPr dirty="0" sz="1600">
                <a:latin typeface="Calibri"/>
                <a:cs typeface="Calibri"/>
              </a:rPr>
              <a:t>Zomato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APIs.</a:t>
            </a:r>
            <a:endParaRPr sz="1600">
              <a:latin typeface="Calibri"/>
              <a:cs typeface="Calibri"/>
            </a:endParaRPr>
          </a:p>
          <a:p>
            <a:pPr marL="241300" marR="845185" indent="-229235">
              <a:lnSpc>
                <a:spcPct val="109400"/>
              </a:lnSpc>
              <a:spcBef>
                <a:spcPts val="95"/>
              </a:spcBef>
              <a:buFont typeface="Symbol"/>
              <a:buChar char=""/>
              <a:tabLst>
                <a:tab pos="273050" algn="l"/>
                <a:tab pos="273685" algn="l"/>
              </a:tabLst>
            </a:pPr>
            <a:r>
              <a:rPr dirty="0"/>
              <a:t>	</a:t>
            </a:r>
            <a:r>
              <a:rPr dirty="0" sz="1600" spc="-5">
                <a:latin typeface="Calibri"/>
                <a:cs typeface="Calibri"/>
              </a:rPr>
              <a:t>I extract the location data from the Foursquare API for </a:t>
            </a:r>
            <a:r>
              <a:rPr dirty="0" sz="1600">
                <a:latin typeface="Calibri"/>
                <a:cs typeface="Calibri"/>
              </a:rPr>
              <a:t>all </a:t>
            </a:r>
            <a:r>
              <a:rPr dirty="0" sz="1600" spc="-10">
                <a:latin typeface="Calibri"/>
                <a:cs typeface="Calibri"/>
              </a:rPr>
              <a:t>venues </a:t>
            </a:r>
            <a:r>
              <a:rPr dirty="0" sz="1600" spc="-5">
                <a:latin typeface="Calibri"/>
                <a:cs typeface="Calibri"/>
              </a:rPr>
              <a:t>up to a distance of 4  kilometers from </a:t>
            </a:r>
            <a:r>
              <a:rPr dirty="0" sz="1600">
                <a:latin typeface="Calibri"/>
                <a:cs typeface="Calibri"/>
              </a:rPr>
              <a:t>the </a:t>
            </a:r>
            <a:r>
              <a:rPr dirty="0" sz="1600" spc="-5">
                <a:latin typeface="Calibri"/>
                <a:cs typeface="Calibri"/>
              </a:rPr>
              <a:t>center of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Varanasi.</a:t>
            </a:r>
            <a:endParaRPr sz="1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latin typeface="Calibri"/>
                <a:cs typeface="Calibri"/>
              </a:rPr>
              <a:t>Using this, I fetch the venue information including </a:t>
            </a:r>
            <a:r>
              <a:rPr dirty="0" sz="1600" spc="-10">
                <a:latin typeface="Calibri"/>
                <a:cs typeface="Calibri"/>
              </a:rPr>
              <a:t>price </a:t>
            </a:r>
            <a:r>
              <a:rPr dirty="0" sz="1600" spc="-5">
                <a:latin typeface="Calibri"/>
                <a:cs typeface="Calibri"/>
              </a:rPr>
              <a:t>and rating data from Zomato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API.</a:t>
            </a:r>
            <a:endParaRPr sz="1600">
              <a:latin typeface="Calibri"/>
              <a:cs typeface="Calibri"/>
            </a:endParaRPr>
          </a:p>
          <a:p>
            <a:pPr marL="241300" marR="5080" indent="-229235">
              <a:lnSpc>
                <a:spcPct val="109500"/>
              </a:lnSpc>
              <a:spcBef>
                <a:spcPts val="9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latin typeface="Calibri"/>
                <a:cs typeface="Calibri"/>
              </a:rPr>
              <a:t>Using data cleaning, the dataset from the two APIs will be combined based on the venue names,  latitude, and longitude </a:t>
            </a:r>
            <a:r>
              <a:rPr dirty="0" sz="1600">
                <a:latin typeface="Calibri"/>
                <a:cs typeface="Calibri"/>
              </a:rPr>
              <a:t>values.</a:t>
            </a:r>
            <a:endParaRPr sz="1600">
              <a:latin typeface="Calibri"/>
              <a:cs typeface="Calibri"/>
            </a:endParaRPr>
          </a:p>
          <a:p>
            <a:pPr marL="241300" marR="193040" indent="-229235">
              <a:lnSpc>
                <a:spcPct val="110000"/>
              </a:lnSpc>
              <a:spcBef>
                <a:spcPts val="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latin typeface="Calibri"/>
                <a:cs typeface="Calibri"/>
              </a:rPr>
              <a:t>The final data will </a:t>
            </a:r>
            <a:r>
              <a:rPr dirty="0" sz="1600" spc="-10">
                <a:latin typeface="Calibri"/>
                <a:cs typeface="Calibri"/>
              </a:rPr>
              <a:t>include </a:t>
            </a:r>
            <a:r>
              <a:rPr dirty="0" sz="1600" spc="-5">
                <a:latin typeface="Calibri"/>
                <a:cs typeface="Calibri"/>
              </a:rPr>
              <a:t>the venue name, category, address, latitude, longitude, </a:t>
            </a:r>
            <a:r>
              <a:rPr dirty="0" sz="1600" spc="5">
                <a:latin typeface="Calibri"/>
                <a:cs typeface="Calibri"/>
              </a:rPr>
              <a:t>rating, </a:t>
            </a:r>
            <a:r>
              <a:rPr dirty="0" sz="1600" spc="-5">
                <a:latin typeface="Calibri"/>
                <a:cs typeface="Calibri"/>
              </a:rPr>
              <a:t>price  range, and </a:t>
            </a:r>
            <a:r>
              <a:rPr dirty="0" sz="1600">
                <a:latin typeface="Calibri"/>
                <a:cs typeface="Calibri"/>
              </a:rPr>
              <a:t>average </a:t>
            </a:r>
            <a:r>
              <a:rPr dirty="0" sz="1600" spc="-10">
                <a:latin typeface="Calibri"/>
                <a:cs typeface="Calibri"/>
              </a:rPr>
              <a:t>cost </a:t>
            </a:r>
            <a:r>
              <a:rPr dirty="0" sz="1600">
                <a:latin typeface="Calibri"/>
                <a:cs typeface="Calibri"/>
              </a:rPr>
              <a:t>per</a:t>
            </a:r>
            <a:r>
              <a:rPr dirty="0" sz="1600" spc="-5">
                <a:latin typeface="Calibri"/>
                <a:cs typeface="Calibri"/>
              </a:rPr>
              <a:t> person.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063" y="1595755"/>
            <a:ext cx="1294765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spc="-25">
                <a:solidFill>
                  <a:srgbClr val="2A3990"/>
                </a:solidFill>
                <a:latin typeface="Lucida Sans Unicode"/>
                <a:cs typeface="Lucida Sans Unicode"/>
              </a:rPr>
              <a:t>A</a:t>
            </a:r>
            <a:r>
              <a:rPr dirty="0" sz="2550" spc="-30">
                <a:solidFill>
                  <a:srgbClr val="2A3990"/>
                </a:solidFill>
                <a:latin typeface="Lucida Sans Unicode"/>
                <a:cs typeface="Lucida Sans Unicode"/>
              </a:rPr>
              <a:t>n</a:t>
            </a:r>
            <a:r>
              <a:rPr dirty="0" sz="2550" spc="-35">
                <a:solidFill>
                  <a:srgbClr val="2A3990"/>
                </a:solidFill>
                <a:latin typeface="Lucida Sans Unicode"/>
                <a:cs typeface="Lucida Sans Unicode"/>
              </a:rPr>
              <a:t>a</a:t>
            </a:r>
            <a:r>
              <a:rPr dirty="0" sz="2550" spc="-20">
                <a:solidFill>
                  <a:srgbClr val="2A3990"/>
                </a:solidFill>
                <a:latin typeface="Lucida Sans Unicode"/>
                <a:cs typeface="Lucida Sans Unicode"/>
              </a:rPr>
              <a:t>l</a:t>
            </a:r>
            <a:r>
              <a:rPr dirty="0" sz="2550" spc="-40">
                <a:solidFill>
                  <a:srgbClr val="2A3990"/>
                </a:solidFill>
                <a:latin typeface="Lucida Sans Unicode"/>
                <a:cs typeface="Lucida Sans Unicode"/>
              </a:rPr>
              <a:t>y</a:t>
            </a:r>
            <a:r>
              <a:rPr dirty="0" sz="2550" spc="-20">
                <a:solidFill>
                  <a:srgbClr val="2A3990"/>
                </a:solidFill>
                <a:latin typeface="Lucida Sans Unicode"/>
                <a:cs typeface="Lucida Sans Unicode"/>
              </a:rPr>
              <a:t>s</a:t>
            </a:r>
            <a:r>
              <a:rPr dirty="0" sz="2550" spc="-35">
                <a:solidFill>
                  <a:srgbClr val="2A3990"/>
                </a:solidFill>
                <a:latin typeface="Lucida Sans Unicode"/>
                <a:cs typeface="Lucida Sans Unicode"/>
              </a:rPr>
              <a:t>i</a:t>
            </a:r>
            <a:r>
              <a:rPr dirty="0" sz="2550">
                <a:solidFill>
                  <a:srgbClr val="2A3990"/>
                </a:solidFill>
                <a:latin typeface="Lucida Sans Unicode"/>
                <a:cs typeface="Lucida Sans Unicode"/>
              </a:rPr>
              <a:t>s</a:t>
            </a:r>
            <a:endParaRPr sz="25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159" y="2084958"/>
            <a:ext cx="7821930" cy="51879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45"/>
              </a:spcBef>
            </a:pPr>
            <a:r>
              <a:rPr dirty="0" sz="1600" spc="-10">
                <a:latin typeface="Georgia"/>
                <a:cs typeface="Georgia"/>
              </a:rPr>
              <a:t>During the analysis phase, </a:t>
            </a:r>
            <a:r>
              <a:rPr dirty="0" sz="1600" spc="-5">
                <a:latin typeface="Georgia"/>
                <a:cs typeface="Georgia"/>
              </a:rPr>
              <a:t>I </a:t>
            </a:r>
            <a:r>
              <a:rPr dirty="0" sz="1600" spc="-10">
                <a:latin typeface="Georgia"/>
                <a:cs typeface="Georgia"/>
              </a:rPr>
              <a:t>explored the venue categories, the rating distribution </a:t>
            </a:r>
            <a:r>
              <a:rPr dirty="0" sz="1600">
                <a:latin typeface="Georgia"/>
                <a:cs typeface="Georgia"/>
              </a:rPr>
              <a:t>of </a:t>
            </a:r>
            <a:r>
              <a:rPr dirty="0" sz="1600" spc="-10">
                <a:latin typeface="Georgia"/>
                <a:cs typeface="Georgia"/>
              </a:rPr>
              <a:t>the  venues </a:t>
            </a:r>
            <a:r>
              <a:rPr dirty="0" sz="1600" spc="-5">
                <a:latin typeface="Georgia"/>
                <a:cs typeface="Georgia"/>
              </a:rPr>
              <a:t>and </a:t>
            </a:r>
            <a:r>
              <a:rPr dirty="0" sz="1600" spc="-10">
                <a:latin typeface="Georgia"/>
                <a:cs typeface="Georgia"/>
              </a:rPr>
              <a:t>the price </a:t>
            </a:r>
            <a:r>
              <a:rPr dirty="0" sz="1600" spc="-5">
                <a:latin typeface="Georgia"/>
                <a:cs typeface="Georgia"/>
              </a:rPr>
              <a:t>range </a:t>
            </a:r>
            <a:r>
              <a:rPr dirty="0" sz="1600" spc="-10">
                <a:latin typeface="Georgia"/>
                <a:cs typeface="Georgia"/>
              </a:rPr>
              <a:t>across the </a:t>
            </a:r>
            <a:r>
              <a:rPr dirty="0" sz="1600" spc="-5">
                <a:latin typeface="Georgia"/>
                <a:cs typeface="Georgia"/>
              </a:rPr>
              <a:t>map of</a:t>
            </a:r>
            <a:r>
              <a:rPr dirty="0" sz="1600" spc="-50">
                <a:latin typeface="Georgia"/>
                <a:cs typeface="Georgia"/>
              </a:rPr>
              <a:t> </a:t>
            </a:r>
            <a:r>
              <a:rPr dirty="0" sz="1600" spc="-10">
                <a:latin typeface="Georgia"/>
                <a:cs typeface="Georgia"/>
              </a:rPr>
              <a:t>Varanasi.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063" y="1428115"/>
            <a:ext cx="1281430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25">
                <a:solidFill>
                  <a:srgbClr val="2A3990"/>
                </a:solidFill>
                <a:latin typeface="Lucida Sans Unicode"/>
                <a:cs typeface="Lucida Sans Unicode"/>
              </a:rPr>
              <a:t>Ca</a:t>
            </a:r>
            <a:r>
              <a:rPr dirty="0" sz="1950" spc="-40">
                <a:solidFill>
                  <a:srgbClr val="2A3990"/>
                </a:solidFill>
                <a:latin typeface="Lucida Sans Unicode"/>
                <a:cs typeface="Lucida Sans Unicode"/>
              </a:rPr>
              <a:t>t</a:t>
            </a:r>
            <a:r>
              <a:rPr dirty="0" sz="1950" spc="-35">
                <a:solidFill>
                  <a:srgbClr val="2A3990"/>
                </a:solidFill>
                <a:latin typeface="Lucida Sans Unicode"/>
                <a:cs typeface="Lucida Sans Unicode"/>
              </a:rPr>
              <a:t>e</a:t>
            </a:r>
            <a:r>
              <a:rPr dirty="0" sz="1950" spc="-25">
                <a:solidFill>
                  <a:srgbClr val="2A3990"/>
                </a:solidFill>
                <a:latin typeface="Lucida Sans Unicode"/>
                <a:cs typeface="Lucida Sans Unicode"/>
              </a:rPr>
              <a:t>g</a:t>
            </a:r>
            <a:r>
              <a:rPr dirty="0" sz="1950" spc="-30">
                <a:solidFill>
                  <a:srgbClr val="2A3990"/>
                </a:solidFill>
                <a:latin typeface="Lucida Sans Unicode"/>
                <a:cs typeface="Lucida Sans Unicode"/>
              </a:rPr>
              <a:t>o</a:t>
            </a:r>
            <a:r>
              <a:rPr dirty="0" sz="1950" spc="-35">
                <a:solidFill>
                  <a:srgbClr val="2A3990"/>
                </a:solidFill>
                <a:latin typeface="Lucida Sans Unicode"/>
                <a:cs typeface="Lucida Sans Unicode"/>
              </a:rPr>
              <a:t>r</a:t>
            </a:r>
            <a:r>
              <a:rPr dirty="0" sz="1950" spc="-30">
                <a:solidFill>
                  <a:srgbClr val="2A3990"/>
                </a:solidFill>
                <a:latin typeface="Lucida Sans Unicode"/>
                <a:cs typeface="Lucida Sans Unicode"/>
              </a:rPr>
              <a:t>i</a:t>
            </a:r>
            <a:r>
              <a:rPr dirty="0" sz="1950" spc="-25">
                <a:solidFill>
                  <a:srgbClr val="2A3990"/>
                </a:solidFill>
                <a:latin typeface="Lucida Sans Unicode"/>
                <a:cs typeface="Lucida Sans Unicode"/>
              </a:rPr>
              <a:t>e</a:t>
            </a:r>
            <a:r>
              <a:rPr dirty="0" sz="1950">
                <a:solidFill>
                  <a:srgbClr val="2A3990"/>
                </a:solidFill>
                <a:latin typeface="Lucida Sans Unicode"/>
                <a:cs typeface="Lucida Sans Unicode"/>
              </a:rPr>
              <a:t>s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063" y="1927986"/>
            <a:ext cx="8345805" cy="5003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240"/>
              </a:spcBef>
            </a:pPr>
            <a:r>
              <a:rPr dirty="0" sz="1600" spc="-5">
                <a:latin typeface="Georgia"/>
                <a:cs typeface="Georgia"/>
              </a:rPr>
              <a:t>As we </a:t>
            </a:r>
            <a:r>
              <a:rPr dirty="0" sz="1600" spc="-10">
                <a:latin typeface="Georgia"/>
                <a:cs typeface="Georgia"/>
              </a:rPr>
              <a:t>extracted categories from </a:t>
            </a:r>
            <a:r>
              <a:rPr dirty="0" sz="1600" spc="-15">
                <a:latin typeface="Georgia"/>
                <a:cs typeface="Georgia"/>
              </a:rPr>
              <a:t>the </a:t>
            </a:r>
            <a:r>
              <a:rPr dirty="0" sz="1600" spc="-10">
                <a:latin typeface="Georgia"/>
                <a:cs typeface="Georgia"/>
              </a:rPr>
              <a:t>Foursquare </a:t>
            </a:r>
            <a:r>
              <a:rPr dirty="0" sz="1600" spc="-15">
                <a:latin typeface="Georgia"/>
                <a:cs typeface="Georgia"/>
              </a:rPr>
              <a:t>API, </a:t>
            </a:r>
            <a:r>
              <a:rPr dirty="0" sz="1600" spc="-10">
                <a:latin typeface="Georgia"/>
                <a:cs typeface="Georgia"/>
              </a:rPr>
              <a:t>identifying what type </a:t>
            </a:r>
            <a:r>
              <a:rPr dirty="0" sz="1600" spc="-5">
                <a:latin typeface="Georgia"/>
                <a:cs typeface="Georgia"/>
              </a:rPr>
              <a:t>of </a:t>
            </a:r>
            <a:r>
              <a:rPr dirty="0" sz="1600" spc="-10">
                <a:latin typeface="Georgia"/>
                <a:cs typeface="Georgia"/>
              </a:rPr>
              <a:t>venues are most  popular </a:t>
            </a:r>
            <a:r>
              <a:rPr dirty="0" sz="1600" spc="-5">
                <a:latin typeface="Georgia"/>
                <a:cs typeface="Georgia"/>
              </a:rPr>
              <a:t>in </a:t>
            </a:r>
            <a:r>
              <a:rPr dirty="0" sz="1600" spc="-10">
                <a:latin typeface="Georgia"/>
                <a:cs typeface="Georgia"/>
              </a:rPr>
              <a:t>the </a:t>
            </a:r>
            <a:r>
              <a:rPr dirty="0" sz="1600" spc="-15">
                <a:latin typeface="Georgia"/>
                <a:cs typeface="Georgia"/>
              </a:rPr>
              <a:t>city </a:t>
            </a:r>
            <a:r>
              <a:rPr dirty="0" sz="1600" spc="-10">
                <a:latin typeface="Georgia"/>
                <a:cs typeface="Georgia"/>
              </a:rPr>
              <a:t>would really be helpful. </a:t>
            </a:r>
            <a:r>
              <a:rPr dirty="0" sz="1600" spc="-5">
                <a:latin typeface="Georgia"/>
                <a:cs typeface="Georgia"/>
              </a:rPr>
              <a:t>We </a:t>
            </a:r>
            <a:r>
              <a:rPr dirty="0" sz="1600" spc="-10">
                <a:latin typeface="Georgia"/>
                <a:cs typeface="Georgia"/>
              </a:rPr>
              <a:t>plot </a:t>
            </a:r>
            <a:r>
              <a:rPr dirty="0" sz="1600" spc="-5">
                <a:latin typeface="Georgia"/>
                <a:cs typeface="Georgia"/>
              </a:rPr>
              <a:t>a </a:t>
            </a:r>
            <a:r>
              <a:rPr dirty="0" sz="1600" spc="-10">
                <a:latin typeface="Georgia"/>
                <a:cs typeface="Georgia"/>
              </a:rPr>
              <a:t>bar chart </a:t>
            </a:r>
            <a:r>
              <a:rPr dirty="0" sz="1600" spc="-5">
                <a:latin typeface="Georgia"/>
                <a:cs typeface="Georgia"/>
              </a:rPr>
              <a:t>for </a:t>
            </a:r>
            <a:r>
              <a:rPr dirty="0" sz="1600" spc="-15">
                <a:latin typeface="Georgia"/>
                <a:cs typeface="Georgia"/>
              </a:rPr>
              <a:t>the </a:t>
            </a:r>
            <a:r>
              <a:rPr dirty="0" sz="1600" spc="-10">
                <a:latin typeface="Georgia"/>
                <a:cs typeface="Georgia"/>
              </a:rPr>
              <a:t>same.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3875227"/>
            <a:ext cx="5988050" cy="173990"/>
          </a:xfrm>
          <a:custGeom>
            <a:avLst/>
            <a:gdLst/>
            <a:ahLst/>
            <a:cxnLst/>
            <a:rect l="l" t="t" r="r" b="b"/>
            <a:pathLst>
              <a:path w="5988050" h="173989">
                <a:moveTo>
                  <a:pt x="0" y="173736"/>
                </a:moveTo>
                <a:lnTo>
                  <a:pt x="5987542" y="173736"/>
                </a:lnTo>
                <a:lnTo>
                  <a:pt x="5987542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131" y="3850335"/>
            <a:ext cx="6013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Georgia"/>
                <a:cs typeface="Georgia"/>
              </a:rPr>
              <a:t>It appears </a:t>
            </a:r>
            <a:r>
              <a:rPr dirty="0" sz="1200" spc="-5">
                <a:latin typeface="Georgia"/>
                <a:cs typeface="Georgia"/>
              </a:rPr>
              <a:t>that </a:t>
            </a:r>
            <a:r>
              <a:rPr dirty="0" sz="1200" spc="-5" b="1">
                <a:latin typeface="Georgia"/>
                <a:cs typeface="Georgia"/>
              </a:rPr>
              <a:t>the </a:t>
            </a:r>
            <a:r>
              <a:rPr dirty="0" sz="1200" spc="-10" b="1">
                <a:latin typeface="Georgia"/>
                <a:cs typeface="Georgia"/>
              </a:rPr>
              <a:t>majority </a:t>
            </a:r>
            <a:r>
              <a:rPr dirty="0" sz="1200" spc="-5" b="1">
                <a:latin typeface="Georgia"/>
                <a:cs typeface="Georgia"/>
              </a:rPr>
              <a:t>venues </a:t>
            </a:r>
            <a:r>
              <a:rPr dirty="0" sz="1200" spc="-10" b="1">
                <a:latin typeface="Georgia"/>
                <a:cs typeface="Georgia"/>
              </a:rPr>
              <a:t>in Varanasi </a:t>
            </a:r>
            <a:r>
              <a:rPr dirty="0" sz="1200" spc="-5" b="1">
                <a:latin typeface="Georgia"/>
                <a:cs typeface="Georgia"/>
              </a:rPr>
              <a:t>are </a:t>
            </a:r>
            <a:r>
              <a:rPr dirty="0" sz="1200" spc="-10" b="1">
                <a:latin typeface="Georgia"/>
                <a:cs typeface="Georgia"/>
              </a:rPr>
              <a:t>either Hotel </a:t>
            </a:r>
            <a:r>
              <a:rPr dirty="0" sz="1200" spc="-5" b="1">
                <a:latin typeface="Georgia"/>
                <a:cs typeface="Georgia"/>
              </a:rPr>
              <a:t>or </a:t>
            </a:r>
            <a:r>
              <a:rPr dirty="0" sz="1200" spc="-10" b="1">
                <a:latin typeface="Georgia"/>
                <a:cs typeface="Georgia"/>
              </a:rPr>
              <a:t>Pizza</a:t>
            </a:r>
            <a:r>
              <a:rPr dirty="0" sz="1200" spc="5" b="1">
                <a:latin typeface="Georgia"/>
                <a:cs typeface="Georgia"/>
              </a:rPr>
              <a:t> </a:t>
            </a:r>
            <a:r>
              <a:rPr dirty="0" sz="1200" spc="-10" b="1">
                <a:latin typeface="Georgia"/>
                <a:cs typeface="Georgia"/>
              </a:rPr>
              <a:t>Places</a:t>
            </a:r>
            <a:r>
              <a:rPr dirty="0" sz="1200" spc="-10">
                <a:latin typeface="Georgia"/>
                <a:cs typeface="Georgia"/>
              </a:rPr>
              <a:t>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" y="742823"/>
            <a:ext cx="6600825" cy="2886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kishan</dc:creator>
  <dcterms:created xsi:type="dcterms:W3CDTF">2019-09-30T10:56:59Z</dcterms:created>
  <dcterms:modified xsi:type="dcterms:W3CDTF">2019-09-30T10:56:59Z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2019-09-29T00:00:00Z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2019-09-30T00:00:00Z</vt:filetime>
  </property>
</Properties>
</file>