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5" r:id="rId18"/>
    <p:sldId id="276"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C5E382-F280-4D19-8B3D-4B9AEAA52D64}"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CF7B10F-8E27-4350-A28B-0B8F1359B061}" type="slidenum">
              <a:rPr lang="en-US" smtClean="0"/>
              <a:t>‹#›</a:t>
            </a:fld>
            <a:endParaRPr lang="en-US"/>
          </a:p>
        </p:txBody>
      </p:sp>
    </p:spTree>
    <p:extLst>
      <p:ext uri="{BB962C8B-B14F-4D97-AF65-F5344CB8AC3E}">
        <p14:creationId xmlns:p14="http://schemas.microsoft.com/office/powerpoint/2010/main" val="418366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C5E382-F280-4D19-8B3D-4B9AEAA52D64}"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CF7B10F-8E27-4350-A28B-0B8F1359B061}" type="slidenum">
              <a:rPr lang="en-US" smtClean="0"/>
              <a:t>‹#›</a:t>
            </a:fld>
            <a:endParaRPr lang="en-US"/>
          </a:p>
        </p:txBody>
      </p:sp>
    </p:spTree>
    <p:extLst>
      <p:ext uri="{BB962C8B-B14F-4D97-AF65-F5344CB8AC3E}">
        <p14:creationId xmlns:p14="http://schemas.microsoft.com/office/powerpoint/2010/main" val="142146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C5E382-F280-4D19-8B3D-4B9AEAA52D64}"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CF7B10F-8E27-4350-A28B-0B8F1359B06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73306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CC5E382-F280-4D19-8B3D-4B9AEAA52D64}" type="datetimeFigureOut">
              <a:rPr lang="en-US" smtClean="0"/>
              <a:t>2/19/2021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F7B10F-8E27-4350-A28B-0B8F1359B061}" type="slidenum">
              <a:rPr lang="en-US" smtClean="0"/>
              <a:t>‹#›</a:t>
            </a:fld>
            <a:endParaRPr lang="en-US"/>
          </a:p>
        </p:txBody>
      </p:sp>
    </p:spTree>
    <p:extLst>
      <p:ext uri="{BB962C8B-B14F-4D97-AF65-F5344CB8AC3E}">
        <p14:creationId xmlns:p14="http://schemas.microsoft.com/office/powerpoint/2010/main" val="20609822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CC5E382-F280-4D19-8B3D-4B9AEAA52D64}" type="datetimeFigureOut">
              <a:rPr lang="en-US" smtClean="0"/>
              <a:t>2/19/2021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F7B10F-8E27-4350-A28B-0B8F1359B06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86849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CC5E382-F280-4D19-8B3D-4B9AEAA52D64}" type="datetimeFigureOut">
              <a:rPr lang="en-US" smtClean="0"/>
              <a:t>2/19/2021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F7B10F-8E27-4350-A28B-0B8F1359B061}" type="slidenum">
              <a:rPr lang="en-US" smtClean="0"/>
              <a:t>‹#›</a:t>
            </a:fld>
            <a:endParaRPr lang="en-US"/>
          </a:p>
        </p:txBody>
      </p:sp>
    </p:spTree>
    <p:extLst>
      <p:ext uri="{BB962C8B-B14F-4D97-AF65-F5344CB8AC3E}">
        <p14:creationId xmlns:p14="http://schemas.microsoft.com/office/powerpoint/2010/main" val="683413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C5E382-F280-4D19-8B3D-4B9AEAA52D64}"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CF7B10F-8E27-4350-A28B-0B8F1359B061}" type="slidenum">
              <a:rPr lang="en-US" smtClean="0"/>
              <a:t>‹#›</a:t>
            </a:fld>
            <a:endParaRPr lang="en-US"/>
          </a:p>
        </p:txBody>
      </p:sp>
    </p:spTree>
    <p:extLst>
      <p:ext uri="{BB962C8B-B14F-4D97-AF65-F5344CB8AC3E}">
        <p14:creationId xmlns:p14="http://schemas.microsoft.com/office/powerpoint/2010/main" val="1018666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C5E382-F280-4D19-8B3D-4B9AEAA52D64}"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CF7B10F-8E27-4350-A28B-0B8F1359B061}" type="slidenum">
              <a:rPr lang="en-US" smtClean="0"/>
              <a:t>‹#›</a:t>
            </a:fld>
            <a:endParaRPr lang="en-US"/>
          </a:p>
        </p:txBody>
      </p:sp>
    </p:spTree>
    <p:extLst>
      <p:ext uri="{BB962C8B-B14F-4D97-AF65-F5344CB8AC3E}">
        <p14:creationId xmlns:p14="http://schemas.microsoft.com/office/powerpoint/2010/main" val="3804910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C5E382-F280-4D19-8B3D-4B9AEAA52D64}"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CF7B10F-8E27-4350-A28B-0B8F1359B061}" type="slidenum">
              <a:rPr lang="en-US" smtClean="0"/>
              <a:t>‹#›</a:t>
            </a:fld>
            <a:endParaRPr lang="en-US"/>
          </a:p>
        </p:txBody>
      </p:sp>
    </p:spTree>
    <p:extLst>
      <p:ext uri="{BB962C8B-B14F-4D97-AF65-F5344CB8AC3E}">
        <p14:creationId xmlns:p14="http://schemas.microsoft.com/office/powerpoint/2010/main" val="4015262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C5E382-F280-4D19-8B3D-4B9AEAA52D64}"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CF7B10F-8E27-4350-A28B-0B8F1359B061}" type="slidenum">
              <a:rPr lang="en-US" smtClean="0"/>
              <a:t>‹#›</a:t>
            </a:fld>
            <a:endParaRPr lang="en-US"/>
          </a:p>
        </p:txBody>
      </p:sp>
    </p:spTree>
    <p:extLst>
      <p:ext uri="{BB962C8B-B14F-4D97-AF65-F5344CB8AC3E}">
        <p14:creationId xmlns:p14="http://schemas.microsoft.com/office/powerpoint/2010/main" val="2010714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C5E382-F280-4D19-8B3D-4B9AEAA52D64}" type="datetimeFigureOut">
              <a:rPr lang="en-US" smtClean="0"/>
              <a:t>2/19/2021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CF7B10F-8E27-4350-A28B-0B8F1359B061}" type="slidenum">
              <a:rPr lang="en-US" smtClean="0"/>
              <a:t>‹#›</a:t>
            </a:fld>
            <a:endParaRPr lang="en-US"/>
          </a:p>
        </p:txBody>
      </p:sp>
    </p:spTree>
    <p:extLst>
      <p:ext uri="{BB962C8B-B14F-4D97-AF65-F5344CB8AC3E}">
        <p14:creationId xmlns:p14="http://schemas.microsoft.com/office/powerpoint/2010/main" val="2602676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C5E382-F280-4D19-8B3D-4B9AEAA52D64}" type="datetimeFigureOut">
              <a:rPr lang="en-US" smtClean="0"/>
              <a:t>2/19/2021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CF7B10F-8E27-4350-A28B-0B8F1359B061}" type="slidenum">
              <a:rPr lang="en-US" smtClean="0"/>
              <a:t>‹#›</a:t>
            </a:fld>
            <a:endParaRPr lang="en-US"/>
          </a:p>
        </p:txBody>
      </p:sp>
    </p:spTree>
    <p:extLst>
      <p:ext uri="{BB962C8B-B14F-4D97-AF65-F5344CB8AC3E}">
        <p14:creationId xmlns:p14="http://schemas.microsoft.com/office/powerpoint/2010/main" val="1915443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C5E382-F280-4D19-8B3D-4B9AEAA52D64}" type="datetimeFigureOut">
              <a:rPr lang="en-US" smtClean="0"/>
              <a:t>2/19/2021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CF7B10F-8E27-4350-A28B-0B8F1359B061}" type="slidenum">
              <a:rPr lang="en-US" smtClean="0"/>
              <a:t>‹#›</a:t>
            </a:fld>
            <a:endParaRPr lang="en-US"/>
          </a:p>
        </p:txBody>
      </p:sp>
    </p:spTree>
    <p:extLst>
      <p:ext uri="{BB962C8B-B14F-4D97-AF65-F5344CB8AC3E}">
        <p14:creationId xmlns:p14="http://schemas.microsoft.com/office/powerpoint/2010/main" val="1187025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C5E382-F280-4D19-8B3D-4B9AEAA52D64}" type="datetimeFigureOut">
              <a:rPr lang="en-US" smtClean="0"/>
              <a:t>2/19/2021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CF7B10F-8E27-4350-A28B-0B8F1359B061}" type="slidenum">
              <a:rPr lang="en-US" smtClean="0"/>
              <a:t>‹#›</a:t>
            </a:fld>
            <a:endParaRPr lang="en-US"/>
          </a:p>
        </p:txBody>
      </p:sp>
    </p:spTree>
    <p:extLst>
      <p:ext uri="{BB962C8B-B14F-4D97-AF65-F5344CB8AC3E}">
        <p14:creationId xmlns:p14="http://schemas.microsoft.com/office/powerpoint/2010/main" val="636445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C5E382-F280-4D19-8B3D-4B9AEAA52D64}" type="datetimeFigureOut">
              <a:rPr lang="en-US" smtClean="0"/>
              <a:t>2/19/2021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CF7B10F-8E27-4350-A28B-0B8F1359B061}" type="slidenum">
              <a:rPr lang="en-US" smtClean="0"/>
              <a:t>‹#›</a:t>
            </a:fld>
            <a:endParaRPr lang="en-US"/>
          </a:p>
        </p:txBody>
      </p:sp>
    </p:spTree>
    <p:extLst>
      <p:ext uri="{BB962C8B-B14F-4D97-AF65-F5344CB8AC3E}">
        <p14:creationId xmlns:p14="http://schemas.microsoft.com/office/powerpoint/2010/main" val="3283283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C5E382-F280-4D19-8B3D-4B9AEAA52D64}" type="datetimeFigureOut">
              <a:rPr lang="en-US" smtClean="0"/>
              <a:t>2/19/2021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F7B10F-8E27-4350-A28B-0B8F1359B061}" type="slidenum">
              <a:rPr lang="en-US" smtClean="0"/>
              <a:t>‹#›</a:t>
            </a:fld>
            <a:endParaRPr lang="en-US"/>
          </a:p>
        </p:txBody>
      </p:sp>
    </p:spTree>
    <p:extLst>
      <p:ext uri="{BB962C8B-B14F-4D97-AF65-F5344CB8AC3E}">
        <p14:creationId xmlns:p14="http://schemas.microsoft.com/office/powerpoint/2010/main" val="3822400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CC5E382-F280-4D19-8B3D-4B9AEAA52D64}" type="datetimeFigureOut">
              <a:rPr lang="en-US" smtClean="0"/>
              <a:t>2/19/2021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CF7B10F-8E27-4350-A28B-0B8F1359B061}" type="slidenum">
              <a:rPr lang="en-US" smtClean="0"/>
              <a:t>‹#›</a:t>
            </a:fld>
            <a:endParaRPr lang="en-US"/>
          </a:p>
        </p:txBody>
      </p:sp>
    </p:spTree>
    <p:extLst>
      <p:ext uri="{BB962C8B-B14F-4D97-AF65-F5344CB8AC3E}">
        <p14:creationId xmlns:p14="http://schemas.microsoft.com/office/powerpoint/2010/main" val="849336476"/>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 id="2147483922" r:id="rId12"/>
    <p:sldLayoutId id="2147483923" r:id="rId13"/>
    <p:sldLayoutId id="2147483924" r:id="rId14"/>
    <p:sldLayoutId id="2147483925" r:id="rId15"/>
    <p:sldLayoutId id="214748392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63827" y="675502"/>
            <a:ext cx="10552670" cy="4524315"/>
          </a:xfrm>
          <a:prstGeom prst="rect">
            <a:avLst/>
          </a:prstGeom>
          <a:noFill/>
        </p:spPr>
        <p:txBody>
          <a:bodyPr wrap="square" rtlCol="0">
            <a:spAutoFit/>
          </a:bodyPr>
          <a:lstStyle/>
          <a:p>
            <a:pPr algn="ctr"/>
            <a:r>
              <a:rPr lang="en-US" sz="3200" b="1" dirty="0">
                <a:latin typeface="Adobe Caslon Pro" panose="0205050205050A020403" pitchFamily="18" charset="0"/>
              </a:rPr>
              <a:t>Shri Ram College of Engineering and Management </a:t>
            </a:r>
          </a:p>
          <a:p>
            <a:pPr algn="ctr"/>
            <a:r>
              <a:rPr lang="en-US" sz="3200" b="1" dirty="0">
                <a:latin typeface="Adobe Caslon Pro" panose="0205050205050A020403" pitchFamily="18" charset="0"/>
              </a:rPr>
              <a:t>Department of computer science &amp; Engineering</a:t>
            </a:r>
          </a:p>
          <a:p>
            <a:pPr algn="ctr"/>
            <a:endParaRPr lang="en-US" sz="3200" b="1" dirty="0">
              <a:latin typeface="Adobe Caslon Pro" panose="0205050205050A020403" pitchFamily="18" charset="0"/>
            </a:endParaRPr>
          </a:p>
          <a:p>
            <a:pPr algn="ctr"/>
            <a:endParaRPr lang="en-US" sz="3200" b="1" dirty="0">
              <a:latin typeface="Adobe Caslon Pro" panose="0205050205050A020403" pitchFamily="18" charset="0"/>
            </a:endParaRPr>
          </a:p>
          <a:p>
            <a:pPr algn="ctr"/>
            <a:endParaRPr lang="en-US" sz="3200" b="1" dirty="0">
              <a:latin typeface="Adobe Caslon Pro" panose="0205050205050A020403" pitchFamily="18" charset="0"/>
            </a:endParaRPr>
          </a:p>
          <a:p>
            <a:pPr algn="ctr"/>
            <a:endParaRPr lang="en-US" sz="3200" b="1" dirty="0">
              <a:latin typeface="Adobe Caslon Pro" panose="0205050205050A020403" pitchFamily="18" charset="0"/>
            </a:endParaRPr>
          </a:p>
          <a:p>
            <a:pPr algn="ctr"/>
            <a:endParaRPr lang="en-US" sz="3200" b="1" dirty="0">
              <a:latin typeface="Adobe Caslon Pro" panose="0205050205050A020403" pitchFamily="18" charset="0"/>
            </a:endParaRPr>
          </a:p>
          <a:p>
            <a:pPr algn="ctr"/>
            <a:endParaRPr lang="en-US" sz="3200" b="1" dirty="0">
              <a:latin typeface="Adobe Caslon Pro" panose="0205050205050A020403" pitchFamily="18" charset="0"/>
            </a:endParaRPr>
          </a:p>
          <a:p>
            <a:pPr algn="ctr"/>
            <a:r>
              <a:rPr lang="en-US" sz="3200" b="1" dirty="0">
                <a:latin typeface="Adobe Caslon Pro" panose="0205050205050A020403" pitchFamily="18" charset="0"/>
              </a:rPr>
              <a:t>  </a:t>
            </a:r>
          </a:p>
        </p:txBody>
      </p:sp>
      <p:sp>
        <p:nvSpPr>
          <p:cNvPr id="5" name="TextBox 4"/>
          <p:cNvSpPr txBox="1"/>
          <p:nvPr/>
        </p:nvSpPr>
        <p:spPr>
          <a:xfrm>
            <a:off x="0" y="2601798"/>
            <a:ext cx="12192000" cy="4185761"/>
          </a:xfrm>
          <a:prstGeom prst="rect">
            <a:avLst/>
          </a:prstGeom>
          <a:noFill/>
        </p:spPr>
        <p:txBody>
          <a:bodyPr wrap="square" rtlCol="0">
            <a:spAutoFit/>
          </a:bodyPr>
          <a:lstStyle/>
          <a:p>
            <a:pPr algn="ctr"/>
            <a:endParaRPr lang="en-US" sz="4400" b="1" dirty="0">
              <a:solidFill>
                <a:srgbClr val="002060"/>
              </a:solidFill>
              <a:latin typeface="Caveat" pitchFamily="2" charset="0"/>
            </a:endParaRPr>
          </a:p>
          <a:p>
            <a:pPr algn="ctr"/>
            <a:endParaRPr lang="en-US" sz="4400" b="1" dirty="0">
              <a:solidFill>
                <a:srgbClr val="002060"/>
              </a:solidFill>
              <a:latin typeface="Caveat" pitchFamily="2" charset="0"/>
            </a:endParaRPr>
          </a:p>
          <a:p>
            <a:pPr algn="ctr"/>
            <a:r>
              <a:rPr lang="en-US" sz="4400" b="1" dirty="0">
                <a:solidFill>
                  <a:srgbClr val="002060"/>
                </a:solidFill>
                <a:latin typeface="Caveat" pitchFamily="2" charset="0"/>
              </a:rPr>
              <a:t>Presentation On</a:t>
            </a:r>
          </a:p>
          <a:p>
            <a:pPr algn="ctr"/>
            <a:r>
              <a:rPr lang="en-US" sz="4400" b="1" dirty="0">
                <a:solidFill>
                  <a:srgbClr val="002060"/>
                </a:solidFill>
                <a:latin typeface="Caveat" pitchFamily="2" charset="0"/>
              </a:rPr>
              <a:t>Cloud Computing</a:t>
            </a:r>
          </a:p>
          <a:p>
            <a:endParaRPr lang="en-US" dirty="0"/>
          </a:p>
          <a:p>
            <a:r>
              <a:rPr lang="en-US" dirty="0"/>
              <a:t>		Presented by</a:t>
            </a:r>
          </a:p>
          <a:p>
            <a:r>
              <a:rPr lang="en-US" dirty="0"/>
              <a:t>				</a:t>
            </a:r>
            <a:r>
              <a:rPr lang="en-US" b="1" dirty="0">
                <a:latin typeface="Adobe Caslon Pro" panose="0205050205050A020403" pitchFamily="18" charset="0"/>
              </a:rPr>
              <a:t>Kishan Kumar Rai</a:t>
            </a:r>
          </a:p>
          <a:p>
            <a:r>
              <a:rPr lang="en-US" dirty="0"/>
              <a:t>				</a:t>
            </a:r>
          </a:p>
          <a:p>
            <a:r>
              <a:rPr lang="en-US" dirty="0"/>
              <a:t>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5249" y="1911050"/>
            <a:ext cx="2409825" cy="1804216"/>
          </a:xfrm>
          <a:prstGeom prst="rect">
            <a:avLst/>
          </a:prstGeom>
        </p:spPr>
      </p:pic>
    </p:spTree>
    <p:extLst>
      <p:ext uri="{BB962C8B-B14F-4D97-AF65-F5344CB8AC3E}">
        <p14:creationId xmlns:p14="http://schemas.microsoft.com/office/powerpoint/2010/main" val="658799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28086" y="205946"/>
            <a:ext cx="6401111" cy="830997"/>
          </a:xfrm>
          <a:prstGeom prst="rect">
            <a:avLst/>
          </a:prstGeom>
          <a:noFill/>
        </p:spPr>
        <p:txBody>
          <a:bodyPr wrap="none" rtlCol="0">
            <a:spAutoFit/>
          </a:bodyPr>
          <a:lstStyle/>
          <a:p>
            <a:r>
              <a:rPr lang="en-US" sz="4800" dirty="0">
                <a:solidFill>
                  <a:schemeClr val="accent5">
                    <a:lumMod val="75000"/>
                  </a:schemeClr>
                </a:solidFill>
                <a:latin typeface="Algerian" panose="04020705040A02060702" pitchFamily="82" charset="0"/>
              </a:rPr>
              <a:t>Deployment Models</a:t>
            </a:r>
          </a:p>
        </p:txBody>
      </p:sp>
      <p:sp>
        <p:nvSpPr>
          <p:cNvPr id="5" name="TextBox 4"/>
          <p:cNvSpPr txBox="1"/>
          <p:nvPr/>
        </p:nvSpPr>
        <p:spPr>
          <a:xfrm>
            <a:off x="428367" y="1532238"/>
            <a:ext cx="10898660" cy="1938992"/>
          </a:xfrm>
          <a:prstGeom prst="rect">
            <a:avLst/>
          </a:prstGeom>
          <a:noFill/>
        </p:spPr>
        <p:txBody>
          <a:bodyPr wrap="square" rtlCol="0">
            <a:spAutoFit/>
          </a:bodyPr>
          <a:lstStyle/>
          <a:p>
            <a:pPr marL="285750" indent="-285750">
              <a:buClr>
                <a:schemeClr val="tx1"/>
              </a:buClr>
              <a:buFont typeface="Wingdings" panose="05000000000000000000" pitchFamily="2" charset="2"/>
              <a:buChar char="Ø"/>
            </a:pPr>
            <a:r>
              <a:rPr lang="en-US" sz="2400" b="1" dirty="0">
                <a:solidFill>
                  <a:srgbClr val="FF0000"/>
                </a:solidFill>
              </a:rPr>
              <a:t>Public Cloud</a:t>
            </a:r>
            <a:r>
              <a:rPr lang="en-US" sz="2400" dirty="0"/>
              <a:t>: Public clouds are owned and operated by a third party cloud service provider, which deliver their computing resources like servers and storage over the internet. As the name suggests, Public cloud is open to public. Anyone can access and use it by paying accordingly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7897" y="3966525"/>
            <a:ext cx="4419600" cy="2381250"/>
          </a:xfrm>
          <a:prstGeom prst="ellipse">
            <a:avLst/>
          </a:prstGeom>
          <a:ln>
            <a:noFill/>
          </a:ln>
          <a:effectLst>
            <a:softEdge rad="112500"/>
          </a:effectLst>
        </p:spPr>
      </p:pic>
    </p:spTree>
    <p:extLst>
      <p:ext uri="{BB962C8B-B14F-4D97-AF65-F5344CB8AC3E}">
        <p14:creationId xmlns:p14="http://schemas.microsoft.com/office/powerpoint/2010/main" val="1748232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02011" y="230659"/>
            <a:ext cx="6401111" cy="830997"/>
          </a:xfrm>
          <a:prstGeom prst="rect">
            <a:avLst/>
          </a:prstGeom>
          <a:noFill/>
        </p:spPr>
        <p:txBody>
          <a:bodyPr wrap="none" rtlCol="0">
            <a:spAutoFit/>
          </a:bodyPr>
          <a:lstStyle/>
          <a:p>
            <a:r>
              <a:rPr lang="en-US" sz="4800" dirty="0">
                <a:solidFill>
                  <a:schemeClr val="accent5">
                    <a:lumMod val="75000"/>
                  </a:schemeClr>
                </a:solidFill>
                <a:latin typeface="Algerian" panose="04020705040A02060702" pitchFamily="82" charset="0"/>
              </a:rPr>
              <a:t>Deployment Models</a:t>
            </a:r>
          </a:p>
        </p:txBody>
      </p:sp>
      <p:sp>
        <p:nvSpPr>
          <p:cNvPr id="5" name="TextBox 4"/>
          <p:cNvSpPr txBox="1"/>
          <p:nvPr/>
        </p:nvSpPr>
        <p:spPr>
          <a:xfrm>
            <a:off x="1335380" y="2026508"/>
            <a:ext cx="10337637" cy="4832092"/>
          </a:xfrm>
          <a:prstGeom prst="rect">
            <a:avLst/>
          </a:prstGeom>
          <a:noFill/>
        </p:spPr>
        <p:txBody>
          <a:bodyPr wrap="square" rtlCol="0">
            <a:spAutoFit/>
          </a:bodyPr>
          <a:lstStyle/>
          <a:p>
            <a:pPr marL="285750" indent="-285750">
              <a:buClr>
                <a:schemeClr val="tx1"/>
              </a:buClr>
              <a:buFont typeface="Wingdings" panose="05000000000000000000" pitchFamily="2" charset="2"/>
              <a:buChar char="Ø"/>
            </a:pPr>
            <a:r>
              <a:rPr lang="en-US" sz="2800" b="1" dirty="0">
                <a:solidFill>
                  <a:srgbClr val="FF0000"/>
                </a:solidFill>
                <a:latin typeface="Adobe Caslon Pro" panose="0205050205050A020403" pitchFamily="18" charset="0"/>
              </a:rPr>
              <a:t>Private Cloud</a:t>
            </a:r>
            <a:r>
              <a:rPr lang="en-US" sz="2800" b="1" dirty="0">
                <a:latin typeface="Adobe Caslon Pro" panose="0205050205050A020403" pitchFamily="18" charset="0"/>
              </a:rPr>
              <a:t>: The private cloud is defined as computing services offered either over the Internet or a private internal network and only to select users instead of the general public. ... So private clouds require the same staffing, management and maintenance expenses as traditional datacenter ownership</a:t>
            </a:r>
          </a:p>
          <a:p>
            <a:pPr marL="285750" indent="-285750">
              <a:buClr>
                <a:schemeClr val="tx1"/>
              </a:buClr>
              <a:buFont typeface="Wingdings" panose="05000000000000000000" pitchFamily="2" charset="2"/>
              <a:buChar char="Ø"/>
            </a:pPr>
            <a:endParaRPr lang="en-US" sz="2800" b="1" dirty="0">
              <a:latin typeface="Adobe Caslon Pro" panose="0205050205050A020403" pitchFamily="18" charset="0"/>
            </a:endParaRPr>
          </a:p>
          <a:p>
            <a:pPr marL="285750" indent="-285750">
              <a:buClr>
                <a:schemeClr val="tx1"/>
              </a:buClr>
              <a:buFont typeface="Wingdings" panose="05000000000000000000" pitchFamily="2" charset="2"/>
              <a:buChar char="Ø"/>
            </a:pPr>
            <a:r>
              <a:rPr lang="en-US" sz="2800" b="1" dirty="0">
                <a:solidFill>
                  <a:srgbClr val="FF0000"/>
                </a:solidFill>
                <a:latin typeface="Adobe Caslon Pro" panose="0205050205050A020403" pitchFamily="18" charset="0"/>
              </a:rPr>
              <a:t>Hybrid Cloud</a:t>
            </a:r>
            <a:r>
              <a:rPr lang="en-US" sz="2800" b="1" dirty="0">
                <a:latin typeface="Adobe Caslon Pro" panose="0205050205050A020403" pitchFamily="18" charset="0"/>
              </a:rPr>
              <a:t>: Hybrid cloud is a cloud computing environment that uses a mix of on-premises, private cloud and third-party, public cloud services with orchestration between the two platforms.</a:t>
            </a:r>
          </a:p>
        </p:txBody>
      </p:sp>
    </p:spTree>
    <p:extLst>
      <p:ext uri="{BB962C8B-B14F-4D97-AF65-F5344CB8AC3E}">
        <p14:creationId xmlns:p14="http://schemas.microsoft.com/office/powerpoint/2010/main" val="1183960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77514" y="403654"/>
            <a:ext cx="6248827" cy="1015663"/>
          </a:xfrm>
          <a:prstGeom prst="rect">
            <a:avLst/>
          </a:prstGeom>
          <a:noFill/>
        </p:spPr>
        <p:txBody>
          <a:bodyPr wrap="none" rtlCol="0">
            <a:spAutoFit/>
          </a:bodyPr>
          <a:lstStyle/>
          <a:p>
            <a:r>
              <a:rPr lang="en-US" sz="6000" dirty="0">
                <a:solidFill>
                  <a:schemeClr val="accent5">
                    <a:lumMod val="75000"/>
                  </a:schemeClr>
                </a:solidFill>
                <a:latin typeface="Algerian" panose="04020705040A02060702" pitchFamily="82" charset="0"/>
              </a:rPr>
              <a:t>Service Models</a:t>
            </a:r>
          </a:p>
        </p:txBody>
      </p:sp>
      <p:sp>
        <p:nvSpPr>
          <p:cNvPr id="5" name="TextBox 4"/>
          <p:cNvSpPr txBox="1"/>
          <p:nvPr/>
        </p:nvSpPr>
        <p:spPr>
          <a:xfrm>
            <a:off x="1013255" y="1935892"/>
            <a:ext cx="10083114" cy="4031873"/>
          </a:xfrm>
          <a:prstGeom prst="rect">
            <a:avLst/>
          </a:prstGeom>
          <a:noFill/>
        </p:spPr>
        <p:txBody>
          <a:bodyPr wrap="square" rtlCol="0">
            <a:spAutoFit/>
          </a:bodyPr>
          <a:lstStyle/>
          <a:p>
            <a:r>
              <a:rPr lang="en-US" sz="3200" dirty="0"/>
              <a:t> In the world of cloud computing, there are three different approaches to cloud-based services: </a:t>
            </a:r>
          </a:p>
          <a:p>
            <a:pPr marL="457200" indent="-457200">
              <a:buFont typeface="Wingdings" panose="05000000000000000000" pitchFamily="2" charset="2"/>
              <a:buChar char="Ø"/>
            </a:pPr>
            <a:endParaRPr lang="en-US" sz="3200" dirty="0"/>
          </a:p>
          <a:p>
            <a:pPr marL="457200" indent="-457200">
              <a:buFont typeface="Wingdings" panose="05000000000000000000" pitchFamily="2" charset="2"/>
              <a:buChar char="Ø"/>
            </a:pPr>
            <a:r>
              <a:rPr lang="en-US" sz="3200" dirty="0"/>
              <a:t> Infrastructure as a Service (</a:t>
            </a:r>
            <a:r>
              <a:rPr lang="en-US" sz="3200" dirty="0" err="1"/>
              <a:t>IaaS</a:t>
            </a:r>
            <a:r>
              <a:rPr lang="en-US" sz="3200" dirty="0"/>
              <a:t>) </a:t>
            </a:r>
          </a:p>
          <a:p>
            <a:pPr marL="457200" indent="-457200">
              <a:buFont typeface="Wingdings" panose="05000000000000000000" pitchFamily="2" charset="2"/>
              <a:buChar char="Ø"/>
            </a:pPr>
            <a:endParaRPr lang="en-US" sz="3200" dirty="0"/>
          </a:p>
          <a:p>
            <a:pPr marL="457200" indent="-457200">
              <a:buFont typeface="Wingdings" panose="05000000000000000000" pitchFamily="2" charset="2"/>
              <a:buChar char="Ø"/>
            </a:pPr>
            <a:r>
              <a:rPr lang="en-US" sz="3200" dirty="0"/>
              <a:t> Platform as a Service (</a:t>
            </a:r>
            <a:r>
              <a:rPr lang="en-US" sz="3200" dirty="0" err="1"/>
              <a:t>PaaS</a:t>
            </a:r>
            <a:r>
              <a:rPr lang="en-US" sz="3200" dirty="0"/>
              <a:t>) </a:t>
            </a:r>
          </a:p>
          <a:p>
            <a:pPr marL="457200" indent="-457200">
              <a:buFont typeface="Wingdings" panose="05000000000000000000" pitchFamily="2" charset="2"/>
              <a:buChar char="Ø"/>
            </a:pPr>
            <a:endParaRPr lang="en-US" sz="3200" dirty="0"/>
          </a:p>
          <a:p>
            <a:pPr marL="457200" indent="-457200">
              <a:buFont typeface="Wingdings" panose="05000000000000000000" pitchFamily="2" charset="2"/>
              <a:buChar char="Ø"/>
            </a:pPr>
            <a:r>
              <a:rPr lang="en-US" sz="3200" dirty="0"/>
              <a:t> Software as a Service (</a:t>
            </a:r>
            <a:r>
              <a:rPr lang="en-US" sz="3200" dirty="0" err="1"/>
              <a:t>SaaS</a:t>
            </a:r>
            <a:r>
              <a:rPr lang="en-US" dirty="0"/>
              <a:t>)</a:t>
            </a:r>
          </a:p>
        </p:txBody>
      </p:sp>
    </p:spTree>
    <p:extLst>
      <p:ext uri="{BB962C8B-B14F-4D97-AF65-F5344CB8AC3E}">
        <p14:creationId xmlns:p14="http://schemas.microsoft.com/office/powerpoint/2010/main" val="3374541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90551" y="236323"/>
            <a:ext cx="5035353" cy="830997"/>
          </a:xfrm>
          <a:prstGeom prst="rect">
            <a:avLst/>
          </a:prstGeom>
          <a:noFill/>
        </p:spPr>
        <p:txBody>
          <a:bodyPr wrap="none" rtlCol="0">
            <a:spAutoFit/>
          </a:bodyPr>
          <a:lstStyle/>
          <a:p>
            <a:r>
              <a:rPr lang="en-US" sz="4800" dirty="0">
                <a:solidFill>
                  <a:schemeClr val="accent5">
                    <a:lumMod val="75000"/>
                  </a:schemeClr>
                </a:solidFill>
                <a:latin typeface="Algerian" panose="04020705040A02060702" pitchFamily="82" charset="0"/>
              </a:rPr>
              <a:t>Service Models</a:t>
            </a:r>
          </a:p>
        </p:txBody>
      </p:sp>
      <p:sp>
        <p:nvSpPr>
          <p:cNvPr id="8" name="TextBox 7"/>
          <p:cNvSpPr txBox="1"/>
          <p:nvPr/>
        </p:nvSpPr>
        <p:spPr>
          <a:xfrm>
            <a:off x="1" y="1180330"/>
            <a:ext cx="12192000" cy="954107"/>
          </a:xfrm>
          <a:prstGeom prst="rect">
            <a:avLst/>
          </a:prstGeom>
          <a:noFill/>
        </p:spPr>
        <p:txBody>
          <a:bodyPr wrap="square" rtlCol="0">
            <a:spAutoFit/>
          </a:bodyPr>
          <a:lstStyle/>
          <a:p>
            <a:pPr algn="ctr"/>
            <a:r>
              <a:rPr lang="en-US" sz="2400" b="1" dirty="0">
                <a:solidFill>
                  <a:srgbClr val="C00000"/>
                </a:solidFill>
              </a:rPr>
              <a:t> Infrastructure as a service (IAAS): </a:t>
            </a:r>
            <a:r>
              <a:rPr lang="en-US" sz="2800" b="1" dirty="0"/>
              <a:t>is a form of cloud computing that provides virtualized computing resources over the internet</a:t>
            </a:r>
            <a:r>
              <a:rPr lang="en-US" sz="2800" dirty="0"/>
              <a:t>. </a:t>
            </a:r>
          </a:p>
        </p:txBody>
      </p:sp>
      <p:sp>
        <p:nvSpPr>
          <p:cNvPr id="9" name="TextBox 8"/>
          <p:cNvSpPr txBox="1"/>
          <p:nvPr/>
        </p:nvSpPr>
        <p:spPr>
          <a:xfrm>
            <a:off x="1473412" y="3222032"/>
            <a:ext cx="10240794" cy="3385542"/>
          </a:xfrm>
          <a:prstGeom prst="rect">
            <a:avLst/>
          </a:prstGeom>
          <a:noFill/>
        </p:spPr>
        <p:txBody>
          <a:bodyPr wrap="square" rtlCol="0">
            <a:spAutoFit/>
          </a:bodyPr>
          <a:lstStyle/>
          <a:p>
            <a:r>
              <a:rPr lang="en-US" sz="2800" b="1" dirty="0">
                <a:solidFill>
                  <a:srgbClr val="C00000"/>
                </a:solidFill>
              </a:rPr>
              <a:t>Key features : </a:t>
            </a:r>
          </a:p>
          <a:p>
            <a:endParaRPr lang="en-US" dirty="0"/>
          </a:p>
          <a:p>
            <a:pPr marL="342900" indent="-342900">
              <a:buFont typeface="Wingdings" panose="05000000000000000000" pitchFamily="2" charset="2"/>
              <a:buChar char="Ø"/>
            </a:pPr>
            <a:r>
              <a:rPr lang="en-US" sz="2400" b="1" dirty="0">
                <a:latin typeface="Adobe Caslon Pro" panose="0205050205050A020403" pitchFamily="18" charset="0"/>
              </a:rPr>
              <a:t> Instead of purchasing hardware outright, users pay for </a:t>
            </a:r>
            <a:r>
              <a:rPr lang="en-US" sz="2400" b="1" dirty="0" err="1">
                <a:latin typeface="Adobe Caslon Pro" panose="0205050205050A020403" pitchFamily="18" charset="0"/>
              </a:rPr>
              <a:t>IaaS</a:t>
            </a:r>
            <a:r>
              <a:rPr lang="en-US" sz="2400" b="1" dirty="0">
                <a:latin typeface="Adobe Caslon Pro" panose="0205050205050A020403" pitchFamily="18" charset="0"/>
              </a:rPr>
              <a:t> on demand. </a:t>
            </a:r>
          </a:p>
          <a:p>
            <a:pPr marL="342900" indent="-342900">
              <a:buFont typeface="Wingdings" panose="05000000000000000000" pitchFamily="2" charset="2"/>
              <a:buChar char="Ø"/>
            </a:pPr>
            <a:endParaRPr lang="en-US" sz="2400" b="1" dirty="0">
              <a:latin typeface="Adobe Caslon Pro" panose="0205050205050A020403" pitchFamily="18" charset="0"/>
            </a:endParaRPr>
          </a:p>
          <a:p>
            <a:pPr marL="342900" indent="-342900">
              <a:buFont typeface="Wingdings" panose="05000000000000000000" pitchFamily="2" charset="2"/>
              <a:buChar char="Ø"/>
            </a:pPr>
            <a:r>
              <a:rPr lang="en-US" sz="2400" b="1" dirty="0">
                <a:latin typeface="Adobe Caslon Pro" panose="0205050205050A020403" pitchFamily="18" charset="0"/>
              </a:rPr>
              <a:t> Infrastructure is scalable depending on processing and storage needs. </a:t>
            </a:r>
          </a:p>
          <a:p>
            <a:pPr marL="342900" indent="-342900">
              <a:buFont typeface="Wingdings" panose="05000000000000000000" pitchFamily="2" charset="2"/>
              <a:buChar char="Ø"/>
            </a:pPr>
            <a:endParaRPr lang="en-US" sz="2400" b="1" dirty="0">
              <a:latin typeface="Adobe Caslon Pro" panose="0205050205050A020403" pitchFamily="18" charset="0"/>
            </a:endParaRPr>
          </a:p>
          <a:p>
            <a:pPr marL="342900" indent="-342900">
              <a:buFont typeface="Wingdings" panose="05000000000000000000" pitchFamily="2" charset="2"/>
              <a:buChar char="Ø"/>
            </a:pPr>
            <a:r>
              <a:rPr lang="en-US" sz="2400" b="1" dirty="0">
                <a:latin typeface="Adobe Caslon Pro" panose="0205050205050A020403" pitchFamily="18" charset="0"/>
              </a:rPr>
              <a:t> Saves enterprises the costs of buying and maintaining their own hardware. </a:t>
            </a:r>
          </a:p>
          <a:p>
            <a:pPr marL="342900" indent="-342900">
              <a:buFont typeface="Wingdings" panose="05000000000000000000" pitchFamily="2" charset="2"/>
              <a:buChar char="Ø"/>
            </a:pPr>
            <a:endParaRPr lang="en-US" sz="2400" b="1" dirty="0">
              <a:latin typeface="Adobe Caslon Pro" panose="0205050205050A020403" pitchFamily="18" charset="0"/>
            </a:endParaRPr>
          </a:p>
          <a:p>
            <a:pPr marL="342900" indent="-342900">
              <a:buFont typeface="Wingdings" panose="05000000000000000000" pitchFamily="2" charset="2"/>
              <a:buChar char="Ø"/>
            </a:pPr>
            <a:r>
              <a:rPr lang="en-US" sz="2400" b="1" dirty="0">
                <a:latin typeface="Adobe Caslon Pro" panose="0205050205050A020403" pitchFamily="18" charset="0"/>
              </a:rPr>
              <a:t> Because data is on the cloud, there is no single point of failure.</a:t>
            </a:r>
          </a:p>
        </p:txBody>
      </p:sp>
    </p:spTree>
    <p:extLst>
      <p:ext uri="{BB962C8B-B14F-4D97-AF65-F5344CB8AC3E}">
        <p14:creationId xmlns:p14="http://schemas.microsoft.com/office/powerpoint/2010/main" val="3179791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68346" y="172995"/>
            <a:ext cx="5035353" cy="830997"/>
          </a:xfrm>
          <a:prstGeom prst="rect">
            <a:avLst/>
          </a:prstGeom>
          <a:noFill/>
        </p:spPr>
        <p:txBody>
          <a:bodyPr wrap="none" rtlCol="0">
            <a:spAutoFit/>
          </a:bodyPr>
          <a:lstStyle/>
          <a:p>
            <a:r>
              <a:rPr lang="en-US" sz="4800" dirty="0">
                <a:solidFill>
                  <a:schemeClr val="accent5">
                    <a:lumMod val="75000"/>
                  </a:schemeClr>
                </a:solidFill>
                <a:latin typeface="Algerian" panose="04020705040A02060702" pitchFamily="82" charset="0"/>
              </a:rPr>
              <a:t>Service Models</a:t>
            </a:r>
          </a:p>
        </p:txBody>
      </p:sp>
      <p:sp>
        <p:nvSpPr>
          <p:cNvPr id="5" name="TextBox 4"/>
          <p:cNvSpPr txBox="1"/>
          <p:nvPr/>
        </p:nvSpPr>
        <p:spPr>
          <a:xfrm>
            <a:off x="1276863" y="1194484"/>
            <a:ext cx="10758615" cy="1200329"/>
          </a:xfrm>
          <a:prstGeom prst="rect">
            <a:avLst/>
          </a:prstGeom>
          <a:noFill/>
        </p:spPr>
        <p:txBody>
          <a:bodyPr wrap="square" rtlCol="0">
            <a:spAutoFit/>
          </a:bodyPr>
          <a:lstStyle/>
          <a:p>
            <a:r>
              <a:rPr lang="en-US" sz="2400" b="1" dirty="0">
                <a:solidFill>
                  <a:srgbClr val="C00000"/>
                </a:solidFill>
                <a:latin typeface="Adobe Caslon Pro" panose="0205050205050A020403" pitchFamily="18" charset="0"/>
              </a:rPr>
              <a:t>Platform as a service (</a:t>
            </a:r>
            <a:r>
              <a:rPr lang="en-US" sz="2400" b="1" dirty="0" err="1">
                <a:solidFill>
                  <a:srgbClr val="C00000"/>
                </a:solidFill>
                <a:latin typeface="Adobe Caslon Pro" panose="0205050205050A020403" pitchFamily="18" charset="0"/>
              </a:rPr>
              <a:t>PaaS</a:t>
            </a:r>
            <a:r>
              <a:rPr lang="en-US" sz="2400" b="1" dirty="0">
                <a:solidFill>
                  <a:srgbClr val="C00000"/>
                </a:solidFill>
                <a:latin typeface="Adobe Caslon Pro" panose="0205050205050A020403" pitchFamily="18" charset="0"/>
              </a:rPr>
              <a:t>): </a:t>
            </a:r>
            <a:r>
              <a:rPr lang="en-US" sz="2400" b="1" dirty="0">
                <a:latin typeface="Adobe Caslon Pro" panose="0205050205050A020403" pitchFamily="18" charset="0"/>
              </a:rPr>
              <a:t>is a cloud computing model in which a third party provider delivers hardware and software tools usually those needed for application development– to user over the internet </a:t>
            </a:r>
            <a:r>
              <a:rPr lang="en-US" b="1" dirty="0">
                <a:latin typeface="Adobe Caslon Pro" panose="0205050205050A020403" pitchFamily="18" charset="0"/>
              </a:rPr>
              <a:t>.</a:t>
            </a:r>
          </a:p>
        </p:txBody>
      </p:sp>
      <p:sp>
        <p:nvSpPr>
          <p:cNvPr id="6" name="TextBox 5"/>
          <p:cNvSpPr txBox="1"/>
          <p:nvPr/>
        </p:nvSpPr>
        <p:spPr>
          <a:xfrm>
            <a:off x="1375715" y="2324141"/>
            <a:ext cx="10560910" cy="4278094"/>
          </a:xfrm>
          <a:prstGeom prst="rect">
            <a:avLst/>
          </a:prstGeom>
          <a:noFill/>
        </p:spPr>
        <p:txBody>
          <a:bodyPr wrap="square" rtlCol="0">
            <a:spAutoFit/>
          </a:bodyPr>
          <a:lstStyle/>
          <a:p>
            <a:pPr marL="457200" indent="-457200">
              <a:buFont typeface="Wingdings" panose="05000000000000000000" pitchFamily="2" charset="2"/>
              <a:buChar char="Ø"/>
            </a:pPr>
            <a:r>
              <a:rPr lang="en-US" sz="3200" dirty="0">
                <a:solidFill>
                  <a:srgbClr val="C00000"/>
                </a:solidFill>
                <a:latin typeface="Adobe Caslon Pro" panose="0205050205050A020403" pitchFamily="18" charset="0"/>
              </a:rPr>
              <a:t>Key features </a:t>
            </a:r>
            <a:r>
              <a:rPr lang="en-US" sz="2000" dirty="0">
                <a:solidFill>
                  <a:srgbClr val="C00000"/>
                </a:solidFill>
                <a:latin typeface="Adobe Caslon Pro" panose="0205050205050A020403" pitchFamily="18" charset="0"/>
              </a:rPr>
              <a:t>:</a:t>
            </a:r>
            <a:endParaRPr lang="en-US" sz="2400" dirty="0">
              <a:solidFill>
                <a:srgbClr val="C00000"/>
              </a:solidFill>
              <a:latin typeface="Adobe Caslon Pro" panose="0205050205050A020403" pitchFamily="18" charset="0"/>
            </a:endParaRPr>
          </a:p>
          <a:p>
            <a:pPr marL="342900" indent="-342900">
              <a:buFont typeface="Wingdings" panose="05000000000000000000" pitchFamily="2" charset="2"/>
              <a:buChar char="Ø"/>
            </a:pPr>
            <a:endParaRPr lang="en-US" sz="2400" dirty="0">
              <a:latin typeface="Adobe Caslon Pro" panose="0205050205050A020403" pitchFamily="18" charset="0"/>
            </a:endParaRPr>
          </a:p>
          <a:p>
            <a:pPr marL="342900" indent="-342900">
              <a:buFont typeface="Wingdings" panose="05000000000000000000" pitchFamily="2" charset="2"/>
              <a:buChar char="Ø"/>
            </a:pPr>
            <a:r>
              <a:rPr lang="en-US" sz="2400" dirty="0" err="1">
                <a:latin typeface="Adobe Caslon Pro" panose="0205050205050A020403" pitchFamily="18" charset="0"/>
              </a:rPr>
              <a:t>PaaS</a:t>
            </a:r>
            <a:r>
              <a:rPr lang="en-US" sz="2400" dirty="0">
                <a:latin typeface="Adobe Caslon Pro" panose="0205050205050A020403" pitchFamily="18" charset="0"/>
              </a:rPr>
              <a:t> provides a platform with tools to test, develop, and host applications in the same environment. </a:t>
            </a:r>
          </a:p>
          <a:p>
            <a:pPr marL="342900" indent="-342900">
              <a:buFont typeface="Wingdings" panose="05000000000000000000" pitchFamily="2" charset="2"/>
              <a:buChar char="Ø"/>
            </a:pPr>
            <a:endParaRPr lang="en-US" sz="2400" dirty="0">
              <a:latin typeface="Adobe Caslon Pro" panose="0205050205050A020403" pitchFamily="18" charset="0"/>
            </a:endParaRPr>
          </a:p>
          <a:p>
            <a:pPr marL="342900" indent="-342900">
              <a:buFont typeface="Wingdings" panose="05000000000000000000" pitchFamily="2" charset="2"/>
              <a:buChar char="Ø"/>
            </a:pPr>
            <a:r>
              <a:rPr lang="en-US" sz="2400" dirty="0">
                <a:latin typeface="Adobe Caslon Pro" panose="0205050205050A020403" pitchFamily="18" charset="0"/>
              </a:rPr>
              <a:t>Enables organizations to focus on development without having to worry about underlying infrastructure. </a:t>
            </a:r>
          </a:p>
          <a:p>
            <a:pPr marL="342900" indent="-342900">
              <a:buFont typeface="Wingdings" panose="05000000000000000000" pitchFamily="2" charset="2"/>
              <a:buChar char="Ø"/>
            </a:pPr>
            <a:endParaRPr lang="en-US" sz="2400" dirty="0">
              <a:latin typeface="Adobe Caslon Pro" panose="0205050205050A020403" pitchFamily="18" charset="0"/>
            </a:endParaRPr>
          </a:p>
          <a:p>
            <a:pPr marL="342900" indent="-342900">
              <a:buFont typeface="Wingdings" panose="05000000000000000000" pitchFamily="2" charset="2"/>
              <a:buChar char="Ø"/>
            </a:pPr>
            <a:r>
              <a:rPr lang="en-US" sz="2400" dirty="0">
                <a:latin typeface="Adobe Caslon Pro" panose="0205050205050A020403" pitchFamily="18" charset="0"/>
              </a:rPr>
              <a:t>Providers manage security, operating systems, server software, and backups. </a:t>
            </a:r>
          </a:p>
          <a:p>
            <a:pPr marL="342900" indent="-342900">
              <a:buFont typeface="Wingdings" panose="05000000000000000000" pitchFamily="2" charset="2"/>
              <a:buChar char="Ø"/>
            </a:pPr>
            <a:endParaRPr lang="en-US" sz="2400" dirty="0">
              <a:latin typeface="Adobe Caslon Pro" panose="0205050205050A020403" pitchFamily="18" charset="0"/>
            </a:endParaRPr>
          </a:p>
          <a:p>
            <a:pPr marL="342900" indent="-342900">
              <a:buFont typeface="Wingdings" panose="05000000000000000000" pitchFamily="2" charset="2"/>
              <a:buChar char="Ø"/>
            </a:pPr>
            <a:r>
              <a:rPr lang="en-US" sz="2400" dirty="0">
                <a:latin typeface="Adobe Caslon Pro" panose="0205050205050A020403" pitchFamily="18" charset="0"/>
              </a:rPr>
              <a:t>Facilitates collaborative work even if teams work remotely</a:t>
            </a:r>
          </a:p>
        </p:txBody>
      </p:sp>
    </p:spTree>
    <p:extLst>
      <p:ext uri="{BB962C8B-B14F-4D97-AF65-F5344CB8AC3E}">
        <p14:creationId xmlns:p14="http://schemas.microsoft.com/office/powerpoint/2010/main" val="1381451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82313" y="172995"/>
            <a:ext cx="5035353" cy="830997"/>
          </a:xfrm>
          <a:prstGeom prst="rect">
            <a:avLst/>
          </a:prstGeom>
          <a:noFill/>
        </p:spPr>
        <p:txBody>
          <a:bodyPr wrap="none" rtlCol="0">
            <a:spAutoFit/>
          </a:bodyPr>
          <a:lstStyle/>
          <a:p>
            <a:r>
              <a:rPr lang="en-US" sz="4800" dirty="0">
                <a:solidFill>
                  <a:schemeClr val="accent5">
                    <a:lumMod val="75000"/>
                  </a:schemeClr>
                </a:solidFill>
                <a:latin typeface="Algerian" panose="04020705040A02060702" pitchFamily="82" charset="0"/>
              </a:rPr>
              <a:t>Service Models</a:t>
            </a:r>
          </a:p>
        </p:txBody>
      </p:sp>
      <p:sp>
        <p:nvSpPr>
          <p:cNvPr id="6" name="TextBox 5"/>
          <p:cNvSpPr txBox="1"/>
          <p:nvPr/>
        </p:nvSpPr>
        <p:spPr>
          <a:xfrm>
            <a:off x="0" y="1294025"/>
            <a:ext cx="12192000" cy="1200329"/>
          </a:xfrm>
          <a:prstGeom prst="rect">
            <a:avLst/>
          </a:prstGeom>
          <a:noFill/>
        </p:spPr>
        <p:txBody>
          <a:bodyPr wrap="square" rtlCol="0">
            <a:spAutoFit/>
          </a:bodyPr>
          <a:lstStyle/>
          <a:p>
            <a:pPr algn="ctr"/>
            <a:r>
              <a:rPr lang="en-US" sz="2400" b="1" dirty="0">
                <a:solidFill>
                  <a:srgbClr val="C00000"/>
                </a:solidFill>
                <a:latin typeface="Adobe Caslon Pro" panose="0205050205050A020403" pitchFamily="18" charset="0"/>
              </a:rPr>
              <a:t>Software as a service (SaaS): </a:t>
            </a:r>
            <a:r>
              <a:rPr lang="en-US" sz="2400" b="1" dirty="0">
                <a:latin typeface="Adobe Caslon Pro" panose="0205050205050A020403" pitchFamily="18" charset="0"/>
              </a:rPr>
              <a:t>is a software distribution model in which a third party provider hosts application  and makes them available to customers over the internet         </a:t>
            </a:r>
          </a:p>
          <a:p>
            <a:pPr algn="ctr"/>
            <a:endParaRPr lang="en-US" sz="2400" b="1" dirty="0">
              <a:latin typeface="Adobe Caslon Pro" panose="0205050205050A020403" pitchFamily="18" charset="0"/>
            </a:endParaRPr>
          </a:p>
        </p:txBody>
      </p:sp>
      <p:sp>
        <p:nvSpPr>
          <p:cNvPr id="7" name="TextBox 6"/>
          <p:cNvSpPr txBox="1"/>
          <p:nvPr/>
        </p:nvSpPr>
        <p:spPr>
          <a:xfrm>
            <a:off x="1322451" y="2494354"/>
            <a:ext cx="10445579" cy="3847207"/>
          </a:xfrm>
          <a:prstGeom prst="rect">
            <a:avLst/>
          </a:prstGeom>
          <a:noFill/>
        </p:spPr>
        <p:txBody>
          <a:bodyPr wrap="square" rtlCol="0">
            <a:spAutoFit/>
          </a:bodyPr>
          <a:lstStyle/>
          <a:p>
            <a:r>
              <a:rPr lang="en-US" sz="2800" b="1" dirty="0">
                <a:solidFill>
                  <a:srgbClr val="C00000"/>
                </a:solidFill>
                <a:latin typeface="Adobe Caslon Pro" panose="0205050205050A020403" pitchFamily="18" charset="0"/>
              </a:rPr>
              <a:t>Key features</a:t>
            </a:r>
            <a:endParaRPr lang="en-US" sz="2400" b="1" dirty="0">
              <a:latin typeface="Adobe Caslon Pro" panose="0205050205050A020403" pitchFamily="18" charset="0"/>
            </a:endParaRPr>
          </a:p>
          <a:p>
            <a:pPr marL="342900" indent="-342900">
              <a:buFont typeface="Wingdings" panose="05000000000000000000" pitchFamily="2" charset="2"/>
              <a:buChar char="Ø"/>
            </a:pPr>
            <a:r>
              <a:rPr lang="en-US" sz="2400" b="1" dirty="0" err="1">
                <a:latin typeface="Adobe Caslon Pro" panose="0205050205050A020403" pitchFamily="18" charset="0"/>
              </a:rPr>
              <a:t>SaaS</a:t>
            </a:r>
            <a:r>
              <a:rPr lang="en-US" sz="2400" b="1" dirty="0">
                <a:latin typeface="Adobe Caslon Pro" panose="0205050205050A020403" pitchFamily="18" charset="0"/>
              </a:rPr>
              <a:t> vendors provide users with software and applications on a subscription model. </a:t>
            </a:r>
          </a:p>
          <a:p>
            <a:pPr marL="342900" indent="-342900">
              <a:buFont typeface="Wingdings" panose="05000000000000000000" pitchFamily="2" charset="2"/>
              <a:buChar char="Ø"/>
            </a:pPr>
            <a:endParaRPr lang="en-US" sz="2400" b="1" dirty="0">
              <a:latin typeface="Adobe Caslon Pro" panose="0205050205050A020403" pitchFamily="18" charset="0"/>
            </a:endParaRPr>
          </a:p>
          <a:p>
            <a:pPr marL="342900" indent="-342900">
              <a:buFont typeface="Wingdings" panose="05000000000000000000" pitchFamily="2" charset="2"/>
              <a:buChar char="Ø"/>
            </a:pPr>
            <a:r>
              <a:rPr lang="en-US" sz="2400" b="1" dirty="0">
                <a:latin typeface="Adobe Caslon Pro" panose="0205050205050A020403" pitchFamily="18" charset="0"/>
              </a:rPr>
              <a:t>Users do not have to manage, install, or upgrade software; </a:t>
            </a:r>
            <a:r>
              <a:rPr lang="en-US" sz="2400" b="1" dirty="0" err="1">
                <a:latin typeface="Adobe Caslon Pro" panose="0205050205050A020403" pitchFamily="18" charset="0"/>
              </a:rPr>
              <a:t>SaaS</a:t>
            </a:r>
            <a:r>
              <a:rPr lang="en-US" sz="2400" b="1" dirty="0">
                <a:latin typeface="Adobe Caslon Pro" panose="0205050205050A020403" pitchFamily="18" charset="0"/>
              </a:rPr>
              <a:t> providers manage this. </a:t>
            </a:r>
          </a:p>
          <a:p>
            <a:pPr marL="342900" indent="-342900">
              <a:buFont typeface="Wingdings" panose="05000000000000000000" pitchFamily="2" charset="2"/>
              <a:buChar char="Ø"/>
            </a:pPr>
            <a:endParaRPr lang="en-US" sz="2400" b="1" dirty="0">
              <a:latin typeface="Adobe Caslon Pro" panose="0205050205050A020403" pitchFamily="18" charset="0"/>
            </a:endParaRPr>
          </a:p>
          <a:p>
            <a:pPr marL="342900" indent="-342900">
              <a:buFont typeface="Wingdings" panose="05000000000000000000" pitchFamily="2" charset="2"/>
              <a:buChar char="Ø"/>
            </a:pPr>
            <a:r>
              <a:rPr lang="en-US" sz="2400" b="1" dirty="0">
                <a:latin typeface="Adobe Caslon Pro" panose="0205050205050A020403" pitchFamily="18" charset="0"/>
              </a:rPr>
              <a:t>Data is secure in the cloud; equipment failure does not result in loss of data. </a:t>
            </a:r>
          </a:p>
          <a:p>
            <a:pPr marL="342900" indent="-342900">
              <a:buFont typeface="Wingdings" panose="05000000000000000000" pitchFamily="2" charset="2"/>
              <a:buChar char="Ø"/>
            </a:pPr>
            <a:endParaRPr lang="en-US" sz="2400" b="1" dirty="0">
              <a:latin typeface="Adobe Caslon Pro" panose="0205050205050A020403" pitchFamily="18" charset="0"/>
            </a:endParaRPr>
          </a:p>
          <a:p>
            <a:pPr marL="342900" indent="-342900">
              <a:buFont typeface="Wingdings" panose="05000000000000000000" pitchFamily="2" charset="2"/>
              <a:buChar char="Ø"/>
            </a:pPr>
            <a:r>
              <a:rPr lang="en-US" sz="2400" b="1" dirty="0">
                <a:latin typeface="Adobe Caslon Pro" panose="0205050205050A020403" pitchFamily="18" charset="0"/>
              </a:rPr>
              <a:t>Use of resources can be scaled depending on service needs</a:t>
            </a:r>
          </a:p>
        </p:txBody>
      </p:sp>
    </p:spTree>
    <p:extLst>
      <p:ext uri="{BB962C8B-B14F-4D97-AF65-F5344CB8AC3E}">
        <p14:creationId xmlns:p14="http://schemas.microsoft.com/office/powerpoint/2010/main" val="2193804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68346" y="172995"/>
            <a:ext cx="5033750" cy="830997"/>
          </a:xfrm>
          <a:prstGeom prst="rect">
            <a:avLst/>
          </a:prstGeom>
          <a:noFill/>
        </p:spPr>
        <p:txBody>
          <a:bodyPr wrap="none" rtlCol="0">
            <a:spAutoFit/>
          </a:bodyPr>
          <a:lstStyle/>
          <a:p>
            <a:r>
              <a:rPr lang="en-US" sz="4800" dirty="0">
                <a:solidFill>
                  <a:schemeClr val="accent5">
                    <a:lumMod val="75000"/>
                  </a:schemeClr>
                </a:solidFill>
                <a:latin typeface="Algerian" panose="04020705040A02060702" pitchFamily="82" charset="0"/>
              </a:rPr>
              <a:t>Service Models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5048" y="1706078"/>
            <a:ext cx="5601903" cy="34458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52895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8529" y="0"/>
            <a:ext cx="8377881" cy="923330"/>
          </a:xfrm>
          <a:prstGeom prst="rect">
            <a:avLst/>
          </a:prstGeom>
          <a:noFill/>
        </p:spPr>
        <p:txBody>
          <a:bodyPr wrap="square" rtlCol="0">
            <a:spAutoFit/>
          </a:bodyPr>
          <a:lstStyle/>
          <a:p>
            <a:r>
              <a:rPr lang="en-US" sz="5400" dirty="0">
                <a:solidFill>
                  <a:schemeClr val="accent5">
                    <a:lumMod val="75000"/>
                  </a:schemeClr>
                </a:solidFill>
                <a:latin typeface="Algerian" panose="04020705040A02060702" pitchFamily="82" charset="0"/>
              </a:rPr>
              <a:t>Pros and Cons</a:t>
            </a:r>
          </a:p>
        </p:txBody>
      </p:sp>
      <p:sp>
        <p:nvSpPr>
          <p:cNvPr id="5" name="TextBox 4"/>
          <p:cNvSpPr txBox="1"/>
          <p:nvPr/>
        </p:nvSpPr>
        <p:spPr>
          <a:xfrm>
            <a:off x="1672281" y="1595021"/>
            <a:ext cx="11178747" cy="5262979"/>
          </a:xfrm>
          <a:prstGeom prst="rect">
            <a:avLst/>
          </a:prstGeom>
          <a:noFill/>
        </p:spPr>
        <p:txBody>
          <a:bodyPr wrap="square" rtlCol="0">
            <a:spAutoFit/>
          </a:bodyPr>
          <a:lstStyle/>
          <a:p>
            <a:r>
              <a:rPr lang="en-US" sz="2400" b="1" dirty="0">
                <a:solidFill>
                  <a:srgbClr val="C00000"/>
                </a:solidFill>
                <a:latin typeface="Adobe Caslon Pro" panose="0205050205050A020403" pitchFamily="18" charset="0"/>
              </a:rPr>
              <a:t>Pros: </a:t>
            </a:r>
          </a:p>
          <a:p>
            <a:pPr marL="342900" indent="-342900">
              <a:buFont typeface="Wingdings" panose="05000000000000000000" pitchFamily="2" charset="2"/>
              <a:buChar char="Ø"/>
            </a:pPr>
            <a:r>
              <a:rPr lang="en-US" sz="2400" b="1" dirty="0">
                <a:latin typeface="Adobe Caslon Pro" panose="0205050205050A020403" pitchFamily="18" charset="0"/>
              </a:rPr>
              <a:t>Reduced hardware equipment for end-users </a:t>
            </a:r>
          </a:p>
          <a:p>
            <a:pPr marL="342900" indent="-342900">
              <a:buFont typeface="Wingdings" panose="05000000000000000000" pitchFamily="2" charset="2"/>
              <a:buChar char="Ø"/>
            </a:pPr>
            <a:r>
              <a:rPr lang="en-US" sz="2400" b="1" dirty="0">
                <a:latin typeface="Adobe Caslon Pro" panose="0205050205050A020403" pitchFamily="18" charset="0"/>
              </a:rPr>
              <a:t>Improved performance </a:t>
            </a:r>
          </a:p>
          <a:p>
            <a:pPr marL="342900" indent="-342900">
              <a:buFont typeface="Wingdings" panose="05000000000000000000" pitchFamily="2" charset="2"/>
              <a:buChar char="Ø"/>
            </a:pPr>
            <a:r>
              <a:rPr lang="en-US" sz="2400" b="1" dirty="0">
                <a:latin typeface="Adobe Caslon Pro" panose="0205050205050A020403" pitchFamily="18" charset="0"/>
              </a:rPr>
              <a:t>Lower H/W and S/W maintenance </a:t>
            </a:r>
          </a:p>
          <a:p>
            <a:pPr marL="342900" indent="-342900">
              <a:buFont typeface="Wingdings" panose="05000000000000000000" pitchFamily="2" charset="2"/>
              <a:buChar char="Ø"/>
            </a:pPr>
            <a:r>
              <a:rPr lang="en-US" sz="2400" b="1" dirty="0">
                <a:latin typeface="Adobe Caslon Pro" panose="0205050205050A020403" pitchFamily="18" charset="0"/>
              </a:rPr>
              <a:t>Instant software updates </a:t>
            </a:r>
          </a:p>
          <a:p>
            <a:pPr marL="342900" indent="-342900">
              <a:buFont typeface="Wingdings" panose="05000000000000000000" pitchFamily="2" charset="2"/>
              <a:buChar char="Ø"/>
            </a:pPr>
            <a:r>
              <a:rPr lang="en-US" sz="2400" b="1" dirty="0">
                <a:latin typeface="Adobe Caslon Pro" panose="0205050205050A020403" pitchFamily="18" charset="0"/>
              </a:rPr>
              <a:t>Accessibility </a:t>
            </a:r>
          </a:p>
          <a:p>
            <a:pPr marL="342900" indent="-342900">
              <a:buFont typeface="Wingdings" panose="05000000000000000000" pitchFamily="2" charset="2"/>
              <a:buChar char="Ø"/>
            </a:pPr>
            <a:r>
              <a:rPr lang="en-US" sz="2400" b="1" dirty="0">
                <a:latin typeface="Adobe Caslon Pro" panose="0205050205050A020403" pitchFamily="18" charset="0"/>
              </a:rPr>
              <a:t>Metered services </a:t>
            </a:r>
          </a:p>
          <a:p>
            <a:pPr marL="342900" indent="-342900">
              <a:buFont typeface="Wingdings" panose="05000000000000000000" pitchFamily="2" charset="2"/>
              <a:buChar char="Ø"/>
            </a:pPr>
            <a:r>
              <a:rPr lang="en-US" sz="2400" b="1" dirty="0">
                <a:latin typeface="Adobe Caslon Pro" panose="0205050205050A020403" pitchFamily="18" charset="0"/>
              </a:rPr>
              <a:t>Less expensive </a:t>
            </a:r>
          </a:p>
          <a:p>
            <a:pPr marL="342900" indent="-342900">
              <a:buFont typeface="Wingdings" panose="05000000000000000000" pitchFamily="2" charset="2"/>
              <a:buChar char="Ø"/>
            </a:pPr>
            <a:r>
              <a:rPr lang="en-US" sz="2400" b="1" dirty="0">
                <a:latin typeface="Adobe Caslon Pro" panose="0205050205050A020403" pitchFamily="18" charset="0"/>
              </a:rPr>
              <a:t>Improved Disaster Recovery </a:t>
            </a:r>
          </a:p>
          <a:p>
            <a:endParaRPr lang="en-US" sz="2400" b="1" dirty="0">
              <a:latin typeface="Adobe Caslon Pro" panose="0205050205050A020403" pitchFamily="18" charset="0"/>
            </a:endParaRPr>
          </a:p>
          <a:p>
            <a:r>
              <a:rPr lang="en-US" sz="2400" b="1" dirty="0">
                <a:solidFill>
                  <a:srgbClr val="C00000"/>
                </a:solidFill>
                <a:latin typeface="Adobe Caslon Pro" panose="0205050205050A020403" pitchFamily="18" charset="0"/>
              </a:rPr>
              <a:t>Cons: </a:t>
            </a:r>
          </a:p>
          <a:p>
            <a:pPr marL="342900" indent="-342900">
              <a:buFont typeface="Wingdings" panose="05000000000000000000" pitchFamily="2" charset="2"/>
              <a:buChar char="Ø"/>
            </a:pPr>
            <a:r>
              <a:rPr lang="en-US" sz="2400" b="1" dirty="0">
                <a:latin typeface="Adobe Caslon Pro" panose="0205050205050A020403" pitchFamily="18" charset="0"/>
              </a:rPr>
              <a:t>Requires good internet speed with good bandwidth </a:t>
            </a:r>
          </a:p>
          <a:p>
            <a:pPr marL="342900" indent="-342900">
              <a:buFont typeface="Wingdings" panose="05000000000000000000" pitchFamily="2" charset="2"/>
              <a:buChar char="Ø"/>
            </a:pPr>
            <a:r>
              <a:rPr lang="en-US" sz="2400" b="1" dirty="0">
                <a:latin typeface="Adobe Caslon Pro" panose="0205050205050A020403" pitchFamily="18" charset="0"/>
              </a:rPr>
              <a:t>Security </a:t>
            </a:r>
          </a:p>
          <a:p>
            <a:pPr marL="342900" indent="-342900">
              <a:buFont typeface="Wingdings" panose="05000000000000000000" pitchFamily="2" charset="2"/>
              <a:buChar char="Ø"/>
            </a:pPr>
            <a:r>
              <a:rPr lang="en-US" sz="2400" b="1" dirty="0">
                <a:latin typeface="Adobe Caslon Pro" panose="0205050205050A020403" pitchFamily="18" charset="0"/>
              </a:rPr>
              <a:t>Limited control on Infrastructure</a:t>
            </a:r>
          </a:p>
        </p:txBody>
      </p:sp>
    </p:spTree>
    <p:extLst>
      <p:ext uri="{BB962C8B-B14F-4D97-AF65-F5344CB8AC3E}">
        <p14:creationId xmlns:p14="http://schemas.microsoft.com/office/powerpoint/2010/main" val="1653904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82"/>
            <a:ext cx="12191999" cy="1107996"/>
          </a:xfrm>
          <a:prstGeom prst="rect">
            <a:avLst/>
          </a:prstGeom>
          <a:noFill/>
        </p:spPr>
        <p:txBody>
          <a:bodyPr wrap="square" rtlCol="0">
            <a:spAutoFit/>
          </a:bodyPr>
          <a:lstStyle/>
          <a:p>
            <a:pPr algn="ctr"/>
            <a:r>
              <a:rPr lang="en-US" sz="6600" dirty="0">
                <a:solidFill>
                  <a:schemeClr val="accent5">
                    <a:lumMod val="75000"/>
                  </a:schemeClr>
                </a:solidFill>
                <a:latin typeface="Algerian" panose="04020705040A02060702" pitchFamily="82" charset="0"/>
              </a:rPr>
              <a:t>Conclusion</a:t>
            </a:r>
            <a:endParaRPr lang="en-US" sz="4800" dirty="0">
              <a:solidFill>
                <a:schemeClr val="accent5">
                  <a:lumMod val="75000"/>
                </a:schemeClr>
              </a:solidFill>
              <a:latin typeface="Algerian" panose="04020705040A02060702" pitchFamily="82" charset="0"/>
            </a:endParaRPr>
          </a:p>
        </p:txBody>
      </p:sp>
      <p:sp>
        <p:nvSpPr>
          <p:cNvPr id="5" name="TextBox 4"/>
          <p:cNvSpPr txBox="1"/>
          <p:nvPr/>
        </p:nvSpPr>
        <p:spPr>
          <a:xfrm>
            <a:off x="1231196" y="1647249"/>
            <a:ext cx="10577384"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latin typeface="Adobe Caslon Pro" panose="0205050205050A020403" pitchFamily="18" charset="0"/>
              </a:rPr>
              <a:t> Cloud computing has quickly become one of the most prominent buzzwords in the IT world due to its revolutionary model of computing as a utility. It promises increased flexibility, scalability, and reliability, while promising decreased operational and support costs </a:t>
            </a:r>
          </a:p>
          <a:p>
            <a:pPr marL="285750" indent="-285750">
              <a:buFont typeface="Wingdings" panose="05000000000000000000" pitchFamily="2" charset="2"/>
              <a:buChar char="Ø"/>
            </a:pPr>
            <a:endParaRPr lang="en-US" sz="2400" b="1" dirty="0">
              <a:latin typeface="Adobe Caslon Pro" panose="0205050205050A020403" pitchFamily="18" charset="0"/>
            </a:endParaRPr>
          </a:p>
          <a:p>
            <a:pPr marL="285750" indent="-285750">
              <a:buFont typeface="Wingdings" panose="05000000000000000000" pitchFamily="2" charset="2"/>
              <a:buChar char="Ø"/>
            </a:pPr>
            <a:endParaRPr lang="en-US" sz="2400" b="1" dirty="0">
              <a:latin typeface="Adobe Caslon Pro" panose="0205050205050A020403" pitchFamily="18" charset="0"/>
            </a:endParaRPr>
          </a:p>
          <a:p>
            <a:pPr marL="285750" indent="-285750">
              <a:buFont typeface="Wingdings" panose="05000000000000000000" pitchFamily="2" charset="2"/>
              <a:buChar char="Ø"/>
            </a:pPr>
            <a:r>
              <a:rPr lang="en-US" sz="2400" b="1" dirty="0">
                <a:latin typeface="Adobe Caslon Pro" panose="0205050205050A020403" pitchFamily="18" charset="0"/>
              </a:rPr>
              <a:t> Despite the potential gains achieved from the cloud computing, the organizations are slow in accepting it due to security issues and challenges associated with it. Security is one of the major issues which hamper the growth of cloud. The idea of handing over important data to another company is worrisome; such that the consumers need to be vigilant in understanding the risks of data breaches in this new environment.</a:t>
            </a:r>
          </a:p>
        </p:txBody>
      </p:sp>
    </p:spTree>
    <p:extLst>
      <p:ext uri="{BB962C8B-B14F-4D97-AF65-F5344CB8AC3E}">
        <p14:creationId xmlns:p14="http://schemas.microsoft.com/office/powerpoint/2010/main" val="3833013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01081" y="2529016"/>
            <a:ext cx="4730782" cy="1323439"/>
          </a:xfrm>
          <a:prstGeom prst="rect">
            <a:avLst/>
          </a:prstGeom>
          <a:noFill/>
        </p:spPr>
        <p:txBody>
          <a:bodyPr wrap="none" rtlCol="0">
            <a:spAutoFit/>
          </a:bodyPr>
          <a:lstStyle/>
          <a:p>
            <a:r>
              <a:rPr lang="en-US" sz="8000" dirty="0">
                <a:solidFill>
                  <a:schemeClr val="bg2">
                    <a:lumMod val="50000"/>
                  </a:schemeClr>
                </a:solidFill>
                <a:latin typeface="Adobe Song Std L" panose="02020300000000000000" pitchFamily="18" charset="-128"/>
                <a:ea typeface="Adobe Song Std L" panose="02020300000000000000" pitchFamily="18" charset="-128"/>
              </a:rPr>
              <a:t>Thank You</a:t>
            </a:r>
          </a:p>
        </p:txBody>
      </p:sp>
    </p:spTree>
    <p:extLst>
      <p:ext uri="{BB962C8B-B14F-4D97-AF65-F5344CB8AC3E}">
        <p14:creationId xmlns:p14="http://schemas.microsoft.com/office/powerpoint/2010/main" val="3600654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22422"/>
            <a:ext cx="9905998" cy="1392194"/>
          </a:xfrm>
        </p:spPr>
        <p:txBody>
          <a:bodyPr>
            <a:normAutofit/>
          </a:bodyPr>
          <a:lstStyle/>
          <a:p>
            <a:pPr algn="ctr"/>
            <a:r>
              <a:rPr lang="en-US" sz="4800" b="1" dirty="0">
                <a:latin typeface="Algerian" panose="04020705040A02060702" pitchFamily="82" charset="0"/>
              </a:rPr>
              <a:t>introduction</a:t>
            </a:r>
          </a:p>
        </p:txBody>
      </p:sp>
      <p:sp>
        <p:nvSpPr>
          <p:cNvPr id="3" name="Content Placeholder 2"/>
          <p:cNvSpPr>
            <a:spLocks noGrp="1"/>
          </p:cNvSpPr>
          <p:nvPr>
            <p:ph idx="1"/>
          </p:nvPr>
        </p:nvSpPr>
        <p:spPr>
          <a:xfrm>
            <a:off x="1141412" y="1530866"/>
            <a:ext cx="9905999" cy="5327134"/>
          </a:xfrm>
        </p:spPr>
        <p:txBody>
          <a:bodyPr>
            <a:noAutofit/>
          </a:bodyPr>
          <a:lstStyle/>
          <a:p>
            <a:pPr>
              <a:buFont typeface="Wingdings" panose="05000000000000000000" pitchFamily="2" charset="2"/>
              <a:buChar char="Ø"/>
            </a:pPr>
            <a:r>
              <a:rPr lang="en-US" sz="2000" b="1" dirty="0">
                <a:latin typeface="Algerian" panose="04020705040A02060702" pitchFamily="82" charset="0"/>
              </a:rPr>
              <a:t>• What is Cloud ? </a:t>
            </a:r>
          </a:p>
          <a:p>
            <a:pPr>
              <a:buFont typeface="Wingdings" panose="05000000000000000000" pitchFamily="2" charset="2"/>
              <a:buChar char="Ø"/>
            </a:pPr>
            <a:r>
              <a:rPr lang="en-US" sz="2000" b="1" dirty="0">
                <a:latin typeface="Algerian" panose="04020705040A02060702" pitchFamily="82" charset="0"/>
              </a:rPr>
              <a:t>• What is Cloud Computing? </a:t>
            </a:r>
          </a:p>
          <a:p>
            <a:pPr>
              <a:buFont typeface="Wingdings" panose="05000000000000000000" pitchFamily="2" charset="2"/>
              <a:buChar char="Ø"/>
            </a:pPr>
            <a:r>
              <a:rPr lang="en-US" sz="2000" b="1" dirty="0">
                <a:latin typeface="Algerian" panose="04020705040A02060702" pitchFamily="82" charset="0"/>
              </a:rPr>
              <a:t>• History </a:t>
            </a:r>
          </a:p>
          <a:p>
            <a:pPr>
              <a:buFont typeface="Wingdings" panose="05000000000000000000" pitchFamily="2" charset="2"/>
              <a:buChar char="Ø"/>
            </a:pPr>
            <a:r>
              <a:rPr lang="en-US" sz="2000" b="1" dirty="0">
                <a:latin typeface="Algerian" panose="04020705040A02060702" pitchFamily="82" charset="0"/>
              </a:rPr>
              <a:t>• Top Benefits of Cloud Computing </a:t>
            </a:r>
          </a:p>
          <a:p>
            <a:pPr>
              <a:buFont typeface="Wingdings" panose="05000000000000000000" pitchFamily="2" charset="2"/>
              <a:buChar char="Ø"/>
            </a:pPr>
            <a:r>
              <a:rPr lang="en-US" sz="2000" b="1" dirty="0">
                <a:latin typeface="Algerian" panose="04020705040A02060702" pitchFamily="82" charset="0"/>
              </a:rPr>
              <a:t>• Simple Examples of Cloud Computing </a:t>
            </a:r>
          </a:p>
          <a:p>
            <a:pPr>
              <a:buFont typeface="Wingdings" panose="05000000000000000000" pitchFamily="2" charset="2"/>
              <a:buChar char="Ø"/>
            </a:pPr>
            <a:r>
              <a:rPr lang="en-US" sz="2000" b="1" dirty="0">
                <a:latin typeface="Algerian" panose="04020705040A02060702" pitchFamily="82" charset="0"/>
              </a:rPr>
              <a:t>• Essential Characteristics </a:t>
            </a:r>
          </a:p>
          <a:p>
            <a:pPr>
              <a:buFont typeface="Wingdings" panose="05000000000000000000" pitchFamily="2" charset="2"/>
              <a:buChar char="Ø"/>
            </a:pPr>
            <a:r>
              <a:rPr lang="en-US" sz="2000" b="1" dirty="0">
                <a:latin typeface="Algerian" panose="04020705040A02060702" pitchFamily="82" charset="0"/>
              </a:rPr>
              <a:t>• Cloud Computing Architecture </a:t>
            </a:r>
          </a:p>
          <a:p>
            <a:pPr>
              <a:buFont typeface="Wingdings" panose="05000000000000000000" pitchFamily="2" charset="2"/>
              <a:buChar char="Ø"/>
            </a:pPr>
            <a:r>
              <a:rPr lang="en-US" sz="2000" b="1" dirty="0">
                <a:latin typeface="Algerian" panose="04020705040A02060702" pitchFamily="82" charset="0"/>
              </a:rPr>
              <a:t>• Cloud Models </a:t>
            </a:r>
          </a:p>
          <a:p>
            <a:pPr>
              <a:buFont typeface="Wingdings" panose="05000000000000000000" pitchFamily="2" charset="2"/>
              <a:buChar char="Ø"/>
            </a:pPr>
            <a:r>
              <a:rPr lang="en-US" sz="2000" b="1" dirty="0">
                <a:latin typeface="Algerian" panose="04020705040A02060702" pitchFamily="82" charset="0"/>
              </a:rPr>
              <a:t>• Pros and Cons </a:t>
            </a:r>
          </a:p>
          <a:p>
            <a:pPr>
              <a:buFont typeface="Wingdings" panose="05000000000000000000" pitchFamily="2" charset="2"/>
              <a:buChar char="Ø"/>
            </a:pPr>
            <a:r>
              <a:rPr lang="en-US" sz="2000" b="1" dirty="0">
                <a:latin typeface="Algerian" panose="04020705040A02060702" pitchFamily="82" charset="0"/>
              </a:rPr>
              <a:t>• Conclusion</a:t>
            </a:r>
          </a:p>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9312" y="2878744"/>
            <a:ext cx="3428099" cy="2631377"/>
          </a:xfrm>
          <a:prstGeom prst="rect">
            <a:avLst/>
          </a:prstGeom>
        </p:spPr>
      </p:pic>
    </p:spTree>
    <p:extLst>
      <p:ext uri="{BB962C8B-B14F-4D97-AF65-F5344CB8AC3E}">
        <p14:creationId xmlns:p14="http://schemas.microsoft.com/office/powerpoint/2010/main" val="1920353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655792" y="543699"/>
            <a:ext cx="11432288" cy="691978"/>
          </a:xfrm>
        </p:spPr>
        <p:txBody>
          <a:bodyPr>
            <a:noAutofit/>
          </a:bodyPr>
          <a:lstStyle/>
          <a:p>
            <a:r>
              <a:rPr lang="en-US" sz="6600" dirty="0">
                <a:solidFill>
                  <a:schemeClr val="accent5">
                    <a:lumMod val="75000"/>
                  </a:schemeClr>
                </a:solidFill>
              </a:rPr>
              <a:t>                     </a:t>
            </a:r>
            <a:r>
              <a:rPr lang="en-US" sz="6600" dirty="0">
                <a:solidFill>
                  <a:schemeClr val="accent5">
                    <a:lumMod val="75000"/>
                  </a:schemeClr>
                </a:solidFill>
                <a:latin typeface="Algerian" panose="04020705040A02060702" pitchFamily="82" charset="0"/>
              </a:rPr>
              <a:t>What is Cloud?</a:t>
            </a:r>
            <a:br>
              <a:rPr lang="en-US" sz="6600" dirty="0">
                <a:solidFill>
                  <a:schemeClr val="accent5">
                    <a:lumMod val="75000"/>
                  </a:schemeClr>
                </a:solidFill>
              </a:rPr>
            </a:br>
            <a:br>
              <a:rPr lang="en-US" sz="6600" dirty="0">
                <a:solidFill>
                  <a:schemeClr val="accent5">
                    <a:lumMod val="75000"/>
                  </a:schemeClr>
                </a:solidFill>
              </a:rPr>
            </a:br>
            <a:endParaRPr lang="en-US" sz="6600" dirty="0">
              <a:solidFill>
                <a:schemeClr val="accent5">
                  <a:lumMod val="75000"/>
                </a:schemeClr>
              </a:solidFill>
            </a:endParaRPr>
          </a:p>
        </p:txBody>
      </p:sp>
      <p:sp>
        <p:nvSpPr>
          <p:cNvPr id="8" name="TextBox 7"/>
          <p:cNvSpPr txBox="1"/>
          <p:nvPr/>
        </p:nvSpPr>
        <p:spPr>
          <a:xfrm>
            <a:off x="1153297" y="1235677"/>
            <a:ext cx="8120705" cy="4401205"/>
          </a:xfrm>
          <a:prstGeom prst="rect">
            <a:avLst/>
          </a:prstGeom>
          <a:noFill/>
        </p:spPr>
        <p:txBody>
          <a:bodyPr wrap="square" rtlCol="0">
            <a:spAutoFit/>
          </a:bodyPr>
          <a:lstStyle/>
          <a:p>
            <a:pPr marL="457200" indent="-457200">
              <a:buFont typeface="Wingdings" panose="05000000000000000000" pitchFamily="2" charset="2"/>
              <a:buChar char="Ø"/>
            </a:pPr>
            <a:endParaRPr lang="en-US" sz="4000" b="1" dirty="0">
              <a:solidFill>
                <a:schemeClr val="tx1">
                  <a:lumMod val="95000"/>
                  <a:lumOff val="5000"/>
                </a:schemeClr>
              </a:solidFill>
              <a:latin typeface="Adobe Caslon Pro" panose="0205050205050A020403" pitchFamily="18" charset="0"/>
            </a:endParaRPr>
          </a:p>
          <a:p>
            <a:pPr marL="457200" indent="-457200">
              <a:buFont typeface="Wingdings" panose="05000000000000000000" pitchFamily="2" charset="2"/>
              <a:buChar char="Ø"/>
            </a:pPr>
            <a:endParaRPr lang="en-US" sz="4000" b="1" dirty="0">
              <a:solidFill>
                <a:schemeClr val="tx1">
                  <a:lumMod val="95000"/>
                  <a:lumOff val="5000"/>
                </a:schemeClr>
              </a:solidFill>
              <a:latin typeface="Adobe Caslon Pro" panose="0205050205050A020403" pitchFamily="18" charset="0"/>
            </a:endParaRPr>
          </a:p>
          <a:p>
            <a:pPr marL="457200" indent="-457200">
              <a:buFont typeface="Wingdings" panose="05000000000000000000" pitchFamily="2" charset="2"/>
              <a:buChar char="Ø"/>
            </a:pPr>
            <a:r>
              <a:rPr lang="en-US" sz="4000" b="1" dirty="0">
                <a:solidFill>
                  <a:schemeClr val="tx1">
                    <a:lumMod val="95000"/>
                    <a:lumOff val="5000"/>
                  </a:schemeClr>
                </a:solidFill>
                <a:latin typeface="Adobe Caslon Pro" panose="0205050205050A020403" pitchFamily="18" charset="0"/>
              </a:rPr>
              <a:t>In Cloud Computing, the word cloud is used as a metaphor for “ the Internet.” In other words, we can say cloud is something, which is present at remote location.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5765" y="3771290"/>
            <a:ext cx="3326235" cy="3086710"/>
          </a:xfrm>
          <a:prstGeom prst="rect">
            <a:avLst/>
          </a:prstGeom>
          <a:ln>
            <a:noFill/>
          </a:ln>
          <a:effectLst>
            <a:softEdge rad="112500"/>
          </a:effectLst>
        </p:spPr>
      </p:pic>
    </p:spTree>
    <p:extLst>
      <p:ext uri="{BB962C8B-B14F-4D97-AF65-F5344CB8AC3E}">
        <p14:creationId xmlns:p14="http://schemas.microsoft.com/office/powerpoint/2010/main" val="2122619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795638"/>
            <a:ext cx="12192000" cy="917832"/>
          </a:xfrm>
        </p:spPr>
        <p:txBody>
          <a:bodyPr>
            <a:normAutofit/>
          </a:bodyPr>
          <a:lstStyle/>
          <a:p>
            <a:pPr algn="ctr"/>
            <a:r>
              <a:rPr lang="en-US" sz="4400" dirty="0">
                <a:solidFill>
                  <a:schemeClr val="accent5">
                    <a:lumMod val="75000"/>
                  </a:schemeClr>
                </a:solidFill>
                <a:latin typeface="Algerian" panose="04020705040A02060702" pitchFamily="82" charset="0"/>
              </a:rPr>
              <a:t>      What is Cloud Computing?</a:t>
            </a:r>
          </a:p>
        </p:txBody>
      </p:sp>
      <p:sp>
        <p:nvSpPr>
          <p:cNvPr id="3" name="Text Placeholder 2"/>
          <p:cNvSpPr>
            <a:spLocks noGrp="1"/>
          </p:cNvSpPr>
          <p:nvPr>
            <p:ph type="body" idx="1"/>
          </p:nvPr>
        </p:nvSpPr>
        <p:spPr>
          <a:xfrm>
            <a:off x="1225519" y="2106728"/>
            <a:ext cx="10445578" cy="4090086"/>
          </a:xfrm>
        </p:spPr>
        <p:txBody>
          <a:bodyPr>
            <a:normAutofit fontScale="55000" lnSpcReduction="20000"/>
          </a:bodyPr>
          <a:lstStyle/>
          <a:p>
            <a:pPr marL="285750" indent="-285750">
              <a:buFont typeface="Wingdings" panose="05000000000000000000" pitchFamily="2" charset="2"/>
              <a:buChar char="Ø"/>
            </a:pPr>
            <a:r>
              <a:rPr lang="en-US" sz="5100" b="1" dirty="0">
                <a:solidFill>
                  <a:schemeClr val="tx1"/>
                </a:solidFill>
                <a:latin typeface="Adobe Caslon Pro" panose="0205050205050A020403" pitchFamily="18" charset="0"/>
              </a:rPr>
              <a:t> Simply put, cloud computing is the delivery of computing services – servers, storage, databases, networking, software, and analytics and more- over the Internet(Cloud). </a:t>
            </a:r>
          </a:p>
          <a:p>
            <a:pPr marL="285750" indent="-285750">
              <a:buFont typeface="Wingdings" panose="05000000000000000000" pitchFamily="2" charset="2"/>
              <a:buChar char="Ø"/>
            </a:pPr>
            <a:r>
              <a:rPr lang="en-US" sz="5100" b="1" dirty="0">
                <a:solidFill>
                  <a:schemeClr val="tx1"/>
                </a:solidFill>
                <a:latin typeface="Adobe Caslon Pro" panose="0205050205050A020403" pitchFamily="18" charset="0"/>
              </a:rPr>
              <a:t> Cloud Computing consists of hardware and software resources made available on the internet as they are managed by the third party services. These services typically provides access to advanced software applications, high end networks of server computers.</a:t>
            </a:r>
          </a:p>
          <a:p>
            <a:pPr algn="ctr"/>
            <a:r>
              <a:rPr lang="en-US" sz="3200" i="1" dirty="0">
                <a:solidFill>
                  <a:srgbClr val="FF0000"/>
                </a:solidFill>
                <a:latin typeface="Bookman Old Style" panose="02050604050505020204" pitchFamily="18" charset="0"/>
              </a:rPr>
              <a:t> "You don't generate your own electricity. “Why generate your own computing?” </a:t>
            </a:r>
          </a:p>
          <a:p>
            <a:pPr algn="ctr"/>
            <a:r>
              <a:rPr lang="en-US" sz="3200" i="1" dirty="0">
                <a:solidFill>
                  <a:srgbClr val="FF0000"/>
                </a:solidFill>
                <a:latin typeface="Bookman Old Style" panose="02050604050505020204" pitchFamily="18" charset="0"/>
              </a:rPr>
              <a:t>–Jeff Bezos, Amazon</a:t>
            </a:r>
            <a:r>
              <a:rPr lang="en-US" sz="3200" i="1" dirty="0">
                <a:solidFill>
                  <a:srgbClr val="FF0000"/>
                </a:solidFill>
                <a:latin typeface="Algerian" panose="04020705040A02060702" pitchFamily="82" charset="0"/>
              </a:rPr>
              <a:t>.</a:t>
            </a:r>
          </a:p>
        </p:txBody>
      </p:sp>
    </p:spTree>
    <p:extLst>
      <p:ext uri="{BB962C8B-B14F-4D97-AF65-F5344CB8AC3E}">
        <p14:creationId xmlns:p14="http://schemas.microsoft.com/office/powerpoint/2010/main" val="2809899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34314"/>
            <a:ext cx="12192000" cy="683740"/>
          </a:xfrm>
        </p:spPr>
        <p:txBody>
          <a:bodyPr>
            <a:normAutofit fontScale="90000"/>
          </a:bodyPr>
          <a:lstStyle/>
          <a:p>
            <a:r>
              <a:rPr lang="en-US" dirty="0">
                <a:solidFill>
                  <a:schemeClr val="bg1">
                    <a:lumMod val="95000"/>
                    <a:lumOff val="5000"/>
                  </a:schemeClr>
                </a:solidFill>
              </a:rPr>
              <a:t>                             </a:t>
            </a:r>
            <a:r>
              <a:rPr lang="en-US" sz="6000" b="1" dirty="0">
                <a:solidFill>
                  <a:schemeClr val="accent5">
                    <a:lumMod val="75000"/>
                  </a:schemeClr>
                </a:solidFill>
                <a:latin typeface="Algerian" panose="04020705040A02060702" pitchFamily="82" charset="0"/>
              </a:rPr>
              <a:t>History</a:t>
            </a:r>
            <a:endParaRPr lang="en-US" b="1" dirty="0">
              <a:solidFill>
                <a:schemeClr val="accent5">
                  <a:lumMod val="75000"/>
                </a:schemeClr>
              </a:solidFill>
              <a:latin typeface="Algerian" panose="04020705040A02060702" pitchFamily="82" charset="0"/>
            </a:endParaRPr>
          </a:p>
        </p:txBody>
      </p:sp>
      <p:sp>
        <p:nvSpPr>
          <p:cNvPr id="3" name="Text Placeholder 2"/>
          <p:cNvSpPr>
            <a:spLocks noGrp="1"/>
          </p:cNvSpPr>
          <p:nvPr>
            <p:ph type="body" sz="half" idx="2"/>
          </p:nvPr>
        </p:nvSpPr>
        <p:spPr>
          <a:xfrm>
            <a:off x="1430825" y="1318054"/>
            <a:ext cx="10379675" cy="5156079"/>
          </a:xfrm>
        </p:spPr>
        <p:txBody>
          <a:bodyPr>
            <a:noAutofit/>
          </a:bodyPr>
          <a:lstStyle/>
          <a:p>
            <a:pPr marL="342900" indent="-342900">
              <a:buFont typeface="Wingdings" panose="05000000000000000000" pitchFamily="2" charset="2"/>
              <a:buChar char="Ø"/>
            </a:pPr>
            <a:r>
              <a:rPr lang="en-US" sz="2400" b="1" dirty="0">
                <a:solidFill>
                  <a:schemeClr val="tx1"/>
                </a:solidFill>
                <a:latin typeface="Adobe Caslon Pro" panose="0205050205050A020403" pitchFamily="18" charset="0"/>
              </a:rPr>
              <a:t> It was a gradual evolution that started in the 1950s with mainframe computing  </a:t>
            </a:r>
          </a:p>
          <a:p>
            <a:pPr marL="342900" indent="-342900">
              <a:buFont typeface="Wingdings" panose="05000000000000000000" pitchFamily="2" charset="2"/>
              <a:buChar char="Ø"/>
            </a:pPr>
            <a:r>
              <a:rPr lang="en-US" sz="2400" b="1" dirty="0">
                <a:solidFill>
                  <a:schemeClr val="tx1"/>
                </a:solidFill>
                <a:latin typeface="Adobe Caslon Pro" panose="0205050205050A020403" pitchFamily="18" charset="0"/>
              </a:rPr>
              <a:t> After some time, around 1970, the concept of virtual machines (VMs) was created.</a:t>
            </a:r>
          </a:p>
          <a:p>
            <a:pPr marL="342900" indent="-342900">
              <a:buFont typeface="Wingdings" panose="05000000000000000000" pitchFamily="2" charset="2"/>
              <a:buChar char="Ø"/>
            </a:pPr>
            <a:r>
              <a:rPr lang="en-US" sz="2400" b="1" dirty="0">
                <a:solidFill>
                  <a:schemeClr val="tx1"/>
                </a:solidFill>
                <a:latin typeface="Adobe Caslon Pro" panose="0205050205050A020403" pitchFamily="18" charset="0"/>
              </a:rPr>
              <a:t>  In 1999, Salesforce.com started delivering of applications to users using a simple website. </a:t>
            </a:r>
          </a:p>
          <a:p>
            <a:pPr marL="342900" indent="-342900">
              <a:buFont typeface="Wingdings" panose="05000000000000000000" pitchFamily="2" charset="2"/>
              <a:buChar char="Ø"/>
            </a:pPr>
            <a:r>
              <a:rPr lang="en-US" sz="2400" b="1" dirty="0">
                <a:solidFill>
                  <a:schemeClr val="tx1"/>
                </a:solidFill>
                <a:latin typeface="Adobe Caslon Pro" panose="0205050205050A020403" pitchFamily="18" charset="0"/>
              </a:rPr>
              <a:t> In 2002 Amazon provided First public cloud AWS (Amazon Web Service) , providing services like storage, computation.</a:t>
            </a:r>
          </a:p>
          <a:p>
            <a:pPr marL="342900" indent="-342900">
              <a:buFont typeface="Wingdings" panose="05000000000000000000" pitchFamily="2" charset="2"/>
              <a:buChar char="Ø"/>
            </a:pPr>
            <a:r>
              <a:rPr lang="en-US" sz="2400" b="1" dirty="0">
                <a:solidFill>
                  <a:schemeClr val="tx1"/>
                </a:solidFill>
                <a:latin typeface="Adobe Caslon Pro" panose="0205050205050A020403" pitchFamily="18" charset="0"/>
              </a:rPr>
              <a:t>  In 2009, Google Apps also started to provide cloud computing enterprise applications. </a:t>
            </a:r>
          </a:p>
          <a:p>
            <a:pPr marL="342900" indent="-342900">
              <a:buFont typeface="Wingdings" panose="05000000000000000000" pitchFamily="2" charset="2"/>
              <a:buChar char="Ø"/>
            </a:pPr>
            <a:r>
              <a:rPr lang="en-US" sz="2400" b="1" dirty="0">
                <a:solidFill>
                  <a:schemeClr val="tx1"/>
                </a:solidFill>
                <a:latin typeface="Adobe Caslon Pro" panose="0205050205050A020403" pitchFamily="18" charset="0"/>
              </a:rPr>
              <a:t> In 2009, Microsoft launched Windows Azure, and companies like Oracle and HP have all joined the game. This proves that today, cloud computing has become mainstream.</a:t>
            </a:r>
          </a:p>
        </p:txBody>
      </p:sp>
    </p:spTree>
    <p:extLst>
      <p:ext uri="{BB962C8B-B14F-4D97-AF65-F5344CB8AC3E}">
        <p14:creationId xmlns:p14="http://schemas.microsoft.com/office/powerpoint/2010/main" val="2917275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51936"/>
            <a:ext cx="12117859" cy="724929"/>
          </a:xfrm>
        </p:spPr>
        <p:txBody>
          <a:bodyPr>
            <a:noAutofit/>
          </a:bodyPr>
          <a:lstStyle/>
          <a:p>
            <a:pPr algn="ctr"/>
            <a:r>
              <a:rPr lang="en-US" sz="5400" b="1" dirty="0">
                <a:solidFill>
                  <a:schemeClr val="accent5">
                    <a:lumMod val="75000"/>
                  </a:schemeClr>
                </a:solidFill>
                <a:latin typeface="Algerian" panose="04020705040A02060702" pitchFamily="82" charset="0"/>
              </a:rPr>
              <a:t>  Benefits of cloud computing</a:t>
            </a:r>
          </a:p>
        </p:txBody>
      </p:sp>
      <p:sp>
        <p:nvSpPr>
          <p:cNvPr id="3" name="Text Placeholder 2"/>
          <p:cNvSpPr>
            <a:spLocks noGrp="1"/>
          </p:cNvSpPr>
          <p:nvPr>
            <p:ph type="body" sz="half" idx="2"/>
          </p:nvPr>
        </p:nvSpPr>
        <p:spPr>
          <a:xfrm>
            <a:off x="1466335" y="1779372"/>
            <a:ext cx="10305535" cy="4868563"/>
          </a:xfrm>
        </p:spPr>
        <p:txBody>
          <a:bodyPr>
            <a:noAutofit/>
          </a:bodyPr>
          <a:lstStyle/>
          <a:p>
            <a:pPr marL="342900" indent="-342900">
              <a:buFont typeface="Wingdings" panose="05000000000000000000" pitchFamily="2" charset="2"/>
              <a:buChar char="Ø"/>
            </a:pPr>
            <a:endParaRPr lang="en-US" sz="3600" b="1" dirty="0">
              <a:solidFill>
                <a:schemeClr val="tx1"/>
              </a:solidFill>
              <a:latin typeface="Adobe Caslon Pro" panose="0205050205050A020403" pitchFamily="18" charset="0"/>
            </a:endParaRPr>
          </a:p>
          <a:p>
            <a:pPr marL="342900" indent="-342900">
              <a:buFont typeface="Wingdings" panose="05000000000000000000" pitchFamily="2" charset="2"/>
              <a:buChar char="Ø"/>
            </a:pPr>
            <a:r>
              <a:rPr lang="en-US" sz="3600" b="1" dirty="0">
                <a:solidFill>
                  <a:schemeClr val="tx1"/>
                </a:solidFill>
                <a:latin typeface="Adobe Caslon Pro" panose="0205050205050A020403" pitchFamily="18" charset="0"/>
              </a:rPr>
              <a:t>• Accessibility </a:t>
            </a:r>
          </a:p>
          <a:p>
            <a:pPr marL="342900" indent="-342900">
              <a:buFont typeface="Wingdings" panose="05000000000000000000" pitchFamily="2" charset="2"/>
              <a:buChar char="Ø"/>
            </a:pPr>
            <a:r>
              <a:rPr lang="en-US" sz="3600" b="1" dirty="0">
                <a:solidFill>
                  <a:schemeClr val="tx1"/>
                </a:solidFill>
                <a:latin typeface="Adobe Caslon Pro" panose="0205050205050A020403" pitchFamily="18" charset="0"/>
              </a:rPr>
              <a:t>• Productivity </a:t>
            </a:r>
          </a:p>
          <a:p>
            <a:pPr marL="342900" indent="-342900">
              <a:buFont typeface="Wingdings" panose="05000000000000000000" pitchFamily="2" charset="2"/>
              <a:buChar char="Ø"/>
            </a:pPr>
            <a:r>
              <a:rPr lang="en-US" sz="3600" b="1" dirty="0">
                <a:solidFill>
                  <a:schemeClr val="tx1"/>
                </a:solidFill>
                <a:latin typeface="Adobe Caslon Pro" panose="0205050205050A020403" pitchFamily="18" charset="0"/>
              </a:rPr>
              <a:t>• Scalability </a:t>
            </a:r>
          </a:p>
          <a:p>
            <a:pPr marL="342900" indent="-342900">
              <a:buFont typeface="Wingdings" panose="05000000000000000000" pitchFamily="2" charset="2"/>
              <a:buChar char="Ø"/>
            </a:pPr>
            <a:r>
              <a:rPr lang="en-US" sz="3600" b="1" dirty="0">
                <a:solidFill>
                  <a:schemeClr val="tx1"/>
                </a:solidFill>
                <a:latin typeface="Adobe Caslon Pro" panose="0205050205050A020403" pitchFamily="18" charset="0"/>
              </a:rPr>
              <a:t>• Access to automatic updates </a:t>
            </a:r>
          </a:p>
          <a:p>
            <a:pPr marL="342900" indent="-342900">
              <a:buFont typeface="Wingdings" panose="05000000000000000000" pitchFamily="2" charset="2"/>
              <a:buChar char="Ø"/>
            </a:pPr>
            <a:r>
              <a:rPr lang="en-US" sz="3600" b="1" dirty="0">
                <a:solidFill>
                  <a:schemeClr val="tx1"/>
                </a:solidFill>
                <a:latin typeface="Adobe Caslon Pro" panose="0205050205050A020403" pitchFamily="18" charset="0"/>
              </a:rPr>
              <a:t>• Business Continuity (Back up &amp; Recovery) </a:t>
            </a:r>
          </a:p>
          <a:p>
            <a:pPr marL="342900" indent="-342900">
              <a:buFont typeface="Wingdings" panose="05000000000000000000" pitchFamily="2" charset="2"/>
              <a:buChar char="Ø"/>
            </a:pPr>
            <a:r>
              <a:rPr lang="en-US" sz="3600" b="1" dirty="0">
                <a:solidFill>
                  <a:schemeClr val="tx1"/>
                </a:solidFill>
                <a:latin typeface="Adobe Caslon Pro" panose="0205050205050A020403" pitchFamily="18" charset="0"/>
              </a:rPr>
              <a:t>• Pay structure</a:t>
            </a:r>
          </a:p>
        </p:txBody>
      </p:sp>
    </p:spTree>
    <p:extLst>
      <p:ext uri="{BB962C8B-B14F-4D97-AF65-F5344CB8AC3E}">
        <p14:creationId xmlns:p14="http://schemas.microsoft.com/office/powerpoint/2010/main" val="3684003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3378"/>
            <a:ext cx="12192000" cy="640492"/>
          </a:xfrm>
        </p:spPr>
        <p:txBody>
          <a:bodyPr>
            <a:normAutofit fontScale="90000"/>
          </a:bodyPr>
          <a:lstStyle/>
          <a:p>
            <a:pPr algn="ctr"/>
            <a:r>
              <a:rPr lang="en-US" dirty="0">
                <a:solidFill>
                  <a:schemeClr val="accent5">
                    <a:lumMod val="75000"/>
                  </a:schemeClr>
                </a:solidFill>
                <a:latin typeface="Algerian" panose="04020705040A02060702" pitchFamily="82" charset="0"/>
              </a:rPr>
              <a:t>Common Cloud Characteristics </a:t>
            </a:r>
          </a:p>
        </p:txBody>
      </p:sp>
      <p:sp>
        <p:nvSpPr>
          <p:cNvPr id="3" name="Text Placeholder 2"/>
          <p:cNvSpPr>
            <a:spLocks noGrp="1"/>
          </p:cNvSpPr>
          <p:nvPr>
            <p:ph type="body" sz="half" idx="2"/>
          </p:nvPr>
        </p:nvSpPr>
        <p:spPr>
          <a:xfrm>
            <a:off x="1445542" y="610407"/>
            <a:ext cx="9300916" cy="3508512"/>
          </a:xfrm>
        </p:spPr>
        <p:txBody>
          <a:bodyPr>
            <a:noAutofit/>
          </a:bodyPr>
          <a:lstStyle/>
          <a:p>
            <a:pPr marL="342900" indent="-342900">
              <a:buFont typeface="Wingdings" panose="05000000000000000000" pitchFamily="2" charset="2"/>
              <a:buChar char="Ø"/>
            </a:pPr>
            <a:endParaRPr lang="en-US" sz="3600" b="1" dirty="0">
              <a:solidFill>
                <a:schemeClr val="tx1"/>
              </a:solidFill>
              <a:latin typeface="Adobe Caslon Pro" panose="0205050205050A020403" pitchFamily="18" charset="0"/>
            </a:endParaRPr>
          </a:p>
          <a:p>
            <a:pPr marL="342900" indent="-342900">
              <a:buFont typeface="Wingdings" panose="05000000000000000000" pitchFamily="2" charset="2"/>
              <a:buChar char="Ø"/>
            </a:pPr>
            <a:endParaRPr lang="en-US" sz="3600" b="1" dirty="0">
              <a:solidFill>
                <a:schemeClr val="tx1"/>
              </a:solidFill>
              <a:latin typeface="Adobe Caslon Pro" panose="0205050205050A020403" pitchFamily="18" charset="0"/>
            </a:endParaRPr>
          </a:p>
          <a:p>
            <a:pPr marL="342900" indent="-342900">
              <a:buFont typeface="Wingdings" panose="05000000000000000000" pitchFamily="2" charset="2"/>
              <a:buChar char="Ø"/>
            </a:pPr>
            <a:r>
              <a:rPr lang="en-US" sz="3600" b="1" dirty="0">
                <a:solidFill>
                  <a:schemeClr val="tx1"/>
                </a:solidFill>
                <a:latin typeface="Adobe Caslon Pro" panose="0205050205050A020403" pitchFamily="18" charset="0"/>
              </a:rPr>
              <a:t>• On Demand Self Service </a:t>
            </a:r>
          </a:p>
          <a:p>
            <a:pPr marL="342900" indent="-342900">
              <a:buFont typeface="Wingdings" panose="05000000000000000000" pitchFamily="2" charset="2"/>
              <a:buChar char="Ø"/>
            </a:pPr>
            <a:r>
              <a:rPr lang="en-US" sz="3600" b="1" dirty="0">
                <a:solidFill>
                  <a:schemeClr val="tx1"/>
                </a:solidFill>
                <a:latin typeface="Adobe Caslon Pro" panose="0205050205050A020403" pitchFamily="18" charset="0"/>
              </a:rPr>
              <a:t>• Broad network access </a:t>
            </a:r>
          </a:p>
          <a:p>
            <a:pPr marL="342900" indent="-342900">
              <a:buFont typeface="Wingdings" panose="05000000000000000000" pitchFamily="2" charset="2"/>
              <a:buChar char="Ø"/>
            </a:pPr>
            <a:r>
              <a:rPr lang="en-US" sz="3600" b="1" dirty="0">
                <a:solidFill>
                  <a:schemeClr val="tx1"/>
                </a:solidFill>
                <a:latin typeface="Adobe Caslon Pro" panose="0205050205050A020403" pitchFamily="18" charset="0"/>
              </a:rPr>
              <a:t>• Multi-Tenancy (Resource Pooling) </a:t>
            </a:r>
          </a:p>
          <a:p>
            <a:pPr marL="342900" indent="-342900">
              <a:buFont typeface="Wingdings" panose="05000000000000000000" pitchFamily="2" charset="2"/>
              <a:buChar char="Ø"/>
            </a:pPr>
            <a:r>
              <a:rPr lang="en-US" sz="3600" b="1" dirty="0">
                <a:solidFill>
                  <a:schemeClr val="tx1"/>
                </a:solidFill>
                <a:latin typeface="Adobe Caslon Pro" panose="0205050205050A020403" pitchFamily="18" charset="0"/>
              </a:rPr>
              <a:t>• Rapid Elasticity </a:t>
            </a:r>
          </a:p>
          <a:p>
            <a:pPr marL="342900" indent="-342900">
              <a:buFont typeface="Wingdings" panose="05000000000000000000" pitchFamily="2" charset="2"/>
              <a:buChar char="Ø"/>
            </a:pPr>
            <a:r>
              <a:rPr lang="en-US" sz="3600" b="1" dirty="0">
                <a:solidFill>
                  <a:schemeClr val="tx1"/>
                </a:solidFill>
                <a:latin typeface="Adobe Caslon Pro" panose="0205050205050A020403" pitchFamily="18" charset="0"/>
              </a:rPr>
              <a:t>• Measured service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5188" y="3851188"/>
            <a:ext cx="3006811" cy="3006811"/>
          </a:xfrm>
          <a:prstGeom prst="rect">
            <a:avLst/>
          </a:prstGeom>
          <a:ln>
            <a:noFill/>
          </a:ln>
          <a:effectLst>
            <a:softEdge rad="112500"/>
          </a:effectLst>
        </p:spPr>
      </p:pic>
    </p:spTree>
    <p:extLst>
      <p:ext uri="{BB962C8B-B14F-4D97-AF65-F5344CB8AC3E}">
        <p14:creationId xmlns:p14="http://schemas.microsoft.com/office/powerpoint/2010/main" val="1175690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341" y="694038"/>
            <a:ext cx="8534400" cy="706395"/>
          </a:xfrm>
        </p:spPr>
        <p:txBody>
          <a:bodyPr>
            <a:noAutofit/>
          </a:bodyPr>
          <a:lstStyle/>
          <a:p>
            <a:pPr algn="ctr"/>
            <a:r>
              <a:rPr lang="en-US" sz="6600" dirty="0">
                <a:solidFill>
                  <a:schemeClr val="accent5">
                    <a:lumMod val="75000"/>
                  </a:schemeClr>
                </a:solidFill>
                <a:latin typeface="Algerian" panose="04020705040A02060702" pitchFamily="82" charset="0"/>
              </a:rPr>
              <a:t>     Cloud Models</a:t>
            </a:r>
          </a:p>
        </p:txBody>
      </p:sp>
      <p:sp>
        <p:nvSpPr>
          <p:cNvPr id="7" name="TextBox 6"/>
          <p:cNvSpPr txBox="1"/>
          <p:nvPr/>
        </p:nvSpPr>
        <p:spPr>
          <a:xfrm>
            <a:off x="1104341" y="2215978"/>
            <a:ext cx="5128135" cy="1754326"/>
          </a:xfrm>
          <a:prstGeom prst="rect">
            <a:avLst/>
          </a:prstGeom>
          <a:noFill/>
        </p:spPr>
        <p:txBody>
          <a:bodyPr wrap="none" rtlCol="0">
            <a:spAutoFit/>
          </a:bodyPr>
          <a:lstStyle/>
          <a:p>
            <a:pPr marL="685800" indent="-685800">
              <a:buFont typeface="Wingdings" panose="05000000000000000000" pitchFamily="2" charset="2"/>
              <a:buChar char="Ø"/>
            </a:pPr>
            <a:r>
              <a:rPr lang="en-US" sz="3600" b="1" dirty="0">
                <a:latin typeface="Adobe Caslon Pro" panose="0205050205050A020403" pitchFamily="18" charset="0"/>
              </a:rPr>
              <a:t>• Deployment Models </a:t>
            </a:r>
          </a:p>
          <a:p>
            <a:pPr marL="685800" indent="-685800">
              <a:buFont typeface="Wingdings" panose="05000000000000000000" pitchFamily="2" charset="2"/>
              <a:buChar char="Ø"/>
            </a:pPr>
            <a:endParaRPr lang="en-US" sz="3600" b="1" dirty="0">
              <a:latin typeface="Adobe Caslon Pro" panose="0205050205050A020403" pitchFamily="18" charset="0"/>
            </a:endParaRPr>
          </a:p>
          <a:p>
            <a:pPr marL="685800" indent="-685800">
              <a:buFont typeface="Wingdings" panose="05000000000000000000" pitchFamily="2" charset="2"/>
              <a:buChar char="Ø"/>
            </a:pPr>
            <a:r>
              <a:rPr lang="en-US" sz="3600" b="1" dirty="0">
                <a:latin typeface="Adobe Caslon Pro" panose="0205050205050A020403" pitchFamily="18" charset="0"/>
              </a:rPr>
              <a:t>• Service Models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6008" y="2775975"/>
            <a:ext cx="5611063" cy="4184225"/>
          </a:xfrm>
          <a:prstGeom prst="rect">
            <a:avLst/>
          </a:prstGeom>
          <a:ln>
            <a:noFill/>
          </a:ln>
          <a:effectLst>
            <a:softEdge rad="112500"/>
          </a:effectLst>
        </p:spPr>
      </p:pic>
    </p:spTree>
    <p:extLst>
      <p:ext uri="{BB962C8B-B14F-4D97-AF65-F5344CB8AC3E}">
        <p14:creationId xmlns:p14="http://schemas.microsoft.com/office/powerpoint/2010/main" val="811437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body" sz="half" idx="2"/>
          </p:nvPr>
        </p:nvSpPr>
        <p:spPr>
          <a:xfrm>
            <a:off x="1351004" y="1269434"/>
            <a:ext cx="10363201" cy="5349669"/>
          </a:xfrm>
        </p:spPr>
        <p:txBody>
          <a:bodyPr>
            <a:noAutofit/>
          </a:bodyPr>
          <a:lstStyle/>
          <a:p>
            <a:pPr marL="457200" indent="-457200">
              <a:buClr>
                <a:schemeClr val="tx1"/>
              </a:buClr>
              <a:buFont typeface="Wingdings" panose="05000000000000000000" pitchFamily="2" charset="2"/>
              <a:buChar char="Ø"/>
            </a:pPr>
            <a:r>
              <a:rPr lang="en-US" sz="3600" b="1" dirty="0">
                <a:solidFill>
                  <a:schemeClr val="tx1"/>
                </a:solidFill>
                <a:latin typeface="Adobe Caslon Pro" panose="0205050205050A020403" pitchFamily="18" charset="0"/>
              </a:rPr>
              <a:t>A cloud deployment model represents a specific type of cloud    environment, primarily distinguished by ownership, size, and access. </a:t>
            </a:r>
          </a:p>
          <a:p>
            <a:pPr marL="457200" indent="-457200">
              <a:buClr>
                <a:schemeClr val="tx1"/>
              </a:buClr>
              <a:buFont typeface="Wingdings" panose="05000000000000000000" pitchFamily="2" charset="2"/>
              <a:buChar char="Ø"/>
            </a:pPr>
            <a:r>
              <a:rPr lang="en-US" sz="3600" b="1" dirty="0">
                <a:solidFill>
                  <a:schemeClr val="tx1"/>
                </a:solidFill>
                <a:latin typeface="Adobe Caslon Pro" panose="0205050205050A020403" pitchFamily="18" charset="0"/>
              </a:rPr>
              <a:t>There are three common cloud deployment models: </a:t>
            </a:r>
          </a:p>
          <a:p>
            <a:pPr marL="457200" indent="-457200">
              <a:buClr>
                <a:schemeClr val="tx1"/>
              </a:buClr>
              <a:buFont typeface="Wingdings" panose="05000000000000000000" pitchFamily="2" charset="2"/>
              <a:buChar char="Ø"/>
            </a:pPr>
            <a:r>
              <a:rPr lang="en-US" sz="3600" b="1" dirty="0">
                <a:solidFill>
                  <a:schemeClr val="tx1"/>
                </a:solidFill>
                <a:latin typeface="Adobe Caslon Pro" panose="0205050205050A020403" pitchFamily="18" charset="0"/>
              </a:rPr>
              <a:t>Public cloud </a:t>
            </a:r>
          </a:p>
          <a:p>
            <a:pPr marL="457200" indent="-457200">
              <a:buClr>
                <a:schemeClr val="tx1"/>
              </a:buClr>
              <a:buFont typeface="Wingdings" panose="05000000000000000000" pitchFamily="2" charset="2"/>
              <a:buChar char="Ø"/>
            </a:pPr>
            <a:r>
              <a:rPr lang="en-US" sz="3600" b="1" dirty="0">
                <a:solidFill>
                  <a:schemeClr val="tx1"/>
                </a:solidFill>
                <a:latin typeface="Adobe Caslon Pro" panose="0205050205050A020403" pitchFamily="18" charset="0"/>
              </a:rPr>
              <a:t>Private cloud </a:t>
            </a:r>
          </a:p>
          <a:p>
            <a:pPr marL="457200" indent="-457200">
              <a:buClr>
                <a:schemeClr val="tx1"/>
              </a:buClr>
              <a:buFont typeface="Wingdings" panose="05000000000000000000" pitchFamily="2" charset="2"/>
              <a:buChar char="Ø"/>
            </a:pPr>
            <a:r>
              <a:rPr lang="en-US" sz="3600" b="1" dirty="0">
                <a:solidFill>
                  <a:schemeClr val="tx1"/>
                </a:solidFill>
                <a:latin typeface="Adobe Caslon Pro" panose="0205050205050A020403" pitchFamily="18" charset="0"/>
              </a:rPr>
              <a:t>Hybrid cloud </a:t>
            </a:r>
          </a:p>
        </p:txBody>
      </p:sp>
      <p:sp>
        <p:nvSpPr>
          <p:cNvPr id="5" name="TextBox 4"/>
          <p:cNvSpPr txBox="1"/>
          <p:nvPr/>
        </p:nvSpPr>
        <p:spPr>
          <a:xfrm>
            <a:off x="3122140" y="238897"/>
            <a:ext cx="6401111" cy="830997"/>
          </a:xfrm>
          <a:prstGeom prst="rect">
            <a:avLst/>
          </a:prstGeom>
          <a:noFill/>
        </p:spPr>
        <p:txBody>
          <a:bodyPr wrap="none" rtlCol="0">
            <a:spAutoFit/>
          </a:bodyPr>
          <a:lstStyle/>
          <a:p>
            <a:r>
              <a:rPr lang="en-US" sz="4800" dirty="0">
                <a:solidFill>
                  <a:schemeClr val="accent5">
                    <a:lumMod val="75000"/>
                  </a:schemeClr>
                </a:solidFill>
                <a:latin typeface="Algerian" panose="04020705040A02060702" pitchFamily="82" charset="0"/>
              </a:rPr>
              <a:t>Deployment Models</a:t>
            </a:r>
          </a:p>
        </p:txBody>
      </p:sp>
    </p:spTree>
    <p:extLst>
      <p:ext uri="{BB962C8B-B14F-4D97-AF65-F5344CB8AC3E}">
        <p14:creationId xmlns:p14="http://schemas.microsoft.com/office/powerpoint/2010/main" val="2271122202"/>
      </p:ext>
    </p:extLst>
  </p:cSld>
  <p:clrMapOvr>
    <a:masterClrMapping/>
  </p:clrMapOvr>
</p:sld>
</file>

<file path=ppt/theme/theme1.xml><?xml version="1.0" encoding="utf-8"?>
<a:theme xmlns:a="http://schemas.openxmlformats.org/drawingml/2006/main" name="Wisp">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172</TotalTime>
  <Words>1058</Words>
  <Application>Microsoft Office PowerPoint</Application>
  <PresentationFormat>Widescreen</PresentationFormat>
  <Paragraphs>139</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Adobe Caslon Pro</vt:lpstr>
      <vt:lpstr>Adobe Song Std L</vt:lpstr>
      <vt:lpstr>Algerian</vt:lpstr>
      <vt:lpstr>Arial</vt:lpstr>
      <vt:lpstr>Bookman Old Style</vt:lpstr>
      <vt:lpstr>Caveat</vt:lpstr>
      <vt:lpstr>Century Gothic</vt:lpstr>
      <vt:lpstr>Wingdings</vt:lpstr>
      <vt:lpstr>Wingdings 3</vt:lpstr>
      <vt:lpstr>Wisp</vt:lpstr>
      <vt:lpstr>PowerPoint Presentation</vt:lpstr>
      <vt:lpstr>introduction</vt:lpstr>
      <vt:lpstr>                     What is Cloud?  </vt:lpstr>
      <vt:lpstr>      What is Cloud Computing?</vt:lpstr>
      <vt:lpstr>                             History</vt:lpstr>
      <vt:lpstr>  Benefits of cloud computing</vt:lpstr>
      <vt:lpstr>Common Cloud Characteristics </vt:lpstr>
      <vt:lpstr>     Cloud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SAHIB</dc:creator>
  <cp:lastModifiedBy>kishan rai</cp:lastModifiedBy>
  <cp:revision>65</cp:revision>
  <dcterms:created xsi:type="dcterms:W3CDTF">2020-02-09T14:18:29Z</dcterms:created>
  <dcterms:modified xsi:type="dcterms:W3CDTF">2021-02-19T15:41:29Z</dcterms:modified>
</cp:coreProperties>
</file>