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8" r:id="rId3"/>
  </p:sldMasterIdLst>
  <p:notesMasterIdLst>
    <p:notesMasterId r:id="rId20"/>
  </p:notesMasterIdLst>
  <p:sldIdLst>
    <p:sldId id="256" r:id="rId4"/>
    <p:sldId id="267" r:id="rId5"/>
    <p:sldId id="257" r:id="rId6"/>
    <p:sldId id="258" r:id="rId7"/>
    <p:sldId id="272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1" r:id="rId16"/>
    <p:sldId id="26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AFC457-C413-4407-88DB-9FF03A2C25E7}">
          <p14:sldIdLst>
            <p14:sldId id="256"/>
            <p14:sldId id="267"/>
            <p14:sldId id="257"/>
            <p14:sldId id="258"/>
            <p14:sldId id="272"/>
            <p14:sldId id="273"/>
            <p14:sldId id="268"/>
            <p14:sldId id="259"/>
            <p14:sldId id="260"/>
            <p14:sldId id="262"/>
            <p14:sldId id="263"/>
            <p14:sldId id="264"/>
            <p14:sldId id="261"/>
            <p14:sldId id="26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rai" userId="9a8325d7169af320" providerId="LiveId" clId="{3F9A16BD-727B-46B4-8010-B7F228894615}"/>
    <pc:docChg chg="undo custSel modSld">
      <pc:chgData name="kishan rai" userId="9a8325d7169af320" providerId="LiveId" clId="{3F9A16BD-727B-46B4-8010-B7F228894615}" dt="2021-03-25T14:36:59.423" v="53" actId="20577"/>
      <pc:docMkLst>
        <pc:docMk/>
      </pc:docMkLst>
      <pc:sldChg chg="modSp mod">
        <pc:chgData name="kishan rai" userId="9a8325d7169af320" providerId="LiveId" clId="{3F9A16BD-727B-46B4-8010-B7F228894615}" dt="2021-03-25T14:36:59.423" v="53" actId="20577"/>
        <pc:sldMkLst>
          <pc:docMk/>
          <pc:sldMk cId="3465294097" sldId="256"/>
        </pc:sldMkLst>
        <pc:spChg chg="mod">
          <ac:chgData name="kishan rai" userId="9a8325d7169af320" providerId="LiveId" clId="{3F9A16BD-727B-46B4-8010-B7F228894615}" dt="2021-03-25T14:36:59.423" v="53" actId="20577"/>
          <ac:spMkLst>
            <pc:docMk/>
            <pc:sldMk cId="3465294097" sldId="256"/>
            <ac:spMk id="3" creationId="{8F7F7F49-422F-4C40-9216-AEAC87D88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38E92-7667-4EFB-A234-BAFCB5D6CBB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F2846-01BE-411A-B37C-FAA4DCBF3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7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81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55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4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5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20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3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57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4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0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23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14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57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80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68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0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71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339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502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6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827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521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6467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7505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5001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3652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0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chemeClr val="dk2"/>
                </a:solidFill>
              </a:rPr>
              <a:pPr algn="r"/>
              <a:t>‹#›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93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37C3-4C0F-4843-8C03-FFE1A63EF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345" y="2057261"/>
            <a:ext cx="8689976" cy="250921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IOT(Internet Of Things)</a:t>
            </a:r>
            <a:br>
              <a:rPr lang="en-US" dirty="0">
                <a:latin typeface="Algerian" panose="04020705040A02060702" pitchFamily="82" charset="0"/>
              </a:rPr>
            </a:b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F7F49-422F-4C40-9216-AEAC87D8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468" y="4566474"/>
            <a:ext cx="8689976" cy="18424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 --               KISHAN KUMAR RAI</a:t>
            </a:r>
          </a:p>
          <a:p>
            <a:r>
              <a:rPr lang="en-US" dirty="0">
                <a:solidFill>
                  <a:schemeClr val="tx1"/>
                </a:solidFill>
              </a:rPr>
              <a:t>s.r.c.e.m.</a:t>
            </a:r>
          </a:p>
          <a:p>
            <a:endParaRPr lang="en-GB" dirty="0"/>
          </a:p>
        </p:txBody>
      </p:sp>
      <p:pic>
        <p:nvPicPr>
          <p:cNvPr id="4" name="Picture 3" descr="srcem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86" y="125857"/>
            <a:ext cx="26447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07D-687A-4086-826C-8A09A945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IoT help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C60F-506B-4134-B2E7-0507FFDB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platforms can help organizations reduce cost through improved process efficiency, asset utilization and productivity. </a:t>
            </a:r>
          </a:p>
          <a:p>
            <a:r>
              <a:rPr lang="en-US" dirty="0"/>
              <a:t>The growth and convergence of data, processes and things on the internet would make such connections more relevant and important, creating more opportunities for people, businesses and industries.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4AEA-7F61-4894-B75B-70DCBC22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IoT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D67D-ED83-4A99-82B2-30575A7B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present IoT is faced with many challenges, like –</a:t>
            </a:r>
          </a:p>
          <a:p>
            <a:r>
              <a:rPr lang="en-US" dirty="0"/>
              <a:t>Scalability </a:t>
            </a:r>
          </a:p>
          <a:p>
            <a:r>
              <a:rPr lang="en-US" dirty="0"/>
              <a:t>Security </a:t>
            </a:r>
          </a:p>
          <a:p>
            <a:r>
              <a:rPr lang="en-US" dirty="0"/>
              <a:t>Technical requirements </a:t>
            </a:r>
          </a:p>
          <a:p>
            <a:r>
              <a:rPr lang="en-US" dirty="0"/>
              <a:t>Technological standardization </a:t>
            </a:r>
          </a:p>
          <a:p>
            <a:r>
              <a:rPr lang="en-US" dirty="0"/>
              <a:t>Software 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1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5B5B-8250-4BB8-8564-0BD0FFA8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03430"/>
            <a:ext cx="9601196" cy="1303867"/>
          </a:xfrm>
        </p:spPr>
        <p:txBody>
          <a:bodyPr/>
          <a:lstStyle/>
          <a:p>
            <a:r>
              <a:rPr lang="en-US" dirty="0"/>
              <a:t>Solutions to the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F55-64CF-46D6-A0AA-89D32344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Several solutions are proposed to overcome the problems. Some of them are – </a:t>
            </a:r>
          </a:p>
          <a:p>
            <a:r>
              <a:rPr lang="en-US" dirty="0"/>
              <a:t>Overcoming compatibility issues is a significant IoT hurdle, but emerging companies are starting to enable increased interoperability through open-source development. </a:t>
            </a:r>
          </a:p>
          <a:p>
            <a:r>
              <a:rPr lang="en-US" dirty="0"/>
              <a:t>Governments and industry bodies need to set standards and regulations for the various industries to ensure that data is not misused. </a:t>
            </a:r>
          </a:p>
          <a:p>
            <a:r>
              <a:rPr lang="en-US" dirty="0"/>
              <a:t>IoT needs strong authentication methods, encrypted data and a platform that can track irregularities on a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84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F58D-5421-4837-AF28-BB39275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Aspect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E3A-EFE0-4E56-BF89-BED15DB9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is a transformational force that can help companies improve performance through IoT analytics and IoT Security to deliver better results. Businesses in the utilities, oil &amp; gas, insurance, manufacturing, transportation, infrastructure and retail sectors can reap the benefits of IoT by making more informed decisions, aided by the torrent of interactional and transactional data at their disposal.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24A4-7639-4438-89A4-B07FC855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IoT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D998-F605-4ED2-AE95-D45F15A5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things is a sea of technology.</a:t>
            </a:r>
          </a:p>
          <a:p>
            <a:r>
              <a:rPr lang="en-US" dirty="0"/>
              <a:t>Software can be hackable.</a:t>
            </a:r>
          </a:p>
          <a:p>
            <a:r>
              <a:rPr lang="en-US" dirty="0"/>
              <a:t>Connection is exposed.</a:t>
            </a:r>
          </a:p>
          <a:p>
            <a:r>
              <a:rPr lang="en-US" dirty="0"/>
              <a:t>I.T vulnerable, exposed, can be tapped .</a:t>
            </a:r>
          </a:p>
          <a:p>
            <a:r>
              <a:rPr lang="en-US" dirty="0"/>
              <a:t>Weapons of mass disruption.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547F5-EE51-453A-B28F-6F94F560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85" y="274164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647D-B685-428C-A013-736D48A1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9661-1D2F-49F2-8166-5DDA9B8D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for the impact of IoT on the Internet and economy are impressive, with some anticipating as many as 100 billion connected IoT devices and a global economic impact of more than $11 trillion by 2025. The potential economic impact of IoT is huge, but the journey to IoT adoption is not a seamless one. There are many challenges that face companies looking to implement IoT solutions. However, the risks and disadvantages associated with IoT can be overcome.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99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3A23-1976-430B-A3B7-C042B74A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98" y="2244004"/>
            <a:ext cx="9601196" cy="1303867"/>
          </a:xfrm>
        </p:spPr>
        <p:txBody>
          <a:bodyPr/>
          <a:lstStyle/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980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7C9-A45D-424C-84A7-1D02501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DAA2-747B-4E87-9C22-54BA46F7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term “Internet of Things” was coined by Kevin Ashton in 1999 during his work at Procter &amp; Gamble.</a:t>
            </a:r>
          </a:p>
          <a:p>
            <a:r>
              <a:rPr lang="en-US" dirty="0"/>
              <a:t>Ashton who was working in supply chain optimization, wanted to attract senior management’s attention to a new exciting technology called RFID.</a:t>
            </a:r>
          </a:p>
          <a:p>
            <a:r>
              <a:rPr lang="en-US" dirty="0"/>
              <a:t>RFID is technology which works on radio frequency and it is used for the auto identification for the different object.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4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10A2-4D85-4F1D-AA47-48D72E89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89" y="618238"/>
            <a:ext cx="9601196" cy="1303867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Iot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B0DE-C1B1-48A6-967C-B0A8908169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Internet of Things (IoT) is a system of devices connected to the Internet with the ability to collect and exchange data from users or environment with no human intervention.</a:t>
            </a:r>
          </a:p>
          <a:p>
            <a:r>
              <a:rPr lang="en-US" dirty="0"/>
              <a:t>In simple words, Internet of Things (IoT) is an ecosystem of connected physical objects that are accessible through the internet. </a:t>
            </a:r>
          </a:p>
          <a:p>
            <a:r>
              <a:rPr lang="en-US" dirty="0"/>
              <a:t>It is also referred to as Machine-to-Machine (M2M), Skynet or Internet of Everything.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7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912D-0655-4DE6-B0C5-9F6119F8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DFBB-CF3F-495F-A2F6-2B2D5EB5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Systems and Internet of Things are driven by a combination of :</a:t>
            </a:r>
          </a:p>
          <a:p>
            <a:pPr marL="0" indent="0">
              <a:buNone/>
            </a:pPr>
            <a:r>
              <a:rPr lang="en-US" dirty="0"/>
              <a:t>   1) Sensors</a:t>
            </a:r>
          </a:p>
          <a:p>
            <a:pPr marL="0" indent="0">
              <a:buNone/>
            </a:pPr>
            <a:r>
              <a:rPr lang="en-US" dirty="0"/>
              <a:t>   2) Connectivity </a:t>
            </a:r>
          </a:p>
          <a:p>
            <a:pPr marL="0" indent="0">
              <a:buNone/>
            </a:pPr>
            <a:r>
              <a:rPr lang="en-US" dirty="0"/>
              <a:t>   3) People &amp;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00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4230"/>
            </a:srgbClr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 defTabSz="1219170"/>
            <a:endParaRPr sz="9600" b="1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29192" y="595703"/>
            <a:ext cx="10119200" cy="472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 defTabSz="1219170"/>
            <a:r>
              <a:rPr lang="en" sz="9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Take an </a:t>
            </a:r>
            <a:r>
              <a:rPr lang="en" sz="9600" b="1" kern="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 sz="9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</a:t>
            </a:r>
          </a:p>
          <a:p>
            <a:pPr algn="ctr" defTabSz="1219170"/>
            <a:r>
              <a:rPr lang="en" sz="9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Internet of Things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 descr="Iron-Man-PNG-Clip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47" y="0"/>
            <a:ext cx="64368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46267" y="4118400"/>
            <a:ext cx="5453200" cy="18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Renewal Energy Source.</a:t>
            </a:r>
          </a:p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Automatic wearing suit.</a:t>
            </a:r>
          </a:p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NextGen way to fly.</a:t>
            </a:r>
          </a:p>
        </p:txBody>
      </p:sp>
      <p:pic>
        <p:nvPicPr>
          <p:cNvPr id="198" name="Shape 198" descr="iron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967" y="281567"/>
            <a:ext cx="4046176" cy="227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 descr="iron-man-503ce7ba6e17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67" y="133533"/>
            <a:ext cx="4166159" cy="16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7338000" y="3385133"/>
            <a:ext cx="4854000" cy="161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Speech Recognition. </a:t>
            </a:r>
          </a:p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Perfect example of AI.</a:t>
            </a:r>
          </a:p>
          <a:p>
            <a:pPr marL="609585" indent="-507987" defTabSz="1219170">
              <a:buClr>
                <a:srgbClr val="FFFFFF"/>
              </a:buClr>
              <a:buSzPct val="100000"/>
              <a:buFontTx/>
              <a:buChar char="●"/>
            </a:pPr>
            <a:r>
              <a:rPr lang="en" sz="3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Advanced GPS.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D7005-4FB7-47A6-B8F1-AD63ADE3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4"/>
            <a:ext cx="12192000" cy="685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8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ABC2-67E7-43C7-A773-F4ECB6CD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57" y="720875"/>
            <a:ext cx="9601196" cy="1303867"/>
          </a:xfrm>
        </p:spPr>
        <p:txBody>
          <a:bodyPr/>
          <a:lstStyle/>
          <a:p>
            <a:r>
              <a:rPr lang="en-US" dirty="0"/>
              <a:t>Why IoT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7EF5-0CC1-4811-91B7-18AF5AC0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control of industry and daily life.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Improves the resource utilization ratio.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human society and physical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Flexible configuration.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Acts as technology integrator.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Universal inter-networking.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08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58AA-9ADC-4CC7-8562-B5DF8A5C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scope of IoT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D782-F473-4BC6-A092-15E25F0D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 of Things can connect devices embedded in various systems to the internet. When devices/objects can represent themselves digitally, they can be controlled from anywhere. The connectivity then helps us capture more data from more places, ensuring more ways of increasing efficiency.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949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849</TotalTime>
  <Words>673</Words>
  <Application>Microsoft Office PowerPoint</Application>
  <PresentationFormat>Widescreen</PresentationFormat>
  <Paragraphs>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Garamond</vt:lpstr>
      <vt:lpstr>Roboto</vt:lpstr>
      <vt:lpstr>Tw Cen MT</vt:lpstr>
      <vt:lpstr>Wingdings</vt:lpstr>
      <vt:lpstr>Droplet</vt:lpstr>
      <vt:lpstr>Organic</vt:lpstr>
      <vt:lpstr>simple-light-2</vt:lpstr>
      <vt:lpstr>IOT(Internet Of Things) </vt:lpstr>
      <vt:lpstr>History</vt:lpstr>
      <vt:lpstr>What is Iot ?</vt:lpstr>
      <vt:lpstr>Components of IoT</vt:lpstr>
      <vt:lpstr>PowerPoint Presentation</vt:lpstr>
      <vt:lpstr>PowerPoint Presentation</vt:lpstr>
      <vt:lpstr>PowerPoint Presentation</vt:lpstr>
      <vt:lpstr>Why IoT ?</vt:lpstr>
      <vt:lpstr>What is the scope of IoT ?</vt:lpstr>
      <vt:lpstr>How can IoT help ?</vt:lpstr>
      <vt:lpstr>Challenges faced by IoT</vt:lpstr>
      <vt:lpstr>Solutions to the challenges</vt:lpstr>
      <vt:lpstr>Corporate Aspect</vt:lpstr>
      <vt:lpstr>Security in IoT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Iot(internet of things)</dc:title>
  <dc:creator>Pawan sharma</dc:creator>
  <cp:lastModifiedBy>kishan rai</cp:lastModifiedBy>
  <cp:revision>45</cp:revision>
  <dcterms:created xsi:type="dcterms:W3CDTF">2020-02-08T04:27:28Z</dcterms:created>
  <dcterms:modified xsi:type="dcterms:W3CDTF">2021-03-25T14:37:04Z</dcterms:modified>
</cp:coreProperties>
</file>