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8"/>
  </p:notesMasterIdLst>
  <p:sldIdLst>
    <p:sldId id="274" r:id="rId2"/>
    <p:sldId id="257" r:id="rId3"/>
    <p:sldId id="275" r:id="rId4"/>
    <p:sldId id="262" r:id="rId5"/>
    <p:sldId id="258" r:id="rId6"/>
    <p:sldId id="279" r:id="rId7"/>
    <p:sldId id="259" r:id="rId8"/>
    <p:sldId id="260" r:id="rId9"/>
    <p:sldId id="261" r:id="rId10"/>
    <p:sldId id="278" r:id="rId11"/>
    <p:sldId id="265" r:id="rId12"/>
    <p:sldId id="267" r:id="rId13"/>
    <p:sldId id="268" r:id="rId14"/>
    <p:sldId id="269" r:id="rId15"/>
    <p:sldId id="277" r:id="rId16"/>
    <p:sldId id="272" r:id="rId17"/>
  </p:sldIdLst>
  <p:sldSz cx="9144000" cy="6858000" type="screen4x3"/>
  <p:notesSz cx="6858000" cy="9144000"/>
  <p:defaultTextStyle>
    <a:defPPr>
      <a:defRPr lang="en-US"/>
    </a:defPPr>
    <a:lvl1pPr algn="l" rtl="0" fontAlgn="base">
      <a:spcBef>
        <a:spcPct val="0"/>
      </a:spcBef>
      <a:spcAft>
        <a:spcPct val="0"/>
      </a:spcAft>
      <a:defRPr sz="2400" i="1" kern="1200">
        <a:solidFill>
          <a:schemeClr val="tx1"/>
        </a:solidFill>
        <a:latin typeface="Times New Roman" pitchFamily="18" charset="0"/>
        <a:ea typeface="+mn-ea"/>
        <a:cs typeface="+mn-cs"/>
      </a:defRPr>
    </a:lvl1pPr>
    <a:lvl2pPr marL="457200" algn="l" rtl="0" fontAlgn="base">
      <a:spcBef>
        <a:spcPct val="0"/>
      </a:spcBef>
      <a:spcAft>
        <a:spcPct val="0"/>
      </a:spcAft>
      <a:defRPr sz="2400" i="1" kern="1200">
        <a:solidFill>
          <a:schemeClr val="tx1"/>
        </a:solidFill>
        <a:latin typeface="Times New Roman" pitchFamily="18" charset="0"/>
        <a:ea typeface="+mn-ea"/>
        <a:cs typeface="+mn-cs"/>
      </a:defRPr>
    </a:lvl2pPr>
    <a:lvl3pPr marL="914400" algn="l" rtl="0" fontAlgn="base">
      <a:spcBef>
        <a:spcPct val="0"/>
      </a:spcBef>
      <a:spcAft>
        <a:spcPct val="0"/>
      </a:spcAft>
      <a:defRPr sz="2400" i="1" kern="1200">
        <a:solidFill>
          <a:schemeClr val="tx1"/>
        </a:solidFill>
        <a:latin typeface="Times New Roman" pitchFamily="18" charset="0"/>
        <a:ea typeface="+mn-ea"/>
        <a:cs typeface="+mn-cs"/>
      </a:defRPr>
    </a:lvl3pPr>
    <a:lvl4pPr marL="1371600" algn="l" rtl="0" fontAlgn="base">
      <a:spcBef>
        <a:spcPct val="0"/>
      </a:spcBef>
      <a:spcAft>
        <a:spcPct val="0"/>
      </a:spcAft>
      <a:defRPr sz="2400" i="1" kern="1200">
        <a:solidFill>
          <a:schemeClr val="tx1"/>
        </a:solidFill>
        <a:latin typeface="Times New Roman" pitchFamily="18" charset="0"/>
        <a:ea typeface="+mn-ea"/>
        <a:cs typeface="+mn-cs"/>
      </a:defRPr>
    </a:lvl4pPr>
    <a:lvl5pPr marL="1828800" algn="l" rtl="0" fontAlgn="base">
      <a:spcBef>
        <a:spcPct val="0"/>
      </a:spcBef>
      <a:spcAft>
        <a:spcPct val="0"/>
      </a:spcAft>
      <a:defRPr sz="2400" i="1" kern="1200">
        <a:solidFill>
          <a:schemeClr val="tx1"/>
        </a:solidFill>
        <a:latin typeface="Times New Roman" pitchFamily="18" charset="0"/>
        <a:ea typeface="+mn-ea"/>
        <a:cs typeface="+mn-cs"/>
      </a:defRPr>
    </a:lvl5pPr>
    <a:lvl6pPr marL="2286000" algn="l" defTabSz="914400" rtl="0" eaLnBrk="1" latinLnBrk="0" hangingPunct="1">
      <a:defRPr sz="2400" i="1" kern="1200">
        <a:solidFill>
          <a:schemeClr val="tx1"/>
        </a:solidFill>
        <a:latin typeface="Times New Roman" pitchFamily="18" charset="0"/>
        <a:ea typeface="+mn-ea"/>
        <a:cs typeface="+mn-cs"/>
      </a:defRPr>
    </a:lvl6pPr>
    <a:lvl7pPr marL="2743200" algn="l" defTabSz="914400" rtl="0" eaLnBrk="1" latinLnBrk="0" hangingPunct="1">
      <a:defRPr sz="2400" i="1" kern="1200">
        <a:solidFill>
          <a:schemeClr val="tx1"/>
        </a:solidFill>
        <a:latin typeface="Times New Roman" pitchFamily="18" charset="0"/>
        <a:ea typeface="+mn-ea"/>
        <a:cs typeface="+mn-cs"/>
      </a:defRPr>
    </a:lvl7pPr>
    <a:lvl8pPr marL="3200400" algn="l" defTabSz="914400" rtl="0" eaLnBrk="1" latinLnBrk="0" hangingPunct="1">
      <a:defRPr sz="2400" i="1" kern="1200">
        <a:solidFill>
          <a:schemeClr val="tx1"/>
        </a:solidFill>
        <a:latin typeface="Times New Roman" pitchFamily="18" charset="0"/>
        <a:ea typeface="+mn-ea"/>
        <a:cs typeface="+mn-cs"/>
      </a:defRPr>
    </a:lvl8pPr>
    <a:lvl9pPr marL="3657600" algn="l" defTabSz="914400" rtl="0" eaLnBrk="1" latinLnBrk="0" hangingPunct="1">
      <a:defRPr sz="2400" i="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33CC"/>
    <a:srgbClr val="FFFFFF"/>
    <a:srgbClr val="FFCCFF"/>
    <a:srgbClr val="CC66FF"/>
    <a:srgbClr val="9933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632" autoAdjust="0"/>
    <p:restoredTop sz="90929"/>
  </p:normalViewPr>
  <p:slideViewPr>
    <p:cSldViewPr>
      <p:cViewPr varScale="1">
        <p:scale>
          <a:sx n="83" d="100"/>
          <a:sy n="83"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1524CD-B897-4D33-9D94-DEB69A9040D3}" type="datetimeFigureOut">
              <a:rPr lang="en-US" smtClean="0"/>
              <a:pPr/>
              <a:t>1/21/2020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57F424-A4C4-4B31-A939-55CB248C41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FF755004-BB7A-409A-8F9D-84DB4E1AC8E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46AA41D-B1B8-46F3-A9DC-B8C05F581A9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00AD984-83A9-4B96-A6C5-3E967648966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5800" y="1981200"/>
            <a:ext cx="7772400" cy="4114800"/>
          </a:xfrm>
        </p:spPr>
        <p:txBody>
          <a:bodyPr>
            <a:normAutofit/>
          </a:bodyPr>
          <a:lstStyle/>
          <a:p>
            <a:pPr lvl="0"/>
            <a:endParaRPr lang="en-US" noProof="0" smtClean="0"/>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930BBC6-2A4E-4AE3-94BC-16A4F5A4F4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1ABCA74-4DF6-4B16-BA5C-758753A07B4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48B550FF-8380-44E6-A04F-568FBF7C78D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D02A54A-2F26-4541-B7E1-3B754689E0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4A801E74-FBF4-453D-9326-CAD8004B568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FC06E467-1B40-4895-B4E5-46923004DE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9C2CFA8A-60B2-4DA7-9446-92C2443068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B0605B20-8D76-4F6C-B624-E0CE3DBB48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C7A10462-0275-4B75-89CE-BE94C0C54AA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9CA2145-825B-494B-94D1-000AB6AE346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21" r:id="rId2"/>
    <p:sldLayoutId id="2147483730" r:id="rId3"/>
    <p:sldLayoutId id="2147483722" r:id="rId4"/>
    <p:sldLayoutId id="2147483723" r:id="rId5"/>
    <p:sldLayoutId id="2147483724" r:id="rId6"/>
    <p:sldLayoutId id="2147483725" r:id="rId7"/>
    <p:sldLayoutId id="2147483731" r:id="rId8"/>
    <p:sldLayoutId id="2147483732" r:id="rId9"/>
    <p:sldLayoutId id="2147483726" r:id="rId10"/>
    <p:sldLayoutId id="2147483727" r:id="rId11"/>
    <p:sldLayoutId id="2147483728"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Content </a:t>
            </a:r>
          </a:p>
        </p:txBody>
      </p:sp>
      <p:sp>
        <p:nvSpPr>
          <p:cNvPr id="7171" name="Content Placeholder 2"/>
          <p:cNvSpPr>
            <a:spLocks noGrp="1"/>
          </p:cNvSpPr>
          <p:nvPr>
            <p:ph sz="quarter" idx="1"/>
          </p:nvPr>
        </p:nvSpPr>
        <p:spPr/>
        <p:txBody>
          <a:bodyPr/>
          <a:lstStyle/>
          <a:p>
            <a:pPr eaLnBrk="1" hangingPunct="1">
              <a:defRPr/>
            </a:pPr>
            <a:r>
              <a:rPr lang="en-US" sz="3600" dirty="0" smtClean="0"/>
              <a:t>What Is An Ecosystem </a:t>
            </a:r>
          </a:p>
          <a:p>
            <a:pPr eaLnBrk="1" hangingPunct="1">
              <a:defRPr/>
            </a:pPr>
            <a:r>
              <a:rPr lang="en-US" sz="3600" dirty="0" smtClean="0"/>
              <a:t>Types</a:t>
            </a:r>
          </a:p>
          <a:p>
            <a:pPr eaLnBrk="1" hangingPunct="1">
              <a:defRPr/>
            </a:pPr>
            <a:r>
              <a:rPr lang="en-US" sz="3600" dirty="0" smtClean="0"/>
              <a:t> Component </a:t>
            </a:r>
          </a:p>
          <a:p>
            <a:pPr eaLnBrk="1" hangingPunct="1">
              <a:defRPr/>
            </a:pPr>
            <a:r>
              <a:rPr lang="en-US" sz="3600" dirty="0" smtClean="0"/>
              <a:t>Functions of an ecosystem</a:t>
            </a:r>
          </a:p>
          <a:p>
            <a:pPr eaLnBrk="1" hangingPunct="1">
              <a:defRPr/>
            </a:pPr>
            <a:r>
              <a:rPr lang="en-US" sz="3600" dirty="0" smtClean="0"/>
              <a:t>Conservation of forest </a:t>
            </a:r>
          </a:p>
          <a:p>
            <a:pPr eaLnBrk="1" hangingPunct="1">
              <a:defRPr/>
            </a:pPr>
            <a:r>
              <a:rPr lang="en-US" sz="3600" dirty="0" smtClean="0"/>
              <a:t>Threats </a:t>
            </a:r>
            <a:r>
              <a:rPr lang="en-US" sz="3600" dirty="0" smtClean="0"/>
              <a:t>to Ecosystem </a:t>
            </a:r>
            <a:r>
              <a:rPr lang="en-US" sz="3600" dirty="0" smtClean="0"/>
              <a:t>Viability</a:t>
            </a:r>
            <a:endParaRPr lang="en-US" sz="3600" dirty="0" smtClean="0"/>
          </a:p>
          <a:p>
            <a:pPr eaLnBrk="1" hangingPunct="1">
              <a:defRPr/>
            </a:pPr>
            <a:endParaRPr lang="en-US" kern="10" dirty="0" smtClean="0">
              <a:ln w="12700">
                <a:solidFill>
                  <a:srgbClr val="3333CC"/>
                </a:solidFill>
                <a:round/>
                <a:headEnd/>
                <a:tailEnd/>
              </a:ln>
              <a:latin typeface="Times New Roman" pitchFamily="18" charset="0"/>
              <a:cs typeface="Times New Roman" pitchFamily="18" charset="0"/>
            </a:endParaRPr>
          </a:p>
          <a:p>
            <a:pPr eaLnBrk="1" hangingPunct="1">
              <a:defRPr/>
            </a:pPr>
            <a:endParaRPr lang="en-US"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077200" cy="4154984"/>
          </a:xfrm>
          <a:prstGeom prst="rect">
            <a:avLst/>
          </a:prstGeom>
        </p:spPr>
        <p:txBody>
          <a:bodyPr wrap="square">
            <a:spAutoFit/>
          </a:bodyPr>
          <a:lstStyle/>
          <a:p>
            <a:r>
              <a:rPr lang="en-US" i="0" dirty="0" smtClean="0"/>
              <a:t>The </a:t>
            </a:r>
            <a:r>
              <a:rPr lang="en-US" i="0" dirty="0" smtClean="0"/>
              <a:t>flow of energy from one organism to another organism in an ecosystem is known as energy flow. In biological activities, energy flows from the sun to plants and to all heterotrophic organisms like animals and human beings. The flow of energy takes place in the following way:</a:t>
            </a:r>
          </a:p>
          <a:p>
            <a:r>
              <a:rPr lang="en-US" i="0" dirty="0" smtClean="0"/>
              <a:t>Sun to plant</a:t>
            </a:r>
          </a:p>
          <a:p>
            <a:r>
              <a:rPr lang="en-US" i="0" dirty="0" smtClean="0"/>
              <a:t>Plant to primary consumers</a:t>
            </a:r>
          </a:p>
          <a:p>
            <a:r>
              <a:rPr lang="en-US" i="0" dirty="0" smtClean="0"/>
              <a:t>Primary consumers to secondary consumers</a:t>
            </a:r>
          </a:p>
          <a:p>
            <a:r>
              <a:rPr lang="en-US" i="0" dirty="0" smtClean="0"/>
              <a:t>Secondary consumers to tertiary consumers</a:t>
            </a:r>
          </a:p>
          <a:p>
            <a:r>
              <a:rPr lang="en-US" i="0" dirty="0" smtClean="0"/>
              <a:t>Tertiary consumers to quaternary consumers</a:t>
            </a:r>
          </a:p>
          <a:p>
            <a:r>
              <a:rPr lang="en-US" i="0" dirty="0" smtClean="0"/>
              <a:t>Quaternary consumers to sun ecosystem</a:t>
            </a:r>
            <a:endParaRPr lang="en-US" i="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52400" y="1828800"/>
            <a:ext cx="8839200" cy="3503613"/>
          </a:xfrm>
          <a:prstGeom prst="rect">
            <a:avLst/>
          </a:prstGeom>
          <a:noFill/>
          <a:ln w="9525">
            <a:noFill/>
            <a:miter lim="800000"/>
            <a:headEnd/>
            <a:tailEnd/>
          </a:ln>
        </p:spPr>
        <p:txBody>
          <a:bodyPr>
            <a:spAutoFit/>
          </a:bodyPr>
          <a:lstStyle/>
          <a:p>
            <a:pPr>
              <a:spcBef>
                <a:spcPct val="50000"/>
              </a:spcBef>
            </a:pPr>
            <a:r>
              <a:rPr lang="en-US" sz="3200" i="0">
                <a:solidFill>
                  <a:srgbClr val="FFFFFF"/>
                </a:solidFill>
              </a:rPr>
              <a:t>Diversion of forest lands for other purposes have to be prevented. Reckless cutting of forests need to be checked. Steps have to be taken to stop shifting practice of cultivation. Forest fire is another cause  of forest depletion which needs to be controlled effectively. Afforestation has to be taken up effectively. </a:t>
            </a:r>
          </a:p>
        </p:txBody>
      </p:sp>
      <p:pic>
        <p:nvPicPr>
          <p:cNvPr id="15363" name="Picture 5" descr="C:\Program Files\Microsoft Office\Clipart\WebArt\an00018a.gif"/>
          <p:cNvPicPr>
            <a:picLocks noChangeAspect="1" noChangeArrowheads="1"/>
          </p:cNvPicPr>
          <p:nvPr/>
        </p:nvPicPr>
        <p:blipFill>
          <a:blip r:embed="rId3" cstate="print"/>
          <a:srcRect/>
          <a:stretch>
            <a:fillRect/>
          </a:stretch>
        </p:blipFill>
        <p:spPr bwMode="auto">
          <a:xfrm>
            <a:off x="3657600" y="4953000"/>
            <a:ext cx="2133600" cy="1600200"/>
          </a:xfrm>
          <a:prstGeom prst="rect">
            <a:avLst/>
          </a:prstGeom>
          <a:noFill/>
          <a:ln w="9525">
            <a:noFill/>
            <a:miter lim="800000"/>
            <a:headEnd/>
            <a:tailEnd/>
          </a:ln>
        </p:spPr>
      </p:pic>
      <p:pic>
        <p:nvPicPr>
          <p:cNvPr id="15364" name="Picture 6" descr="C:\Program Files\Common Files\Microsoft Shared\Clipart\cagcat50\na01441_.wmf"/>
          <p:cNvPicPr>
            <a:picLocks noChangeAspect="1" noChangeArrowheads="1"/>
          </p:cNvPicPr>
          <p:nvPr/>
        </p:nvPicPr>
        <p:blipFill>
          <a:blip r:embed="rId4" cstate="print"/>
          <a:srcRect/>
          <a:stretch>
            <a:fillRect/>
          </a:stretch>
        </p:blipFill>
        <p:spPr bwMode="auto">
          <a:xfrm>
            <a:off x="6629400" y="4876800"/>
            <a:ext cx="1828800" cy="1981200"/>
          </a:xfrm>
          <a:prstGeom prst="rect">
            <a:avLst/>
          </a:prstGeom>
          <a:noFill/>
          <a:ln w="9525">
            <a:noFill/>
            <a:miter lim="800000"/>
            <a:headEnd/>
            <a:tailEnd/>
          </a:ln>
        </p:spPr>
      </p:pic>
      <p:sp>
        <p:nvSpPr>
          <p:cNvPr id="15365" name="Rectangle 5"/>
          <p:cNvSpPr>
            <a:spLocks noChangeArrowheads="1"/>
          </p:cNvSpPr>
          <p:nvPr/>
        </p:nvSpPr>
        <p:spPr bwMode="auto">
          <a:xfrm>
            <a:off x="2667000" y="685800"/>
            <a:ext cx="4429125" cy="646113"/>
          </a:xfrm>
          <a:prstGeom prst="rect">
            <a:avLst/>
          </a:prstGeom>
          <a:noFill/>
          <a:ln w="9525">
            <a:noFill/>
            <a:miter lim="800000"/>
            <a:headEnd/>
            <a:tailEnd/>
          </a:ln>
        </p:spPr>
        <p:txBody>
          <a:bodyPr wrap="none">
            <a:spAutoFit/>
          </a:bodyPr>
          <a:lstStyle/>
          <a:p>
            <a:r>
              <a:rPr lang="en-US" sz="3600" i="0"/>
              <a:t>Conservation of forest </a:t>
            </a:r>
            <a:endParaRPr lang="en-US" sz="3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0" y="1828800"/>
            <a:ext cx="9144000" cy="5021263"/>
          </a:xfrm>
          <a:prstGeom prst="rect">
            <a:avLst/>
          </a:prstGeom>
          <a:noFill/>
          <a:ln w="9525">
            <a:noFill/>
            <a:miter lim="800000"/>
            <a:headEnd/>
            <a:tailEnd/>
          </a:ln>
        </p:spPr>
        <p:txBody>
          <a:bodyPr>
            <a:spAutoFit/>
          </a:bodyPr>
          <a:lstStyle/>
          <a:p>
            <a:pPr>
              <a:spcBef>
                <a:spcPct val="50000"/>
              </a:spcBef>
              <a:buClr>
                <a:srgbClr val="9933FF"/>
              </a:buClr>
              <a:buFont typeface="Wingdings" pitchFamily="2" charset="2"/>
              <a:buChar char="Ø"/>
            </a:pPr>
            <a:r>
              <a:rPr lang="en-US" i="0"/>
              <a:t>Forests are important components of our environment. Rapid destruction of this important resource is a cause of concern.</a:t>
            </a:r>
          </a:p>
          <a:p>
            <a:pPr>
              <a:spcBef>
                <a:spcPct val="50000"/>
              </a:spcBef>
              <a:buClr>
                <a:srgbClr val="9933FF"/>
              </a:buClr>
              <a:buFont typeface="Wingdings" pitchFamily="2" charset="2"/>
              <a:buChar char="Ø"/>
            </a:pPr>
            <a:r>
              <a:rPr lang="en-US" i="0"/>
              <a:t> Afforestation, preventing reckless cutting of trees and making everyone aware of the need to conserve it will help forest conservation.</a:t>
            </a:r>
          </a:p>
          <a:p>
            <a:pPr>
              <a:spcBef>
                <a:spcPct val="50000"/>
              </a:spcBef>
              <a:buClr>
                <a:srgbClr val="9933FF"/>
              </a:buClr>
              <a:buFont typeface="Wingdings" pitchFamily="2" charset="2"/>
              <a:buChar char="Ø"/>
            </a:pPr>
            <a:r>
              <a:rPr lang="en-US" i="0"/>
              <a:t>Nature enjoys ecological balance only if the relative number of species is not disturbed. So, conservation of wildlife is important for the future.</a:t>
            </a:r>
          </a:p>
          <a:p>
            <a:pPr>
              <a:spcBef>
                <a:spcPct val="50000"/>
              </a:spcBef>
              <a:buClr>
                <a:srgbClr val="9933FF"/>
              </a:buClr>
              <a:buFont typeface="Wingdings" pitchFamily="2" charset="2"/>
              <a:buChar char="Ø"/>
            </a:pPr>
            <a:r>
              <a:rPr lang="en-US" i="0"/>
              <a:t>National parks, wildlife sanctuaries and biosphere reserves are established to protect and conserve wildlife.</a:t>
            </a:r>
          </a:p>
          <a:p>
            <a:pPr>
              <a:spcBef>
                <a:spcPct val="50000"/>
              </a:spcBef>
              <a:buClr>
                <a:srgbClr val="9933FF"/>
              </a:buClr>
              <a:buFont typeface="Wingdings" pitchFamily="2" charset="2"/>
              <a:buChar char="Ø"/>
            </a:pPr>
            <a:r>
              <a:rPr lang="en-US" i="0"/>
              <a:t>Such measures would ensure that the wildlife does not become extinct.</a:t>
            </a:r>
          </a:p>
          <a:p>
            <a:pPr>
              <a:spcBef>
                <a:spcPct val="50000"/>
              </a:spcBef>
              <a:buClr>
                <a:srgbClr val="9933FF"/>
              </a:buClr>
              <a:buFont typeface="Wingdings" pitchFamily="2" charset="2"/>
              <a:buChar char="Ø"/>
            </a:pPr>
            <a:r>
              <a:rPr lang="en-US" i="0"/>
              <a:t>Conservation of aquatic life would be ensured by removal of industries near water bodies.  </a:t>
            </a:r>
          </a:p>
        </p:txBody>
      </p:sp>
      <p:sp>
        <p:nvSpPr>
          <p:cNvPr id="16387" name="Rectangle 3"/>
          <p:cNvSpPr>
            <a:spLocks noChangeArrowheads="1"/>
          </p:cNvSpPr>
          <p:nvPr/>
        </p:nvSpPr>
        <p:spPr bwMode="auto">
          <a:xfrm>
            <a:off x="3581400" y="685800"/>
            <a:ext cx="3194050" cy="769938"/>
          </a:xfrm>
          <a:prstGeom prst="rect">
            <a:avLst/>
          </a:prstGeom>
          <a:noFill/>
          <a:ln w="9525">
            <a:noFill/>
            <a:miter lim="800000"/>
            <a:headEnd/>
            <a:tailEnd/>
          </a:ln>
        </p:spPr>
        <p:txBody>
          <a:bodyPr wrap="none">
            <a:spAutoFit/>
          </a:bodyPr>
          <a:lstStyle/>
          <a:p>
            <a:r>
              <a:rPr lang="en-US" sz="4400" i="0"/>
              <a:t>Conservation</a:t>
            </a:r>
            <a:endParaRPr lang="en-US" sz="4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609600" y="2819400"/>
            <a:ext cx="8153400" cy="2838450"/>
          </a:xfrm>
          <a:prstGeom prst="rect">
            <a:avLst/>
          </a:prstGeom>
          <a:noFill/>
          <a:ln w="9525">
            <a:noFill/>
            <a:miter lim="800000"/>
            <a:headEnd/>
            <a:tailEnd/>
          </a:ln>
        </p:spPr>
        <p:txBody>
          <a:bodyPr>
            <a:spAutoFit/>
          </a:bodyPr>
          <a:lstStyle/>
          <a:p>
            <a:pPr>
              <a:spcBef>
                <a:spcPct val="50000"/>
              </a:spcBef>
            </a:pPr>
            <a:r>
              <a:rPr lang="en-US" sz="3600" i="0"/>
              <a:t>Awareness about ecosystem conservation can be done by posters, competitions about ecosystem conservation, arranging T.V. programmes and websites related to ecosystems. </a:t>
            </a:r>
          </a:p>
        </p:txBody>
      </p:sp>
      <p:pic>
        <p:nvPicPr>
          <p:cNvPr id="17411" name="Picture 7" descr="C:\Program Files\Microsoft Office\Clipart\homeanim\ag00402_.gif"/>
          <p:cNvPicPr>
            <a:picLocks noChangeAspect="1" noChangeArrowheads="1" noCrop="1"/>
          </p:cNvPicPr>
          <p:nvPr/>
        </p:nvPicPr>
        <p:blipFill>
          <a:blip r:embed="rId3" cstate="print"/>
          <a:srcRect/>
          <a:stretch>
            <a:fillRect/>
          </a:stretch>
        </p:blipFill>
        <p:spPr bwMode="auto">
          <a:xfrm>
            <a:off x="4724400" y="5257800"/>
            <a:ext cx="811213" cy="1292225"/>
          </a:xfrm>
          <a:prstGeom prst="rect">
            <a:avLst/>
          </a:prstGeom>
          <a:noFill/>
          <a:ln w="9525">
            <a:noFill/>
            <a:miter lim="800000"/>
            <a:headEnd/>
            <a:tailEnd/>
          </a:ln>
        </p:spPr>
      </p:pic>
      <p:sp>
        <p:nvSpPr>
          <p:cNvPr id="17412" name="Rectangle 4"/>
          <p:cNvSpPr>
            <a:spLocks noChangeArrowheads="1"/>
          </p:cNvSpPr>
          <p:nvPr/>
        </p:nvSpPr>
        <p:spPr bwMode="auto">
          <a:xfrm>
            <a:off x="2209800" y="838200"/>
            <a:ext cx="4659313" cy="769938"/>
          </a:xfrm>
          <a:prstGeom prst="rect">
            <a:avLst/>
          </a:prstGeom>
          <a:noFill/>
          <a:ln w="9525">
            <a:noFill/>
            <a:miter lim="800000"/>
            <a:headEnd/>
            <a:tailEnd/>
          </a:ln>
        </p:spPr>
        <p:txBody>
          <a:bodyPr wrap="none">
            <a:spAutoFit/>
          </a:bodyPr>
          <a:lstStyle/>
          <a:p>
            <a:r>
              <a:rPr lang="en-US" sz="4400" i="0"/>
              <a:t>Creating Awareness</a:t>
            </a:r>
            <a:endParaRPr lang="en-US" sz="4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04800" y="1447800"/>
            <a:ext cx="8153400" cy="2647950"/>
          </a:xfrm>
          <a:prstGeom prst="rect">
            <a:avLst/>
          </a:prstGeom>
          <a:noFill/>
          <a:ln w="9525">
            <a:noFill/>
            <a:miter lim="800000"/>
            <a:headEnd/>
            <a:tailEnd/>
          </a:ln>
        </p:spPr>
        <p:txBody>
          <a:bodyPr>
            <a:spAutoFit/>
          </a:bodyPr>
          <a:lstStyle/>
          <a:p>
            <a:pPr>
              <a:spcBef>
                <a:spcPct val="50000"/>
              </a:spcBef>
            </a:pPr>
            <a:r>
              <a:rPr lang="en-US"/>
              <a:t>If all mankind were to disappear, </a:t>
            </a:r>
          </a:p>
          <a:p>
            <a:pPr>
              <a:spcBef>
                <a:spcPct val="50000"/>
              </a:spcBef>
            </a:pPr>
            <a:r>
              <a:rPr lang="en-US"/>
              <a:t>The world would regenerate back to the rich state of equilibrium</a:t>
            </a:r>
          </a:p>
          <a:p>
            <a:pPr>
              <a:spcBef>
                <a:spcPct val="50000"/>
              </a:spcBef>
            </a:pPr>
            <a:r>
              <a:rPr lang="en-US"/>
              <a:t>That existed ten thousand years ago.</a:t>
            </a:r>
          </a:p>
          <a:p>
            <a:pPr>
              <a:spcBef>
                <a:spcPct val="50000"/>
              </a:spcBef>
            </a:pPr>
            <a:r>
              <a:rPr lang="en-US"/>
              <a:t>If insects were to vanish,</a:t>
            </a:r>
          </a:p>
          <a:p>
            <a:pPr>
              <a:spcBef>
                <a:spcPct val="50000"/>
              </a:spcBef>
            </a:pPr>
            <a:r>
              <a:rPr lang="en-US"/>
              <a:t>The environment would collapse into chaos.</a:t>
            </a:r>
          </a:p>
        </p:txBody>
      </p:sp>
      <p:sp>
        <p:nvSpPr>
          <p:cNvPr id="18435" name="Text Box 3"/>
          <p:cNvSpPr txBox="1">
            <a:spLocks noChangeArrowheads="1"/>
          </p:cNvSpPr>
          <p:nvPr/>
        </p:nvSpPr>
        <p:spPr bwMode="auto">
          <a:xfrm>
            <a:off x="5257800" y="4267200"/>
            <a:ext cx="2895600" cy="457200"/>
          </a:xfrm>
          <a:prstGeom prst="rect">
            <a:avLst/>
          </a:prstGeom>
          <a:noFill/>
          <a:ln w="9525">
            <a:noFill/>
            <a:miter lim="800000"/>
            <a:headEnd/>
            <a:tailEnd/>
          </a:ln>
        </p:spPr>
        <p:txBody>
          <a:bodyPr>
            <a:spAutoFit/>
          </a:bodyPr>
          <a:lstStyle/>
          <a:p>
            <a:pPr>
              <a:spcBef>
                <a:spcPct val="50000"/>
              </a:spcBef>
            </a:pPr>
            <a:r>
              <a:rPr lang="en-US"/>
              <a:t>Edward O Wilson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981200"/>
            <a:ext cx="6705600" cy="3748088"/>
          </a:xfrm>
          <a:prstGeom prst="rect">
            <a:avLst/>
          </a:prstGeom>
        </p:spPr>
        <p:txBody>
          <a:bodyPr>
            <a:spAutoFit/>
          </a:bodyPr>
          <a:lstStyle/>
          <a:p>
            <a:pPr marL="609600" indent="-609600" algn="just">
              <a:lnSpc>
                <a:spcPct val="90000"/>
              </a:lnSpc>
              <a:buFontTx/>
              <a:buAutoNum type="arabicParenR"/>
              <a:defRPr/>
            </a:pPr>
            <a:r>
              <a:rPr lang="en-US" i="0" dirty="0">
                <a:effectLst>
                  <a:outerShdw blurRad="38100" dist="38100" dir="2700000" algn="tl">
                    <a:srgbClr val="C0C0C0"/>
                  </a:outerShdw>
                </a:effectLst>
              </a:rPr>
              <a:t>Loss of crop &amp; grazing land</a:t>
            </a:r>
          </a:p>
          <a:p>
            <a:pPr marL="609600" indent="-609600" algn="just">
              <a:lnSpc>
                <a:spcPct val="90000"/>
              </a:lnSpc>
              <a:buFontTx/>
              <a:buAutoNum type="arabicParenR"/>
              <a:defRPr/>
            </a:pPr>
            <a:r>
              <a:rPr lang="en-US" i="0" dirty="0">
                <a:effectLst>
                  <a:outerShdw blurRad="38100" dist="38100" dir="2700000" algn="tl">
                    <a:srgbClr val="C0C0C0"/>
                  </a:outerShdw>
                </a:effectLst>
              </a:rPr>
              <a:t>Depletion of world's tropical forests</a:t>
            </a:r>
          </a:p>
          <a:p>
            <a:pPr marL="609600" indent="-609600" algn="just">
              <a:lnSpc>
                <a:spcPct val="90000"/>
              </a:lnSpc>
              <a:buFontTx/>
              <a:buAutoNum type="arabicParenR"/>
              <a:defRPr/>
            </a:pPr>
            <a:r>
              <a:rPr lang="en-US" i="0" dirty="0">
                <a:effectLst>
                  <a:outerShdw blurRad="38100" dist="38100" dir="2700000" algn="tl">
                    <a:srgbClr val="C0C0C0"/>
                  </a:outerShdw>
                </a:effectLst>
              </a:rPr>
              <a:t>Extinction of species</a:t>
            </a:r>
          </a:p>
          <a:p>
            <a:pPr marL="609600" indent="-609600" algn="just">
              <a:lnSpc>
                <a:spcPct val="90000"/>
              </a:lnSpc>
              <a:buFontTx/>
              <a:buAutoNum type="arabicParenR"/>
              <a:defRPr/>
            </a:pPr>
            <a:r>
              <a:rPr lang="en-US" i="0" dirty="0">
                <a:effectLst>
                  <a:outerShdw blurRad="38100" dist="38100" dir="2700000" algn="tl">
                    <a:srgbClr val="C0C0C0"/>
                  </a:outerShdw>
                </a:effectLst>
              </a:rPr>
              <a:t>Rapid population growth </a:t>
            </a:r>
          </a:p>
          <a:p>
            <a:pPr marL="609600" indent="-609600" algn="just">
              <a:lnSpc>
                <a:spcPct val="90000"/>
              </a:lnSpc>
              <a:buFontTx/>
              <a:buAutoNum type="arabicParenR"/>
              <a:defRPr/>
            </a:pPr>
            <a:r>
              <a:rPr lang="en-US" i="0" dirty="0">
                <a:effectLst>
                  <a:outerShdw blurRad="38100" dist="38100" dir="2700000" algn="tl">
                    <a:srgbClr val="C0C0C0"/>
                  </a:outerShdw>
                </a:effectLst>
              </a:rPr>
              <a:t>Shortage of fresh water resources</a:t>
            </a:r>
          </a:p>
          <a:p>
            <a:pPr marL="609600" indent="-609600" algn="just">
              <a:lnSpc>
                <a:spcPct val="90000"/>
              </a:lnSpc>
              <a:buFontTx/>
              <a:buAutoNum type="arabicParenR"/>
              <a:defRPr/>
            </a:pPr>
            <a:r>
              <a:rPr lang="en-US" i="0" dirty="0">
                <a:effectLst>
                  <a:outerShdw blurRad="38100" dist="38100" dir="2700000" algn="tl">
                    <a:srgbClr val="C0C0C0"/>
                  </a:outerShdw>
                </a:effectLst>
              </a:rPr>
              <a:t>Over fishing, habitat destruction, &amp; pollution in the marine environment. </a:t>
            </a:r>
          </a:p>
          <a:p>
            <a:pPr marL="609600" indent="-609600" algn="just">
              <a:lnSpc>
                <a:spcPct val="90000"/>
              </a:lnSpc>
              <a:buFontTx/>
              <a:buAutoNum type="arabicParenR"/>
              <a:defRPr/>
            </a:pPr>
            <a:r>
              <a:rPr lang="en-US" i="0" dirty="0">
                <a:effectLst>
                  <a:outerShdw blurRad="38100" dist="38100" dir="2700000" algn="tl">
                    <a:srgbClr val="C0C0C0"/>
                  </a:outerShdw>
                </a:effectLst>
              </a:rPr>
              <a:t>Threats to human health</a:t>
            </a:r>
          </a:p>
          <a:p>
            <a:pPr marL="609600" indent="-609600" algn="just">
              <a:lnSpc>
                <a:spcPct val="90000"/>
              </a:lnSpc>
              <a:buFontTx/>
              <a:buAutoNum type="arabicParenR"/>
              <a:defRPr/>
            </a:pPr>
            <a:r>
              <a:rPr lang="en-US" i="0" dirty="0">
                <a:effectLst>
                  <a:outerShdw blurRad="38100" dist="38100" dir="2700000" algn="tl">
                    <a:srgbClr val="C0C0C0"/>
                  </a:outerShdw>
                </a:effectLst>
              </a:rPr>
              <a:t>Climate change </a:t>
            </a:r>
          </a:p>
          <a:p>
            <a:pPr marL="609600" indent="-609600" algn="just">
              <a:lnSpc>
                <a:spcPct val="90000"/>
              </a:lnSpc>
              <a:buFontTx/>
              <a:buAutoNum type="arabicParenR"/>
              <a:defRPr/>
            </a:pPr>
            <a:r>
              <a:rPr lang="en-US" i="0" dirty="0">
                <a:effectLst>
                  <a:outerShdw blurRad="38100" dist="38100" dir="2700000" algn="tl">
                    <a:srgbClr val="C0C0C0"/>
                  </a:outerShdw>
                </a:effectLst>
              </a:rPr>
              <a:t>Acid rain </a:t>
            </a:r>
          </a:p>
          <a:p>
            <a:pPr marL="609600" indent="-609600" algn="just">
              <a:lnSpc>
                <a:spcPct val="90000"/>
              </a:lnSpc>
              <a:buFontTx/>
              <a:buAutoNum type="arabicParenR"/>
              <a:defRPr/>
            </a:pPr>
            <a:r>
              <a:rPr lang="en-US" i="0" dirty="0">
                <a:effectLst>
                  <a:outerShdw blurRad="38100" dist="38100" dir="2700000" algn="tl">
                    <a:srgbClr val="C0C0C0"/>
                  </a:outerShdw>
                </a:effectLst>
              </a:rPr>
              <a:t>Pressures on energy resources </a:t>
            </a:r>
          </a:p>
        </p:txBody>
      </p:sp>
      <p:sp>
        <p:nvSpPr>
          <p:cNvPr id="3" name="Rectangle 2"/>
          <p:cNvSpPr/>
          <p:nvPr/>
        </p:nvSpPr>
        <p:spPr>
          <a:xfrm>
            <a:off x="838200" y="533400"/>
            <a:ext cx="7162800" cy="1323975"/>
          </a:xfrm>
          <a:prstGeom prst="rect">
            <a:avLst/>
          </a:prstGeom>
        </p:spPr>
        <p:txBody>
          <a:bodyPr>
            <a:spAutoFit/>
          </a:bodyPr>
          <a:lstStyle/>
          <a:p>
            <a:pPr>
              <a:defRPr/>
            </a:pPr>
            <a:r>
              <a:rPr lang="en-US" sz="4000" i="0" dirty="0">
                <a:effectLst>
                  <a:outerShdw blurRad="38100" dist="38100" dir="2700000" algn="tl">
                    <a:srgbClr val="C0C0C0"/>
                  </a:outerShdw>
                </a:effectLst>
              </a:rPr>
              <a:t>The Ten Global Threats to Ecosystem Viability</a:t>
            </a:r>
            <a:endParaRPr lang="en-US" sz="4000" i="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38200" y="2590800"/>
            <a:ext cx="7772400" cy="1143000"/>
          </a:xfrm>
        </p:spPr>
        <p:txBody>
          <a:bodyPr/>
          <a:lstStyle/>
          <a:p>
            <a:pPr algn="ctr" eaLnBrk="1" hangingPunct="1"/>
            <a:r>
              <a:rPr lang="en-US" sz="6000" smtClean="0"/>
              <a:t>Thanks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9900"/>
            </a:gs>
            <a:gs pos="100000">
              <a:srgbClr val="FFC267"/>
            </a:gs>
          </a:gsLst>
          <a:lin ang="5400000" scaled="1"/>
        </a:gradFill>
        <a:effectLst/>
      </p:bgPr>
    </p:bg>
    <p:spTree>
      <p:nvGrpSpPr>
        <p:cNvPr id="1" name=""/>
        <p:cNvGrpSpPr/>
        <p:nvPr/>
      </p:nvGrpSpPr>
      <p:grpSpPr>
        <a:xfrm>
          <a:off x="0" y="0"/>
          <a:ext cx="0" cy="0"/>
          <a:chOff x="0" y="0"/>
          <a:chExt cx="0" cy="0"/>
        </a:xfrm>
      </p:grpSpPr>
      <p:sp>
        <p:nvSpPr>
          <p:cNvPr id="8194" name="Rectangle 3"/>
          <p:cNvSpPr>
            <a:spLocks noGrp="1" noChangeArrowheads="1"/>
          </p:cNvSpPr>
          <p:nvPr>
            <p:ph type="subTitle" idx="1"/>
          </p:nvPr>
        </p:nvSpPr>
        <p:spPr>
          <a:xfrm>
            <a:off x="838200" y="3886200"/>
            <a:ext cx="7315200" cy="1752600"/>
          </a:xfrm>
        </p:spPr>
        <p:txBody>
          <a:bodyPr/>
          <a:lstStyle/>
          <a:p>
            <a:pPr eaLnBrk="1" hangingPunct="1"/>
            <a:r>
              <a:rPr lang="en-US" smtClean="0"/>
              <a:t>The self-sustaining structural and functional interaction between living and non-living components.</a:t>
            </a:r>
          </a:p>
        </p:txBody>
      </p:sp>
      <p:sp>
        <p:nvSpPr>
          <p:cNvPr id="8195" name="Rectangle 2"/>
          <p:cNvSpPr>
            <a:spLocks noGrp="1" noChangeArrowheads="1"/>
          </p:cNvSpPr>
          <p:nvPr>
            <p:ph type="ctrTitle"/>
          </p:nvPr>
        </p:nvSpPr>
        <p:spPr>
          <a:xfrm>
            <a:off x="762000" y="1752600"/>
            <a:ext cx="7772400" cy="1143000"/>
          </a:xfrm>
        </p:spPr>
        <p:txBody>
          <a:bodyPr/>
          <a:lstStyle/>
          <a:p>
            <a:pPr eaLnBrk="1" hangingPunct="1"/>
            <a:r>
              <a:rPr smtClean="0"/>
              <a:t>ECOSYSTEM	</a:t>
            </a:r>
          </a:p>
        </p:txBody>
      </p:sp>
      <p:pic>
        <p:nvPicPr>
          <p:cNvPr id="8196" name="Picture 4" descr="C:\Program Files\Microsoft Office\Clipart\Pub60Cor\ag00157_.gif"/>
          <p:cNvPicPr>
            <a:picLocks noChangeAspect="1" noChangeArrowheads="1" noCrop="1"/>
          </p:cNvPicPr>
          <p:nvPr/>
        </p:nvPicPr>
        <p:blipFill>
          <a:blip r:embed="rId2" cstate="print"/>
          <a:srcRect/>
          <a:stretch>
            <a:fillRect/>
          </a:stretch>
        </p:blipFill>
        <p:spPr bwMode="auto">
          <a:xfrm>
            <a:off x="1143000" y="1143000"/>
            <a:ext cx="1143000" cy="1143000"/>
          </a:xfrm>
          <a:prstGeom prst="rect">
            <a:avLst/>
          </a:prstGeom>
          <a:noFill/>
          <a:ln w="9525">
            <a:noFill/>
            <a:miter lim="800000"/>
            <a:headEnd/>
            <a:tailEnd/>
          </a:ln>
        </p:spPr>
      </p:pic>
      <p:pic>
        <p:nvPicPr>
          <p:cNvPr id="8197" name="Picture 5" descr="C:\Program Files\Microsoft Office\Clipart\standard\stddir4\ph01191j.jpg"/>
          <p:cNvPicPr>
            <a:picLocks noChangeAspect="1" noChangeArrowheads="1"/>
          </p:cNvPicPr>
          <p:nvPr/>
        </p:nvPicPr>
        <p:blipFill>
          <a:blip r:embed="rId3" cstate="print"/>
          <a:srcRect/>
          <a:stretch>
            <a:fillRect/>
          </a:stretch>
        </p:blipFill>
        <p:spPr bwMode="auto">
          <a:xfrm>
            <a:off x="6781800" y="1066800"/>
            <a:ext cx="1809750" cy="2743200"/>
          </a:xfrm>
          <a:prstGeom prst="rect">
            <a:avLst/>
          </a:prstGeom>
          <a:noFill/>
          <a:ln w="9525">
            <a:noFill/>
            <a:miter lim="800000"/>
            <a:headEnd/>
            <a:tailEnd/>
          </a:ln>
        </p:spPr>
      </p:pic>
      <p:pic>
        <p:nvPicPr>
          <p:cNvPr id="8198" name="Picture 6" descr="C:\Program Files\Microsoft Office\Clipart\Pub60Cor\ph01235u.bmp"/>
          <p:cNvPicPr>
            <a:picLocks noChangeAspect="1" noChangeArrowheads="1"/>
          </p:cNvPicPr>
          <p:nvPr/>
        </p:nvPicPr>
        <p:blipFill>
          <a:blip r:embed="rId4" cstate="print"/>
          <a:srcRect/>
          <a:stretch>
            <a:fillRect/>
          </a:stretch>
        </p:blipFill>
        <p:spPr bwMode="auto">
          <a:xfrm>
            <a:off x="2895600" y="152400"/>
            <a:ext cx="2743200" cy="1828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p:spPr>
      </p:pic>
      <p:sp>
        <p:nvSpPr>
          <p:cNvPr id="3075" name="Rectangle 3"/>
          <p:cNvSpPr>
            <a:spLocks noChangeArrowheads="1"/>
          </p:cNvSpPr>
          <p:nvPr/>
        </p:nvSpPr>
        <p:spPr bwMode="auto">
          <a:xfrm>
            <a:off x="609600" y="427038"/>
            <a:ext cx="8229600" cy="1143000"/>
          </a:xfrm>
          <a:prstGeom prst="rect">
            <a:avLst/>
          </a:prstGeom>
          <a:noFill/>
          <a:ln w="9525">
            <a:noFill/>
            <a:miter lim="800000"/>
            <a:headEnd/>
            <a:tailEnd/>
          </a:ln>
          <a:effectLst/>
        </p:spPr>
        <p:txBody>
          <a:bodyPr anchor="ctr"/>
          <a:lstStyle/>
          <a:p>
            <a:pPr algn="ctr">
              <a:defRPr/>
            </a:pPr>
            <a:r>
              <a:rPr lang="en-US" sz="4400" i="0" dirty="0">
                <a:effectLst>
                  <a:outerShdw blurRad="38100" dist="38100" dir="2700000" algn="tl">
                    <a:srgbClr val="C0C0C0"/>
                  </a:outerShdw>
                </a:effectLst>
                <a:latin typeface="Arial" charset="0"/>
              </a:rPr>
              <a:t>What Is An Ecosystem </a:t>
            </a:r>
          </a:p>
        </p:txBody>
      </p:sp>
      <p:sp>
        <p:nvSpPr>
          <p:cNvPr id="3076" name="Rectangle 4"/>
          <p:cNvSpPr>
            <a:spLocks noChangeArrowheads="1"/>
          </p:cNvSpPr>
          <p:nvPr/>
        </p:nvSpPr>
        <p:spPr bwMode="auto">
          <a:xfrm>
            <a:off x="457200" y="1752600"/>
            <a:ext cx="8229600" cy="4525963"/>
          </a:xfrm>
          <a:prstGeom prst="rect">
            <a:avLst/>
          </a:prstGeom>
          <a:noFill/>
          <a:ln w="9525">
            <a:noFill/>
            <a:miter lim="800000"/>
            <a:headEnd/>
            <a:tailEnd/>
          </a:ln>
          <a:effectLst/>
        </p:spPr>
        <p:txBody>
          <a:bodyPr/>
          <a:lstStyle/>
          <a:p>
            <a:pPr marL="342900" indent="-342900" algn="just">
              <a:spcBef>
                <a:spcPct val="20000"/>
              </a:spcBef>
              <a:buFont typeface="Wingdings" pitchFamily="2" charset="2"/>
              <a:buChar char="Ø"/>
              <a:defRPr/>
            </a:pPr>
            <a:r>
              <a:rPr lang="en-US" sz="3200" i="0" dirty="0">
                <a:effectLst>
                  <a:outerShdw blurRad="38100" dist="38100" dir="2700000" algn="tl">
                    <a:srgbClr val="C0C0C0"/>
                  </a:outerShdw>
                </a:effectLst>
                <a:latin typeface="Arial" charset="0"/>
              </a:rPr>
              <a:t>An ecosystem is a natural unit consisting of all plants, animals and micro-organisms (biotic factors) in an area functioning together with all of the non-living physical (</a:t>
            </a:r>
            <a:r>
              <a:rPr lang="en-US" sz="3200" i="0" dirty="0" err="1">
                <a:effectLst>
                  <a:outerShdw blurRad="38100" dist="38100" dir="2700000" algn="tl">
                    <a:srgbClr val="C0C0C0"/>
                  </a:outerShdw>
                </a:effectLst>
                <a:latin typeface="Arial" charset="0"/>
              </a:rPr>
              <a:t>abiotic</a:t>
            </a:r>
            <a:r>
              <a:rPr lang="en-US" sz="3200" i="0" dirty="0">
                <a:effectLst>
                  <a:outerShdw blurRad="38100" dist="38100" dir="2700000" algn="tl">
                    <a:srgbClr val="C0C0C0"/>
                  </a:outerShdw>
                </a:effectLst>
                <a:latin typeface="Arial" charset="0"/>
              </a:rPr>
              <a:t>) factors of the environment.</a:t>
            </a: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slide(fromBottom)">
                                      <p:cBhvr>
                                        <p:cTn id="7" dur="10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iterate type="wd">
                                    <p:tmPct val="10000"/>
                                  </p:iterate>
                                  <p:childTnLst>
                                    <p:set>
                                      <p:cBhvr>
                                        <p:cTn id="11" dur="1" fill="hold">
                                          <p:stCondLst>
                                            <p:cond delay="0"/>
                                          </p:stCondLst>
                                        </p:cTn>
                                        <p:tgtEl>
                                          <p:spTgt spid="3076"/>
                                        </p:tgtEl>
                                        <p:attrNameLst>
                                          <p:attrName>style.visibility</p:attrName>
                                        </p:attrNameLst>
                                      </p:cBhvr>
                                      <p:to>
                                        <p:strVal val="visible"/>
                                      </p:to>
                                    </p:set>
                                    <p:anim calcmode="lin" valueType="num">
                                      <p:cBhvr>
                                        <p:cTn id="12" dur="500" decel="50000" fill="hold">
                                          <p:stCondLst>
                                            <p:cond delay="0"/>
                                          </p:stCondLst>
                                        </p:cTn>
                                        <p:tgtEl>
                                          <p:spTgt spid="3076"/>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3076"/>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3076"/>
                                        </p:tgtEl>
                                        <p:attrNameLst>
                                          <p:attrName>ppt_w</p:attrName>
                                        </p:attrNameLst>
                                      </p:cBhvr>
                                      <p:tavLst>
                                        <p:tav tm="0">
                                          <p:val>
                                            <p:strVal val="#ppt_w*.05"/>
                                          </p:val>
                                        </p:tav>
                                        <p:tav tm="100000">
                                          <p:val>
                                            <p:strVal val="#ppt_w"/>
                                          </p:val>
                                        </p:tav>
                                      </p:tavLst>
                                    </p:anim>
                                    <p:anim calcmode="lin" valueType="num">
                                      <p:cBhvr>
                                        <p:cTn id="15" dur="1000" fill="hold"/>
                                        <p:tgtEl>
                                          <p:spTgt spid="3076"/>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3076"/>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3076"/>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3076"/>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28600" y="1752600"/>
            <a:ext cx="7010400" cy="4524375"/>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en-US" b="1" i="0"/>
              <a:t>Natural</a:t>
            </a:r>
          </a:p>
          <a:p>
            <a:pPr>
              <a:spcBef>
                <a:spcPct val="50000"/>
              </a:spcBef>
              <a:buFont typeface="Wingdings" pitchFamily="2" charset="2"/>
              <a:buNone/>
            </a:pPr>
            <a:r>
              <a:rPr lang="en-US" i="0"/>
              <a:t>1.Terrestrial ecosystems (grasslands, forests, desert ecosystems)</a:t>
            </a:r>
          </a:p>
          <a:p>
            <a:pPr>
              <a:spcBef>
                <a:spcPct val="50000"/>
              </a:spcBef>
              <a:buFont typeface="Wingdings" pitchFamily="2" charset="2"/>
              <a:buNone/>
            </a:pPr>
            <a:r>
              <a:rPr lang="en-US" i="0"/>
              <a:t>2.Aquatic ecosystem</a:t>
            </a:r>
          </a:p>
          <a:p>
            <a:pPr>
              <a:spcBef>
                <a:spcPct val="50000"/>
              </a:spcBef>
              <a:buFont typeface="Wingdings" pitchFamily="2" charset="2"/>
              <a:buNone/>
            </a:pPr>
            <a:r>
              <a:rPr lang="en-US" i="0"/>
              <a:t>       a.Lentic (Stagnant water) like lake, ponds etc.</a:t>
            </a:r>
          </a:p>
          <a:p>
            <a:pPr>
              <a:spcBef>
                <a:spcPct val="50000"/>
              </a:spcBef>
              <a:buFont typeface="Wingdings" pitchFamily="2" charset="2"/>
              <a:buNone/>
            </a:pPr>
            <a:r>
              <a:rPr lang="en-US" i="0"/>
              <a:t>        b.Lotic (Flowing water) like river, ocean, sea, etc.</a:t>
            </a:r>
          </a:p>
          <a:p>
            <a:pPr>
              <a:spcBef>
                <a:spcPct val="50000"/>
              </a:spcBef>
              <a:buFont typeface="Wingdings" pitchFamily="2" charset="2"/>
              <a:buChar char="Ø"/>
            </a:pPr>
            <a:r>
              <a:rPr lang="en-US" b="1" i="0"/>
              <a:t>Artificial</a:t>
            </a:r>
          </a:p>
          <a:p>
            <a:pPr>
              <a:spcBef>
                <a:spcPct val="50000"/>
              </a:spcBef>
              <a:buFont typeface="Wingdings" pitchFamily="2" charset="2"/>
              <a:buNone/>
            </a:pPr>
            <a:r>
              <a:rPr lang="en-US" i="0"/>
              <a:t>1.A crop land, garden, aquarium, park, kitchen garden.     	</a:t>
            </a:r>
          </a:p>
        </p:txBody>
      </p:sp>
      <p:sp>
        <p:nvSpPr>
          <p:cNvPr id="10243" name="WordArt 7"/>
          <p:cNvSpPr>
            <a:spLocks noChangeArrowheads="1" noChangeShapeType="1" noTextEdit="1"/>
          </p:cNvSpPr>
          <p:nvPr/>
        </p:nvSpPr>
        <p:spPr bwMode="auto">
          <a:xfrm>
            <a:off x="1371600" y="381000"/>
            <a:ext cx="6705600" cy="1143000"/>
          </a:xfrm>
          <a:prstGeom prst="rect">
            <a:avLst/>
          </a:prstGeom>
        </p:spPr>
        <p:txBody>
          <a:bodyPr wrap="none" fromWordArt="1">
            <a:prstTxWarp prst="textPlain">
              <a:avLst>
                <a:gd name="adj" fmla="val 50000"/>
              </a:avLst>
            </a:prstTxWarp>
          </a:bodyPr>
          <a:lstStyle/>
          <a:p>
            <a:pPr algn="ctr"/>
            <a:endParaRPr lang="en-US" sz="3600" kern="10">
              <a:ln w="9525">
                <a:solidFill>
                  <a:srgbClr val="000000"/>
                </a:solidFill>
                <a:round/>
                <a:headEnd/>
                <a:tailEnd/>
              </a:ln>
              <a:solidFill>
                <a:srgbClr val="FFFFFF"/>
              </a:solidFill>
              <a:effectLst>
                <a:outerShdw dist="35921" dir="2700000" algn="ctr" rotWithShape="0">
                  <a:srgbClr val="808080"/>
                </a:outerShdw>
              </a:effectLst>
              <a:latin typeface="Arial Black"/>
            </a:endParaRPr>
          </a:p>
        </p:txBody>
      </p:sp>
      <p:pic>
        <p:nvPicPr>
          <p:cNvPr id="10244" name="Picture 8" descr="C:\Program Files\Microsoft Office\Clipart\standard\stddir2\bs01240_.wmf"/>
          <p:cNvPicPr>
            <a:picLocks noChangeAspect="1" noChangeArrowheads="1"/>
          </p:cNvPicPr>
          <p:nvPr/>
        </p:nvPicPr>
        <p:blipFill>
          <a:blip r:embed="rId2" cstate="print"/>
          <a:srcRect/>
          <a:stretch>
            <a:fillRect/>
          </a:stretch>
        </p:blipFill>
        <p:spPr bwMode="auto">
          <a:xfrm>
            <a:off x="6705600" y="2133600"/>
            <a:ext cx="1905000" cy="1128713"/>
          </a:xfrm>
          <a:prstGeom prst="rect">
            <a:avLst/>
          </a:prstGeom>
          <a:noFill/>
          <a:ln w="9525">
            <a:noFill/>
            <a:miter lim="800000"/>
            <a:headEnd/>
            <a:tailEnd/>
          </a:ln>
        </p:spPr>
      </p:pic>
      <p:pic>
        <p:nvPicPr>
          <p:cNvPr id="10245" name="Picture 9" descr="C:\Program Files\Microsoft Office\Clipart\standard\stddir4\tr00501_.wmf"/>
          <p:cNvPicPr>
            <a:picLocks noChangeAspect="1" noChangeArrowheads="1"/>
          </p:cNvPicPr>
          <p:nvPr/>
        </p:nvPicPr>
        <p:blipFill>
          <a:blip r:embed="rId3" cstate="print"/>
          <a:srcRect/>
          <a:stretch>
            <a:fillRect/>
          </a:stretch>
        </p:blipFill>
        <p:spPr bwMode="auto">
          <a:xfrm>
            <a:off x="7086600" y="3733800"/>
            <a:ext cx="1798638" cy="1125538"/>
          </a:xfrm>
          <a:prstGeom prst="rect">
            <a:avLst/>
          </a:prstGeom>
          <a:noFill/>
          <a:ln w="9525">
            <a:noFill/>
            <a:miter lim="800000"/>
            <a:headEnd/>
            <a:tailEnd/>
          </a:ln>
        </p:spPr>
      </p:pic>
      <p:sp>
        <p:nvSpPr>
          <p:cNvPr id="10246" name="Rectangle 5"/>
          <p:cNvSpPr>
            <a:spLocks noChangeArrowheads="1"/>
          </p:cNvSpPr>
          <p:nvPr/>
        </p:nvSpPr>
        <p:spPr bwMode="auto">
          <a:xfrm>
            <a:off x="3810000" y="838200"/>
            <a:ext cx="1281113" cy="646113"/>
          </a:xfrm>
          <a:prstGeom prst="rect">
            <a:avLst/>
          </a:prstGeom>
          <a:noFill/>
          <a:ln w="9525">
            <a:noFill/>
            <a:miter lim="800000"/>
            <a:headEnd/>
            <a:tailEnd/>
          </a:ln>
        </p:spPr>
        <p:txBody>
          <a:bodyPr wrap="none">
            <a:spAutoFit/>
          </a:bodyPr>
          <a:lstStyle/>
          <a:p>
            <a:r>
              <a:rPr lang="en-US" sz="3600" i="0"/>
              <a:t>Types</a:t>
            </a:r>
            <a:endParaRPr lang="en-US" sz="3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57200" y="1471613"/>
            <a:ext cx="8458200" cy="6001643"/>
          </a:xfrm>
          <a:prstGeom prst="rect">
            <a:avLst/>
          </a:prstGeom>
          <a:noFill/>
          <a:ln w="9525">
            <a:noFill/>
            <a:miter lim="800000"/>
            <a:headEnd/>
            <a:tailEnd/>
          </a:ln>
        </p:spPr>
        <p:txBody>
          <a:bodyPr>
            <a:spAutoFit/>
          </a:bodyPr>
          <a:lstStyle/>
          <a:p>
            <a:pPr>
              <a:spcBef>
                <a:spcPct val="50000"/>
              </a:spcBef>
              <a:buFont typeface="Wingdings" pitchFamily="2" charset="2"/>
              <a:buNone/>
            </a:pPr>
            <a:r>
              <a:rPr lang="en-US" i="0" dirty="0"/>
              <a:t>An ecosystem consists of two main components</a:t>
            </a:r>
          </a:p>
          <a:p>
            <a:pPr>
              <a:spcBef>
                <a:spcPct val="50000"/>
              </a:spcBef>
              <a:buFont typeface="Wingdings" pitchFamily="2" charset="2"/>
              <a:buChar char="Ø"/>
            </a:pPr>
            <a:r>
              <a:rPr lang="en-US" i="0" dirty="0" err="1"/>
              <a:t>Abiotic</a:t>
            </a:r>
            <a:r>
              <a:rPr lang="en-US" i="0" dirty="0"/>
              <a:t> or Non-living components.</a:t>
            </a:r>
          </a:p>
          <a:p>
            <a:pPr lvl="1">
              <a:spcBef>
                <a:spcPct val="50000"/>
              </a:spcBef>
            </a:pPr>
            <a:r>
              <a:rPr lang="en-US" i="0" dirty="0"/>
              <a:t>1. Inorganic substances</a:t>
            </a:r>
          </a:p>
          <a:p>
            <a:pPr lvl="1">
              <a:spcBef>
                <a:spcPct val="50000"/>
              </a:spcBef>
            </a:pPr>
            <a:r>
              <a:rPr lang="en-US" i="0" dirty="0"/>
              <a:t>2. Organic compounds</a:t>
            </a:r>
          </a:p>
          <a:p>
            <a:pPr lvl="1">
              <a:spcBef>
                <a:spcPct val="50000"/>
              </a:spcBef>
            </a:pPr>
            <a:r>
              <a:rPr lang="en-US" i="0" dirty="0"/>
              <a:t>3. Climatic </a:t>
            </a:r>
            <a:r>
              <a:rPr lang="en-US" i="0" dirty="0" smtClean="0"/>
              <a:t>factors</a:t>
            </a:r>
          </a:p>
          <a:p>
            <a:pPr lvl="1">
              <a:spcBef>
                <a:spcPct val="50000"/>
              </a:spcBef>
            </a:pPr>
            <a:r>
              <a:rPr lang="en-US" i="0" dirty="0" smtClean="0"/>
              <a:t>EX-.</a:t>
            </a:r>
            <a:r>
              <a:rPr lang="en-US" i="0" dirty="0" err="1" smtClean="0"/>
              <a:t>Temp,soil</a:t>
            </a:r>
            <a:r>
              <a:rPr lang="en-US" i="0" dirty="0" smtClean="0"/>
              <a:t> and light.</a:t>
            </a:r>
            <a:endParaRPr lang="en-US" i="0" dirty="0"/>
          </a:p>
          <a:p>
            <a:pPr>
              <a:spcBef>
                <a:spcPct val="50000"/>
              </a:spcBef>
              <a:buFont typeface="Wingdings" pitchFamily="2" charset="2"/>
              <a:buChar char="Ø"/>
            </a:pPr>
            <a:r>
              <a:rPr lang="en-US" i="0" dirty="0"/>
              <a:t>Biotic or Living components.                                                                                                   </a:t>
            </a:r>
          </a:p>
          <a:p>
            <a:pPr>
              <a:spcBef>
                <a:spcPct val="50000"/>
              </a:spcBef>
            </a:pPr>
            <a:r>
              <a:rPr lang="en-US" i="0" dirty="0"/>
              <a:t>       1. </a:t>
            </a:r>
            <a:r>
              <a:rPr lang="en-US" i="0" dirty="0" err="1"/>
              <a:t>Autotrophs</a:t>
            </a:r>
            <a:r>
              <a:rPr lang="en-US" i="0" dirty="0"/>
              <a:t> or Producers</a:t>
            </a:r>
          </a:p>
          <a:p>
            <a:pPr>
              <a:spcBef>
                <a:spcPct val="50000"/>
              </a:spcBef>
            </a:pPr>
            <a:r>
              <a:rPr lang="en-US" i="0" dirty="0"/>
              <a:t>       2. </a:t>
            </a:r>
            <a:r>
              <a:rPr lang="en-US" i="0" dirty="0" err="1"/>
              <a:t>Heterotrophs</a:t>
            </a:r>
            <a:r>
              <a:rPr lang="en-US" i="0" dirty="0"/>
              <a:t> or Consumers</a:t>
            </a:r>
          </a:p>
          <a:p>
            <a:pPr>
              <a:spcBef>
                <a:spcPct val="50000"/>
              </a:spcBef>
            </a:pPr>
            <a:r>
              <a:rPr lang="en-US" i="0" dirty="0"/>
              <a:t>       3. Decomposers or </a:t>
            </a:r>
            <a:r>
              <a:rPr lang="en-US" i="0" dirty="0" err="1"/>
              <a:t>Saprotrophs</a:t>
            </a:r>
            <a:endParaRPr lang="en-US" i="0" dirty="0"/>
          </a:p>
          <a:p>
            <a:pPr>
              <a:spcBef>
                <a:spcPct val="50000"/>
              </a:spcBef>
            </a:pPr>
            <a:r>
              <a:rPr lang="en-US" i="0" dirty="0"/>
              <a:t>          	 	 </a:t>
            </a:r>
          </a:p>
        </p:txBody>
      </p:sp>
      <p:sp>
        <p:nvSpPr>
          <p:cNvPr id="11267" name="WordArt 3"/>
          <p:cNvSpPr>
            <a:spLocks noChangeArrowheads="1" noChangeShapeType="1" noTextEdit="1"/>
          </p:cNvSpPr>
          <p:nvPr/>
        </p:nvSpPr>
        <p:spPr bwMode="auto">
          <a:xfrm>
            <a:off x="762000" y="152400"/>
            <a:ext cx="7696200" cy="10795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endParaRPr lang="en-US" sz="3600" kern="10">
              <a:ln w="9525">
                <a:round/>
                <a:headEnd/>
                <a:tailEnd/>
              </a:ln>
              <a:gradFill rotWithShape="1">
                <a:gsLst>
                  <a:gs pos="0">
                    <a:srgbClr val="FFFFCC"/>
                  </a:gs>
                  <a:gs pos="100000">
                    <a:srgbClr val="FF9999"/>
                  </a:gs>
                </a:gsLst>
                <a:lin ang="5400000" scaled="1"/>
              </a:gradFill>
              <a:latin typeface="Times New Roman"/>
              <a:cs typeface="Times New Roman"/>
            </a:endParaRPr>
          </a:p>
        </p:txBody>
      </p:sp>
      <p:pic>
        <p:nvPicPr>
          <p:cNvPr id="11268" name="Picture 4" descr="C:\Program Files\Microsoft Office\Clipart\standard\stddir1\an01108_.wmf"/>
          <p:cNvPicPr>
            <a:picLocks noChangeAspect="1" noChangeArrowheads="1"/>
          </p:cNvPicPr>
          <p:nvPr/>
        </p:nvPicPr>
        <p:blipFill>
          <a:blip r:embed="rId3" cstate="print"/>
          <a:srcRect/>
          <a:stretch>
            <a:fillRect/>
          </a:stretch>
        </p:blipFill>
        <p:spPr bwMode="auto">
          <a:xfrm>
            <a:off x="6324600" y="1600200"/>
            <a:ext cx="1524000" cy="1600200"/>
          </a:xfrm>
          <a:prstGeom prst="rect">
            <a:avLst/>
          </a:prstGeom>
          <a:noFill/>
          <a:ln w="9525">
            <a:noFill/>
            <a:miter lim="800000"/>
            <a:headEnd/>
            <a:tailEnd/>
          </a:ln>
        </p:spPr>
      </p:pic>
      <p:pic>
        <p:nvPicPr>
          <p:cNvPr id="11269" name="Picture 5" descr="C:\Program Files\Microsoft Office\Clipart\standard\stddir2\bs01999_.wmf"/>
          <p:cNvPicPr>
            <a:picLocks noChangeAspect="1" noChangeArrowheads="1"/>
          </p:cNvPicPr>
          <p:nvPr/>
        </p:nvPicPr>
        <p:blipFill>
          <a:blip r:embed="rId4" cstate="print"/>
          <a:srcRect/>
          <a:stretch>
            <a:fillRect/>
          </a:stretch>
        </p:blipFill>
        <p:spPr bwMode="auto">
          <a:xfrm>
            <a:off x="4648200" y="3352800"/>
            <a:ext cx="1384300" cy="1508125"/>
          </a:xfrm>
          <a:prstGeom prst="rect">
            <a:avLst/>
          </a:prstGeom>
          <a:noFill/>
          <a:ln w="9525">
            <a:noFill/>
            <a:miter lim="800000"/>
            <a:headEnd/>
            <a:tailEnd/>
          </a:ln>
        </p:spPr>
      </p:pic>
      <p:pic>
        <p:nvPicPr>
          <p:cNvPr id="11270" name="Picture 6" descr="C:\Program Files\Microsoft Office\Clipart\standard\stddir2\dd01035_.wmf"/>
          <p:cNvPicPr>
            <a:picLocks noChangeAspect="1" noChangeArrowheads="1"/>
          </p:cNvPicPr>
          <p:nvPr/>
        </p:nvPicPr>
        <p:blipFill>
          <a:blip r:embed="rId5" cstate="print"/>
          <a:srcRect/>
          <a:stretch>
            <a:fillRect/>
          </a:stretch>
        </p:blipFill>
        <p:spPr bwMode="auto">
          <a:xfrm>
            <a:off x="7467600" y="3200400"/>
            <a:ext cx="1284288" cy="2274888"/>
          </a:xfrm>
          <a:prstGeom prst="rect">
            <a:avLst/>
          </a:prstGeom>
          <a:noFill/>
          <a:ln w="9525">
            <a:noFill/>
            <a:miter lim="800000"/>
            <a:headEnd/>
            <a:tailEnd/>
          </a:ln>
        </p:spPr>
      </p:pic>
      <p:pic>
        <p:nvPicPr>
          <p:cNvPr id="11271" name="Picture 7" descr="C:\Program Files\Microsoft Office\Clipart\Pub60Cor\dd00297_.wmf"/>
          <p:cNvPicPr>
            <a:picLocks noChangeAspect="1" noChangeArrowheads="1"/>
          </p:cNvPicPr>
          <p:nvPr/>
        </p:nvPicPr>
        <p:blipFill>
          <a:blip r:embed="rId6" cstate="print"/>
          <a:srcRect/>
          <a:stretch>
            <a:fillRect/>
          </a:stretch>
        </p:blipFill>
        <p:spPr bwMode="auto">
          <a:xfrm>
            <a:off x="5334000" y="5257800"/>
            <a:ext cx="2212975" cy="1220788"/>
          </a:xfrm>
          <a:prstGeom prst="rect">
            <a:avLst/>
          </a:prstGeom>
          <a:noFill/>
          <a:ln w="9525">
            <a:noFill/>
            <a:miter lim="800000"/>
            <a:headEnd/>
            <a:tailEnd/>
          </a:ln>
        </p:spPr>
      </p:pic>
      <p:sp>
        <p:nvSpPr>
          <p:cNvPr id="11272" name="Rectangle 8"/>
          <p:cNvSpPr>
            <a:spLocks noChangeArrowheads="1"/>
          </p:cNvSpPr>
          <p:nvPr/>
        </p:nvSpPr>
        <p:spPr bwMode="auto">
          <a:xfrm>
            <a:off x="3429000" y="609600"/>
            <a:ext cx="3038475" cy="769938"/>
          </a:xfrm>
          <a:prstGeom prst="rect">
            <a:avLst/>
          </a:prstGeom>
          <a:noFill/>
          <a:ln w="9525">
            <a:noFill/>
            <a:miter lim="800000"/>
            <a:headEnd/>
            <a:tailEnd/>
          </a:ln>
        </p:spPr>
        <p:txBody>
          <a:bodyPr wrap="none">
            <a:spAutoFit/>
          </a:bodyPr>
          <a:lstStyle/>
          <a:p>
            <a:r>
              <a:rPr lang="en-US" sz="4400" i="0"/>
              <a:t>Components</a:t>
            </a:r>
            <a:endParaRPr lang="en-US" sz="4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1295400"/>
            <a:ext cx="8686800" cy="517064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inherit"/>
                <a:cs typeface="Arial" pitchFamily="34" charset="0"/>
              </a:rPr>
              <a:t>Producers: </a:t>
            </a:r>
            <a:r>
              <a:rPr kumimoji="0" lang="en-US" sz="1400" b="0" i="0" u="none" strike="noStrike" cap="none" normalizeH="0" baseline="0" dirty="0" smtClean="0">
                <a:ln>
                  <a:noFill/>
                </a:ln>
                <a:solidFill>
                  <a:srgbClr val="000000"/>
                </a:solidFill>
                <a:effectLst/>
                <a:latin typeface="inherit"/>
                <a:cs typeface="Arial" pitchFamily="34" charset="0"/>
              </a:rPr>
              <a:t>These are food suppliers to all plants and green trees which are termed as producers. For example, all green plants and trees take carbon dioxide from the atmosphere, water from the soil, and sunlight from the sun. The plants undergo a chemical reaction and it is also known as photosynthesis. During photosynthesis, plants liberate oxygen into an environment which is essential for life. The below equation explains about the photosynthesis reaction and liberation of oxygen.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Open Sans"/>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inherit"/>
                <a:cs typeface="Arial" pitchFamily="34" charset="0"/>
              </a:rPr>
              <a:t>Consumers:</a:t>
            </a:r>
            <a:r>
              <a:rPr kumimoji="0" lang="en-US" sz="1400" b="0" i="0" u="none" strike="noStrike" cap="none" normalizeH="0" baseline="0" dirty="0" smtClean="0">
                <a:ln>
                  <a:noFill/>
                </a:ln>
                <a:solidFill>
                  <a:srgbClr val="000000"/>
                </a:solidFill>
                <a:effectLst/>
                <a:latin typeface="inherit"/>
                <a:cs typeface="Arial" pitchFamily="34" charset="0"/>
              </a:rPr>
              <a:t> Consumers are classified into four groups and they are: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000000"/>
                </a:solidFill>
                <a:effectLst/>
                <a:latin typeface="inherit"/>
                <a:cs typeface="Arial" pitchFamily="34" charset="0"/>
              </a:rPr>
              <a:t>Primary consumers</a:t>
            </a:r>
            <a:endParaRPr kumimoji="0" lang="en-US" sz="1400" b="0" i="0" u="none" strike="noStrike" cap="none" normalizeH="0" baseline="0" dirty="0" smtClean="0">
              <a:ln>
                <a:noFill/>
              </a:ln>
              <a:solidFill>
                <a:srgbClr val="555555"/>
              </a:solidFill>
              <a:effectLst/>
              <a:latin typeface="inheri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000000"/>
                </a:solidFill>
                <a:effectLst/>
                <a:latin typeface="inherit"/>
                <a:cs typeface="Arial" pitchFamily="34" charset="0"/>
              </a:rPr>
              <a:t>Secondary consumers</a:t>
            </a:r>
            <a:endParaRPr kumimoji="0" lang="en-US" sz="1400" b="0" i="0" u="none" strike="noStrike" cap="none" normalizeH="0" baseline="0" dirty="0" smtClean="0">
              <a:ln>
                <a:noFill/>
              </a:ln>
              <a:solidFill>
                <a:srgbClr val="555555"/>
              </a:solidFill>
              <a:effectLst/>
              <a:latin typeface="inheri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000000"/>
                </a:solidFill>
                <a:effectLst/>
                <a:latin typeface="inherit"/>
                <a:cs typeface="Arial" pitchFamily="34" charset="0"/>
              </a:rPr>
              <a:t>Tertiary consumers</a:t>
            </a:r>
            <a:endParaRPr kumimoji="0" lang="en-US" sz="1400" b="0" i="0" u="none" strike="noStrike" cap="none" normalizeH="0" baseline="0" dirty="0" smtClean="0">
              <a:ln>
                <a:noFill/>
              </a:ln>
              <a:solidFill>
                <a:srgbClr val="555555"/>
              </a:solidFill>
              <a:effectLst/>
              <a:latin typeface="inheri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000000"/>
                </a:solidFill>
                <a:effectLst/>
                <a:latin typeface="inherit"/>
                <a:cs typeface="Arial" pitchFamily="34" charset="0"/>
              </a:rPr>
              <a:t>Omnivores</a:t>
            </a:r>
            <a:endParaRPr kumimoji="0" lang="en-US" sz="1400" b="0" i="0" u="none" strike="noStrike" cap="none" normalizeH="0" baseline="0" dirty="0" smtClean="0">
              <a:ln>
                <a:noFill/>
              </a:ln>
              <a:solidFill>
                <a:srgbClr val="555555"/>
              </a:solidFill>
              <a:effectLst/>
              <a:latin typeface="Open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400" b="1" i="0" u="none" strike="noStrike" cap="none" normalizeH="0" baseline="0" dirty="0" smtClean="0">
                <a:ln>
                  <a:noFill/>
                </a:ln>
                <a:solidFill>
                  <a:srgbClr val="000000"/>
                </a:solidFill>
                <a:effectLst/>
                <a:latin typeface="inherit"/>
                <a:cs typeface="Arial" pitchFamily="34" charset="0"/>
              </a:rPr>
              <a:t>Primary consumers:</a:t>
            </a:r>
            <a:r>
              <a:rPr kumimoji="0" lang="en-US" sz="1400" b="0" i="0" u="none" strike="noStrike" cap="none" normalizeH="0" baseline="0" dirty="0" smtClean="0">
                <a:ln>
                  <a:noFill/>
                </a:ln>
                <a:solidFill>
                  <a:srgbClr val="000000"/>
                </a:solidFill>
                <a:effectLst/>
                <a:latin typeface="inherit"/>
                <a:cs typeface="Arial" pitchFamily="34" charset="0"/>
              </a:rPr>
              <a:t> They depend only on plants for their food and they are called as herbivores. The examples of it are insects, flies, deer, and rabbit.</a:t>
            </a:r>
            <a:endParaRPr kumimoji="0" lang="en-US" sz="1400" b="0" i="0" u="none" strike="noStrike" cap="none" normalizeH="0" baseline="0" dirty="0" smtClean="0">
              <a:ln>
                <a:noFill/>
              </a:ln>
              <a:solidFill>
                <a:srgbClr val="555555"/>
              </a:solidFill>
              <a:effectLst/>
              <a:latin typeface="inheri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400" b="1" i="0" u="none" strike="noStrike" cap="none" normalizeH="0" baseline="0" dirty="0" smtClean="0">
                <a:ln>
                  <a:noFill/>
                </a:ln>
                <a:solidFill>
                  <a:srgbClr val="000000"/>
                </a:solidFill>
                <a:effectLst/>
                <a:latin typeface="inherit"/>
                <a:cs typeface="Arial" pitchFamily="34" charset="0"/>
              </a:rPr>
              <a:t>Secondary consumers:</a:t>
            </a:r>
            <a:r>
              <a:rPr kumimoji="0" lang="en-US" sz="1400" b="0" i="0" u="none" strike="noStrike" cap="none" normalizeH="0" baseline="0" dirty="0" smtClean="0">
                <a:ln>
                  <a:noFill/>
                </a:ln>
                <a:solidFill>
                  <a:srgbClr val="000000"/>
                </a:solidFill>
                <a:effectLst/>
                <a:latin typeface="inherit"/>
                <a:cs typeface="Arial" pitchFamily="34" charset="0"/>
              </a:rPr>
              <a:t> These are the animals which depend on herbivores for their food. The examples of it are frog, lizard, fish, and snake.</a:t>
            </a:r>
            <a:endParaRPr kumimoji="0" lang="en-US" sz="1400" b="0" i="0" u="none" strike="noStrike" cap="none" normalizeH="0" baseline="0" dirty="0" smtClean="0">
              <a:ln>
                <a:noFill/>
              </a:ln>
              <a:solidFill>
                <a:srgbClr val="555555"/>
              </a:solidFill>
              <a:effectLst/>
              <a:latin typeface="inheri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400" b="1" i="0" u="none" strike="noStrike" cap="none" normalizeH="0" baseline="0" dirty="0" smtClean="0">
                <a:ln>
                  <a:noFill/>
                </a:ln>
                <a:solidFill>
                  <a:srgbClr val="000000"/>
                </a:solidFill>
                <a:effectLst/>
                <a:latin typeface="inherit"/>
                <a:cs typeface="Arial" pitchFamily="34" charset="0"/>
              </a:rPr>
              <a:t>Tertiary consumers:</a:t>
            </a:r>
            <a:r>
              <a:rPr kumimoji="0" lang="en-US" sz="1400" b="0" i="0" u="none" strike="noStrike" cap="none" normalizeH="0" baseline="0" dirty="0" smtClean="0">
                <a:ln>
                  <a:noFill/>
                </a:ln>
                <a:solidFill>
                  <a:srgbClr val="000000"/>
                </a:solidFill>
                <a:effectLst/>
                <a:latin typeface="inherit"/>
                <a:cs typeface="Arial" pitchFamily="34" charset="0"/>
              </a:rPr>
              <a:t> Wild animals like tiger, lion, and fox feed on the animals and they are called as carnivores.</a:t>
            </a:r>
            <a:endParaRPr kumimoji="0" lang="en-US" sz="1400" b="0" i="0" u="none" strike="noStrike" cap="none" normalizeH="0" baseline="0" dirty="0" smtClean="0">
              <a:ln>
                <a:noFill/>
              </a:ln>
              <a:solidFill>
                <a:srgbClr val="555555"/>
              </a:solidFill>
              <a:effectLst/>
              <a:latin typeface="inheri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400" b="1" i="0" u="none" strike="noStrike" cap="none" normalizeH="0" baseline="0" dirty="0" smtClean="0">
                <a:ln>
                  <a:noFill/>
                </a:ln>
                <a:solidFill>
                  <a:srgbClr val="000000"/>
                </a:solidFill>
                <a:effectLst/>
                <a:latin typeface="inherit"/>
                <a:cs typeface="Arial" pitchFamily="34" charset="0"/>
              </a:rPr>
              <a:t>Omnivores:</a:t>
            </a:r>
            <a:r>
              <a:rPr kumimoji="0" lang="en-US" sz="1400" b="0" i="0" u="none" strike="noStrike" cap="none" normalizeH="0" baseline="0" dirty="0" smtClean="0">
                <a:ln>
                  <a:noFill/>
                </a:ln>
                <a:solidFill>
                  <a:srgbClr val="000000"/>
                </a:solidFill>
                <a:effectLst/>
                <a:latin typeface="inherit"/>
                <a:cs typeface="Arial" pitchFamily="34" charset="0"/>
              </a:rPr>
              <a:t> Human beings are classified as omnivores and they feed on plants and animals.</a:t>
            </a:r>
            <a:endParaRPr kumimoji="0" lang="en-US" sz="1400" b="0" i="0" u="none" strike="noStrike" cap="none" normalizeH="0" baseline="0" dirty="0" smtClean="0">
              <a:ln>
                <a:noFill/>
              </a:ln>
              <a:solidFill>
                <a:srgbClr val="555555"/>
              </a:solidFill>
              <a:effectLst/>
              <a:latin typeface="Open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Open Sans"/>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inherit"/>
                <a:cs typeface="Arial" pitchFamily="34" charset="0"/>
              </a:rPr>
              <a:t>Decomposers:</a:t>
            </a:r>
            <a:r>
              <a:rPr kumimoji="0" lang="en-US" sz="1400" b="0" i="0" u="none" strike="noStrike" cap="none" normalizeH="0" baseline="0" dirty="0" smtClean="0">
                <a:ln>
                  <a:noFill/>
                </a:ln>
                <a:solidFill>
                  <a:srgbClr val="000000"/>
                </a:solidFill>
                <a:effectLst/>
                <a:latin typeface="inherit"/>
                <a:cs typeface="Arial" pitchFamily="34" charset="0"/>
              </a:rPr>
              <a:t> Decomposers feed on the dead bodies of plants and animals and convert them back as nutrients into the soil. Termites, ants and some other bacteria are called as decomposers. Animals such as frog, dog, wolf, and eagles are termed as decomposers. The decomposers not only act as scavengers to clean the dead bodies but also serves as parasites, participate to clean the ecological cycles</a:t>
            </a:r>
            <a:r>
              <a:rPr kumimoji="0" lang="en-US" sz="1100" b="0" i="0" u="none" strike="noStrike" cap="none" normalizeH="0" baseline="0" dirty="0" smtClean="0">
                <a:ln>
                  <a:noFill/>
                </a:ln>
                <a:solidFill>
                  <a:srgbClr val="000000"/>
                </a:solidFill>
                <a:effectLst/>
                <a:latin typeface="inherit"/>
                <a:cs typeface="Arial" pitchFamily="34" charset="0"/>
              </a:rPr>
              <a:t>.</a:t>
            </a:r>
            <a:endParaRPr kumimoji="0" lang="en-US" sz="1100" b="0" i="0" u="none" strike="noStrike" cap="none" normalizeH="0" baseline="0" dirty="0" smtClean="0">
              <a:ln>
                <a:noFill/>
              </a:ln>
              <a:solidFill>
                <a:srgbClr val="555555"/>
              </a:solidFill>
              <a:effectLst/>
              <a:latin typeface="Open Sans"/>
              <a:cs typeface="Arial" pitchFamily="34" charset="0"/>
            </a:endParaRPr>
          </a:p>
        </p:txBody>
      </p:sp>
      <p:pic>
        <p:nvPicPr>
          <p:cNvPr id="1026" name="Picture 2" descr="1"/>
          <p:cNvPicPr>
            <a:picLocks noChangeAspect="1" noChangeArrowheads="1"/>
          </p:cNvPicPr>
          <p:nvPr/>
        </p:nvPicPr>
        <p:blipFill>
          <a:blip r:embed="rId2"/>
          <a:srcRect/>
          <a:stretch>
            <a:fillRect/>
          </a:stretch>
        </p:blipFill>
        <p:spPr bwMode="auto">
          <a:xfrm>
            <a:off x="1524000" y="838200"/>
            <a:ext cx="6124575" cy="419100"/>
          </a:xfrm>
          <a:prstGeom prst="rect">
            <a:avLst/>
          </a:prstGeom>
          <a:noFill/>
        </p:spPr>
      </p:pic>
      <p:pic>
        <p:nvPicPr>
          <p:cNvPr id="1027" name="Picture 3" descr="2"/>
          <p:cNvPicPr>
            <a:picLocks noChangeAspect="1" noChangeArrowheads="1"/>
          </p:cNvPicPr>
          <p:nvPr/>
        </p:nvPicPr>
        <p:blipFill>
          <a:blip r:embed="rId3"/>
          <a:srcRect/>
          <a:stretch>
            <a:fillRect/>
          </a:stretch>
        </p:blipFill>
        <p:spPr bwMode="auto">
          <a:xfrm>
            <a:off x="838200" y="304800"/>
            <a:ext cx="6924675" cy="4953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12290" name="WordArt 3"/>
          <p:cNvSpPr>
            <a:spLocks noChangeArrowheads="1" noChangeShapeType="1" noTextEdit="1"/>
          </p:cNvSpPr>
          <p:nvPr/>
        </p:nvSpPr>
        <p:spPr bwMode="auto">
          <a:xfrm>
            <a:off x="533400" y="457200"/>
            <a:ext cx="8305800" cy="723900"/>
          </a:xfrm>
          <a:prstGeom prst="rect">
            <a:avLst/>
          </a:prstGeom>
        </p:spPr>
        <p:txBody>
          <a:bodyPr wrap="none" fromWordArt="1">
            <a:prstTxWarp prst="textPlain">
              <a:avLst>
                <a:gd name="adj" fmla="val 50000"/>
              </a:avLst>
            </a:prstTxWarp>
          </a:bodyPr>
          <a:lstStyle/>
          <a:p>
            <a:pPr algn="ctr"/>
            <a:endParaRPr lang="en-US" sz="3600" kern="10">
              <a:ln w="12700">
                <a:solidFill>
                  <a:srgbClr val="3333CC"/>
                </a:solidFill>
                <a:round/>
                <a:headEnd/>
                <a:tailEnd/>
              </a:ln>
              <a:latin typeface="Times New Roman"/>
              <a:cs typeface="Times New Roman"/>
            </a:endParaRPr>
          </a:p>
        </p:txBody>
      </p:sp>
      <p:sp>
        <p:nvSpPr>
          <p:cNvPr id="12291" name="Text Box 5"/>
          <p:cNvSpPr txBox="1">
            <a:spLocks noChangeArrowheads="1"/>
          </p:cNvSpPr>
          <p:nvPr/>
        </p:nvSpPr>
        <p:spPr bwMode="auto">
          <a:xfrm>
            <a:off x="533400" y="1371600"/>
            <a:ext cx="8077200" cy="5262563"/>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i="0"/>
              <a:t>The Producers, the green plants, fix radiant energy(solar energy) and with the help of minerals take from their edaphic(soil where they grow) or aerial environment and build up complex organic matter. These are their food. So, with the help of solar energy they convert the chemical energy of the food to kinetic energy and finally heat energy.</a:t>
            </a:r>
          </a:p>
          <a:p>
            <a:pPr marL="457200" indent="-457200">
              <a:spcBef>
                <a:spcPct val="50000"/>
              </a:spcBef>
              <a:buFontTx/>
              <a:buAutoNum type="arabicPeriod"/>
            </a:pPr>
            <a:r>
              <a:rPr lang="en-US" i="0"/>
              <a:t>The animals eat up plants and other animals as food. So, the energy is transferred through food to animals.</a:t>
            </a:r>
          </a:p>
          <a:p>
            <a:pPr marL="457200" indent="-457200">
              <a:spcBef>
                <a:spcPct val="50000"/>
              </a:spcBef>
              <a:buFontTx/>
              <a:buAutoNum type="arabicPeriod"/>
            </a:pPr>
            <a:r>
              <a:rPr lang="en-US" i="0"/>
              <a:t>When plants and animals die, then decomposers(like certain bacteria and fungi) act on their dead bodies and decompose them into simple materials like carbon dioxide, water and minerals which go back to air, water bodies and soil from where they were taken.    </a:t>
            </a:r>
          </a:p>
        </p:txBody>
      </p:sp>
      <p:sp>
        <p:nvSpPr>
          <p:cNvPr id="4" name="Rectangle 3"/>
          <p:cNvSpPr/>
          <p:nvPr/>
        </p:nvSpPr>
        <p:spPr>
          <a:xfrm>
            <a:off x="1828800" y="457200"/>
            <a:ext cx="5292466" cy="954107"/>
          </a:xfrm>
          <a:prstGeom prst="rect">
            <a:avLst/>
          </a:prstGeom>
        </p:spPr>
        <p:txBody>
          <a:bodyPr>
            <a:spAutoFit/>
          </a:bodyPr>
          <a:lstStyle/>
          <a:p>
            <a:pPr algn="ctr">
              <a:defRPr/>
            </a:pPr>
            <a:r>
              <a:rPr lang="en-US" sz="2800" i="0" dirty="0"/>
              <a:t>FUNCTIONS OF AN ECOSYSTEM</a:t>
            </a:r>
            <a:endParaRPr lang="en-US" sz="2800" i="0" kern="10" dirty="0">
              <a:ln w="12700">
                <a:solidFill>
                  <a:srgbClr val="3333CC"/>
                </a:solidFill>
                <a:round/>
                <a:headEnd/>
                <a:tailEnd/>
              </a:ln>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99FF99"/>
            </a:gs>
            <a:gs pos="100000">
              <a:srgbClr val="477647"/>
            </a:gs>
          </a:gsLst>
          <a:lin ang="5400000" scaled="1"/>
        </a:gradFill>
        <a:effectLst/>
      </p:bgPr>
    </p:bg>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0" y="1981200"/>
            <a:ext cx="8839200" cy="2528888"/>
          </a:xfrm>
          <a:prstGeom prst="rect">
            <a:avLst/>
          </a:prstGeom>
          <a:noFill/>
          <a:ln w="9525">
            <a:noFill/>
            <a:miter lim="800000"/>
            <a:headEnd/>
            <a:tailEnd/>
          </a:ln>
        </p:spPr>
        <p:txBody>
          <a:bodyPr>
            <a:spAutoFit/>
          </a:bodyPr>
          <a:lstStyle/>
          <a:p>
            <a:pPr>
              <a:spcBef>
                <a:spcPct val="50000"/>
              </a:spcBef>
            </a:pPr>
            <a:r>
              <a:rPr lang="en-US" sz="3200" i="0"/>
              <a:t>The carbon dioxide from air, water and minerals from water bodies and soil are again taken up by green plants along with solar energy to make their food. This process is repeated again and again. This leads to continuous functioning of the ecosystem</a:t>
            </a:r>
            <a:r>
              <a:rPr lang="en-US" i="0"/>
              <a:t>.</a:t>
            </a:r>
          </a:p>
        </p:txBody>
      </p:sp>
      <p:sp>
        <p:nvSpPr>
          <p:cNvPr id="13315" name="Text Box 3"/>
          <p:cNvSpPr txBox="1">
            <a:spLocks noChangeArrowheads="1"/>
          </p:cNvSpPr>
          <p:nvPr/>
        </p:nvSpPr>
        <p:spPr bwMode="auto">
          <a:xfrm>
            <a:off x="0" y="609600"/>
            <a:ext cx="9144000" cy="1066800"/>
          </a:xfrm>
          <a:prstGeom prst="rect">
            <a:avLst/>
          </a:prstGeom>
          <a:noFill/>
          <a:ln w="9525">
            <a:noFill/>
            <a:miter lim="800000"/>
            <a:headEnd/>
            <a:tailEnd/>
          </a:ln>
        </p:spPr>
        <p:txBody>
          <a:bodyPr>
            <a:spAutoFit/>
          </a:bodyPr>
          <a:lstStyle/>
          <a:p>
            <a:pPr algn="ctr">
              <a:spcBef>
                <a:spcPct val="50000"/>
              </a:spcBef>
            </a:pPr>
            <a:r>
              <a:rPr lang="en-US" sz="3200" i="0">
                <a:latin typeface="Albertus Extra Bold" pitchFamily="34" charset="0"/>
              </a:rPr>
              <a:t>PROCESS OF FUNCTIONING OF THE  ECOSYSTEM</a:t>
            </a:r>
          </a:p>
        </p:txBody>
      </p:sp>
      <p:pic>
        <p:nvPicPr>
          <p:cNvPr id="13316" name="Picture 4" descr="C:\Program Files\Microsoft Office\Clipart\WebArt\an00028a.gif"/>
          <p:cNvPicPr>
            <a:picLocks noChangeAspect="1" noChangeArrowheads="1"/>
          </p:cNvPicPr>
          <p:nvPr/>
        </p:nvPicPr>
        <p:blipFill>
          <a:blip r:embed="rId2" cstate="print"/>
          <a:srcRect/>
          <a:stretch>
            <a:fillRect/>
          </a:stretch>
        </p:blipFill>
        <p:spPr bwMode="auto">
          <a:xfrm>
            <a:off x="2286000" y="4648200"/>
            <a:ext cx="2971800" cy="1336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066800" y="609600"/>
            <a:ext cx="7162800" cy="1066800"/>
          </a:xfrm>
          <a:prstGeom prst="rect">
            <a:avLst/>
          </a:prstGeom>
          <a:noFill/>
          <a:ln w="9525">
            <a:noFill/>
            <a:miter lim="800000"/>
            <a:headEnd/>
            <a:tailEnd/>
          </a:ln>
        </p:spPr>
        <p:txBody>
          <a:bodyPr>
            <a:spAutoFit/>
          </a:bodyPr>
          <a:lstStyle/>
          <a:p>
            <a:pPr algn="ctr">
              <a:spcBef>
                <a:spcPct val="50000"/>
              </a:spcBef>
            </a:pPr>
            <a:r>
              <a:rPr lang="en-US" sz="3200" i="0">
                <a:latin typeface="Tahoma" pitchFamily="34" charset="0"/>
              </a:rPr>
              <a:t>ENERGY FLOW THROUGH THE ECOSYSTEM</a:t>
            </a:r>
          </a:p>
        </p:txBody>
      </p:sp>
      <p:sp>
        <p:nvSpPr>
          <p:cNvPr id="14339" name="Text Box 3"/>
          <p:cNvSpPr txBox="1">
            <a:spLocks noChangeArrowheads="1"/>
          </p:cNvSpPr>
          <p:nvPr/>
        </p:nvSpPr>
        <p:spPr bwMode="auto">
          <a:xfrm>
            <a:off x="1219200" y="2362200"/>
            <a:ext cx="7239000" cy="3600450"/>
          </a:xfrm>
          <a:prstGeom prst="rect">
            <a:avLst/>
          </a:prstGeom>
          <a:noFill/>
          <a:ln w="9525">
            <a:noFill/>
            <a:miter lim="800000"/>
            <a:headEnd/>
            <a:tailEnd/>
          </a:ln>
        </p:spPr>
        <p:txBody>
          <a:bodyPr>
            <a:spAutoFit/>
          </a:bodyPr>
          <a:lstStyle/>
          <a:p>
            <a:pPr>
              <a:spcBef>
                <a:spcPct val="50000"/>
              </a:spcBef>
            </a:pPr>
            <a:r>
              <a:rPr lang="en-US" i="0"/>
              <a:t>The transfer of energy and matter takes place in the process of predator and prey relationship in a food chain. The original source of energy is the energy from the sun.</a:t>
            </a:r>
          </a:p>
          <a:p>
            <a:pPr>
              <a:spcBef>
                <a:spcPct val="50000"/>
              </a:spcBef>
            </a:pPr>
            <a:r>
              <a:rPr lang="en-US" i="0"/>
              <a:t>Out of the enormous amount of energy continuously radiated by the sun, most of it is reflected or refracted back (by atmosphere, earth surface and object like plants). Only a very small fraction, about one per cent, of the solar energy received by the plant is used through the process of photosynthesis.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304</TotalTime>
  <Words>847</Words>
  <Application>Microsoft Office PowerPoint</Application>
  <PresentationFormat>On-screen Show (4:3)</PresentationFormat>
  <Paragraphs>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Content </vt:lpstr>
      <vt:lpstr>ECOSYSTEM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Thanks </vt:lpstr>
    </vt:vector>
  </TitlesOfParts>
  <Company>SVEC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sys15</dc:creator>
  <cp:lastModifiedBy>user</cp:lastModifiedBy>
  <cp:revision>31</cp:revision>
  <dcterms:created xsi:type="dcterms:W3CDTF">2006-12-27T07:33:43Z</dcterms:created>
  <dcterms:modified xsi:type="dcterms:W3CDTF">2020-01-21T18:24:16Z</dcterms:modified>
</cp:coreProperties>
</file>