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 Light"/>
      <p:regular r:id="rId34"/>
      <p:bold r:id="rId35"/>
      <p:italic r:id="rId36"/>
      <p:boldItalic r:id="rId37"/>
    </p:embeddedFont>
    <p:embeddedFont>
      <p:font typeface="Google Sans"/>
      <p:regular r:id="rId38"/>
      <p:bold r:id="rId39"/>
      <p:italic r:id="rId40"/>
      <p:boldItalic r:id="rId41"/>
    </p:embeddedFont>
    <p:embeddedFont>
      <p:font typeface="Roboto Mono ExtraLight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-italic.fntdata"/><Relationship Id="rId42" Type="http://schemas.openxmlformats.org/officeDocument/2006/relationships/font" Target="fonts/RobotoMonoExtraLight-regular.fntdata"/><Relationship Id="rId41" Type="http://schemas.openxmlformats.org/officeDocument/2006/relationships/font" Target="fonts/GoogleSans-boldItalic.fntdata"/><Relationship Id="rId44" Type="http://schemas.openxmlformats.org/officeDocument/2006/relationships/font" Target="fonts/RobotoMonoExtraLight-italic.fntdata"/><Relationship Id="rId43" Type="http://schemas.openxmlformats.org/officeDocument/2006/relationships/font" Target="fonts/RobotoMonoExtraLight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obotoMono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MonoLight-bold.fntdata"/><Relationship Id="rId34" Type="http://schemas.openxmlformats.org/officeDocument/2006/relationships/font" Target="fonts/RobotoMonoLight-regular.fntdata"/><Relationship Id="rId37" Type="http://schemas.openxmlformats.org/officeDocument/2006/relationships/font" Target="fonts/RobotoMonoLight-boldItalic.fntdata"/><Relationship Id="rId36" Type="http://schemas.openxmlformats.org/officeDocument/2006/relationships/font" Target="fonts/RobotoMonoLight-italic.fntdata"/><Relationship Id="rId39" Type="http://schemas.openxmlformats.org/officeDocument/2006/relationships/font" Target="fonts/GoogleSans-bold.fntdata"/><Relationship Id="rId38" Type="http://schemas.openxmlformats.org/officeDocument/2006/relationships/font" Target="fonts/Google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66c2ea51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66c2ea51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1a66cd2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1a66cd2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a66cd2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a66cd2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a66cd2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a66cd2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a66cd2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a66cd2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1a66cd2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1a66cd2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66cd23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66cd2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a66cd2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1a66cd2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a66cd23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a66cd23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66cd23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66cd23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1a66cd23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1a66cd23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a66cd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a66cd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1a66cd23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1a66cd23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a66cd2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a66cd2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1a66cd23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1a66cd23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a66cd23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1a66cd23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66cd23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66cd23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1a66cd23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1a66cd23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dda4ba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dda4ba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5dda4ba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5dda4ba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5dda4ba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5dda4ba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a66cd2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1a66cd2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a66cd2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1a66cd2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1a66cd2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1a66cd2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a66cd2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a66cd2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a66cd2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a66cd2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a66cd2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a66cd2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a66cd2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a66cd2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lk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Roboto Mono Light"/>
              <a:buNone/>
              <a:defRPr sz="24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5200"/>
              <a:buFont typeface="Roboto Mono Light"/>
              <a:buNone/>
              <a:defRPr sz="52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None/>
              <a:defRPr sz="1400">
                <a:solidFill>
                  <a:srgbClr val="5F6368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Number">
  <p:cSld name="SECTION_TITLE_AND_DESCRIPTION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2" type="title"/>
          </p:nvPr>
        </p:nvSpPr>
        <p:spPr>
          <a:xfrm>
            <a:off x="311700" y="125722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3" type="title"/>
          </p:nvPr>
        </p:nvSpPr>
        <p:spPr>
          <a:xfrm>
            <a:off x="311700" y="3302475"/>
            <a:ext cx="37062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Call Out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5"/>
            <a:ext cx="91439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29100" y="978450"/>
            <a:ext cx="3555000" cy="24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 Light"/>
              <a:buNone/>
              <a:defRPr sz="14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 Mono Light"/>
              <a:buNone/>
              <a:defRPr sz="3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RL / CTA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668050" y="2269200"/>
            <a:ext cx="5808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ono Light"/>
              <a:buNone/>
              <a:defRPr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Font typeface="Roboto Mono Light"/>
              <a:buNone/>
              <a:defRPr sz="9000">
                <a:solidFill>
                  <a:srgbClr val="20212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title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66" name="Google Shape;6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Yellow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517250" y="1387525"/>
            <a:ext cx="5565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 Mono Light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rgbClr val="20212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56775" y="902275"/>
            <a:ext cx="7430400" cy="31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 Mono Light"/>
              <a:buNone/>
              <a:defRPr sz="2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Roboto Mono Light"/>
              <a:buNone/>
              <a:defRPr sz="3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List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3706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○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Quote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5437675" y="-125"/>
            <a:ext cx="370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3706200" cy="4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 Light"/>
              <a:buNone/>
              <a:defRPr sz="24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650" y="4645200"/>
            <a:ext cx="107685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918950" y="1270625"/>
            <a:ext cx="4118100" cy="15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Leveraging the power of Kotlin for building Android apps</a:t>
            </a:r>
            <a:endParaRPr sz="20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918950" y="3502375"/>
            <a:ext cx="4118100" cy="5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Monika Kumar Jethani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Engineer, Kotlin GDE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0849" l="9230" r="9230" t="26085"/>
          <a:stretch/>
        </p:blipFill>
        <p:spPr>
          <a:xfrm>
            <a:off x="5748450" y="4505050"/>
            <a:ext cx="3041649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312808" y="4782425"/>
            <a:ext cx="2410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India</a:t>
            </a:r>
            <a:endParaRPr sz="105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625" y="209150"/>
            <a:ext cx="3729375" cy="40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in Kotlin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389600"/>
            <a:ext cx="818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lazy initialization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Declared using lazy keyword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val nameTextView: TextView by lazy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findViewById(R.id.nameTv)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nameTextView.text = “Monika”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603475"/>
            <a:ext cx="50796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Single screen for user interaction 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875" y="555600"/>
            <a:ext cx="2163426" cy="4013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4611825" y="2968350"/>
            <a:ext cx="4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40" name="Google Shape;140;p26"/>
          <p:cNvCxnSpPr/>
          <p:nvPr/>
        </p:nvCxnSpPr>
        <p:spPr>
          <a:xfrm>
            <a:off x="6361875" y="550725"/>
            <a:ext cx="21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6"/>
          <p:cNvCxnSpPr/>
          <p:nvPr/>
        </p:nvCxnSpPr>
        <p:spPr>
          <a:xfrm>
            <a:off x="6361875" y="4568975"/>
            <a:ext cx="21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6"/>
          <p:cNvCxnSpPr/>
          <p:nvPr/>
        </p:nvCxnSpPr>
        <p:spPr>
          <a:xfrm>
            <a:off x="6380850" y="569725"/>
            <a:ext cx="0" cy="40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6"/>
          <p:cNvCxnSpPr/>
          <p:nvPr/>
        </p:nvCxnSpPr>
        <p:spPr>
          <a:xfrm flipH="1">
            <a:off x="8536300" y="565900"/>
            <a:ext cx="8100" cy="40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555600"/>
            <a:ext cx="78639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build activities &amp; navigate between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325" y="67875"/>
            <a:ext cx="4186976" cy="503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7149975" y="4396325"/>
            <a:ext cx="194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Source: developer.android.com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scenario when onDestroy() gets called without onPause() and onStop()?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709150"/>
            <a:ext cx="81858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Yes, when the activity calls finish()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555600"/>
            <a:ext cx="502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ViewGroups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389600"/>
            <a:ext cx="583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are UI Widgets like buttons, images, textviews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ViewGroups hold views &amp; view groups &amp; position them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950" y="152400"/>
            <a:ext cx="2538219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30"/>
          <p:cNvCxnSpPr/>
          <p:nvPr/>
        </p:nvCxnSpPr>
        <p:spPr>
          <a:xfrm flipH="1">
            <a:off x="6295950" y="636175"/>
            <a:ext cx="2154900" cy="9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0"/>
          <p:cNvCxnSpPr/>
          <p:nvPr/>
        </p:nvCxnSpPr>
        <p:spPr>
          <a:xfrm flipH="1">
            <a:off x="6304950" y="636175"/>
            <a:ext cx="231690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 flipH="1">
            <a:off x="6304950" y="617200"/>
            <a:ext cx="1329300" cy="7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0"/>
          <p:cNvSpPr txBox="1"/>
          <p:nvPr/>
        </p:nvSpPr>
        <p:spPr>
          <a:xfrm>
            <a:off x="5792125" y="1389600"/>
            <a:ext cx="81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Views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6582"/>
            <a:ext cx="9143999" cy="379033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6010550" y="4586250"/>
            <a:ext cx="31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Source: developer.android.com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555600"/>
            <a:ext cx="8034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used layout - Constraint Layout 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652175"/>
            <a:ext cx="82437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view should have atleast one horizontal and vertical constraint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to achieve flat layout hierarchy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Modes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538250"/>
            <a:ext cx="28080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singleTop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singleTask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singleInstance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555600"/>
            <a:ext cx="40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Launch Mode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-&gt; B -&gt; C -&gt;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-&gt; B -&gt; C -&gt; D -&gt; 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7688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Kotlin basics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Basics of Activities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Basics of Layouts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Basics of Fragments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Jetpack Navigation Component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555600"/>
            <a:ext cx="40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Top Launch Mode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389600"/>
            <a:ext cx="875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-&gt; B -&gt; C -&gt;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If an instance of activity already exists at the top of the current task, a new instance will not be created and the Android system will route the intent information through onNewIntent().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Else, a new instance is created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-&gt; B -&gt; C-&gt; D -&gt; 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555600"/>
            <a:ext cx="402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Task </a:t>
            </a:r>
            <a:r>
              <a:rPr lang="en"/>
              <a:t>Launch Mode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389600"/>
            <a:ext cx="875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-&gt; B -&gt; C -&gt;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If activity instance is not present then the new instance will be created and if the instance is already present in the system then the onNewIntent() method will receive the callback.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-&gt; B -&gt; C-&gt; D -&gt;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-&gt; 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555600"/>
            <a:ext cx="584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Instance Launch Mode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389600"/>
            <a:ext cx="875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-&gt; B -&gt; 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Launch D</a:t>
            </a:r>
            <a:endParaRPr/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Task1: A -&gt; B -&gt; C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Task2 : D (here D will be in the different task)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555600"/>
            <a:ext cx="584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Instance Launch Mode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389600"/>
            <a:ext cx="8759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Launch D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Task1: A -&gt; B -&gt; C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Task2 : D (Here old instance gets called and intent data route through onNewIntent() callback)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418300" y="1513525"/>
            <a:ext cx="79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represents a reusable portion of the app’s user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has its own layout &amp; lifecycle.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Cannot live on their own and must be hosted in another activity or fragment.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lifecycle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25" y="113675"/>
            <a:ext cx="416109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/>
        </p:nvSpPr>
        <p:spPr>
          <a:xfrm>
            <a:off x="2259925" y="4728700"/>
            <a:ext cx="313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Source: developer.android.com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555600"/>
            <a:ext cx="78639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build fragments &amp; navigate between them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fragments communicate with each other </a:t>
            </a:r>
            <a:r>
              <a:rPr lang="en"/>
              <a:t>?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709150"/>
            <a:ext cx="81858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Through View Model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555600"/>
            <a:ext cx="78639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461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basics - val vs var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79550"/>
            <a:ext cx="80001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immutable values use val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 name: String = “Monika”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= “MJ” //compiler error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mutable values use var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name: String = “Monika”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= “MJ” //works fine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2925"/>
            <a:ext cx="461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basics - Nullability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85175"/>
            <a:ext cx="80001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nullable values use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name: String = “Monika”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 middleName : String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 = “Kumar”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middleName </a:t>
            </a:r>
            <a:r>
              <a:rPr lang="en"/>
              <a:t>= null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non-null values, no need for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name: String = “Monika”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name = null //error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392925"/>
            <a:ext cx="6141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basics - Operations on nullable types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85175"/>
            <a:ext cx="80001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val name: String? = “Monika”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len : Int? = name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.length  //6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name: String? = null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len : Int? = name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.length  //null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//if len is non-null, then</a:t>
            </a:r>
            <a:br>
              <a:rPr lang="en"/>
            </a:br>
            <a:r>
              <a:rPr lang="en"/>
              <a:t>val len : Int = name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en"/>
              <a:t>.length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?: </a:t>
            </a:r>
            <a:r>
              <a:rPr lang="en"/>
              <a:t>0  //0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in Kotlin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9600"/>
            <a:ext cx="818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Declared using const 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Value is immutable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Outside classes, inside Objects &amp; Companion Objects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const val EVENT = “DevFest2021”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vs Val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389600"/>
            <a:ext cx="818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for immutable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 can be inside a class whereas const cannot be inside a class(unless inside companion object)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is evaluated at </a:t>
            </a:r>
            <a:r>
              <a:rPr lang="en"/>
              <a:t>compile time whereas val may be evaluated at run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 result =  checkIsPrimeNumber() //val is evaluated at run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Kotlin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389600"/>
            <a:ext cx="818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using fun keyword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 functionName(parameter1: DataType) : ReturnType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//function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555600"/>
            <a:ext cx="744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Lateinit </a:t>
            </a:r>
            <a:r>
              <a:rPr lang="en"/>
              <a:t>in Kotlin 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389600"/>
            <a:ext cx="8185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 late initialization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Declared using lateinit keyword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l</a:t>
            </a:r>
            <a:r>
              <a:rPr lang="en"/>
              <a:t>ateinit var number: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number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vFest 202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