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Roboto Mono Light"/>
      <p:regular r:id="rId22"/>
      <p:bold r:id="rId23"/>
      <p:italic r:id="rId24"/>
      <p:boldItalic r:id="rId25"/>
    </p:embeddedFont>
    <p:embeddedFont>
      <p:font typeface="Google Sans"/>
      <p:regular r:id="rId26"/>
      <p:bold r:id="rId27"/>
      <p:italic r:id="rId28"/>
      <p:boldItalic r:id="rId29"/>
    </p:embeddedFont>
    <p:embeddedFont>
      <p:font typeface="Roboto Mon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RobotoMonoLight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RobotoMonoLight-italic.fntdata"/><Relationship Id="rId23" Type="http://schemas.openxmlformats.org/officeDocument/2006/relationships/font" Target="fonts/RobotoMono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GoogleSans-regular.fntdata"/><Relationship Id="rId25" Type="http://schemas.openxmlformats.org/officeDocument/2006/relationships/font" Target="fonts/RobotoMonoLight-boldItalic.fntdata"/><Relationship Id="rId28" Type="http://schemas.openxmlformats.org/officeDocument/2006/relationships/font" Target="fonts/GoogleSans-italic.fntdata"/><Relationship Id="rId27" Type="http://schemas.openxmlformats.org/officeDocument/2006/relationships/font" Target="fonts/Google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Google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.fntdata"/><Relationship Id="rId30" Type="http://schemas.openxmlformats.org/officeDocument/2006/relationships/font" Target="fonts/RobotoMono-regular.fntdata"/><Relationship Id="rId11" Type="http://schemas.openxmlformats.org/officeDocument/2006/relationships/slide" Target="slides/slide6.xml"/><Relationship Id="rId33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66c2ea51d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66c2ea51d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573e31e0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573e31e0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6eb77e5d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6eb77e5d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6eb77e5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6eb77e5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66c2ea51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66c2ea51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66c2ea51d_1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66c2ea51d_1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573e31e0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573e31e0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573e31e0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573e31e0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66c2ea51d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66c2ea51d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573e31e0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573e31e0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573e31e0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573e31e0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573e31e0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573e31e0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lk 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918950" y="1270625"/>
            <a:ext cx="4118100" cy="156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Roboto Mono Light"/>
              <a:buNone/>
              <a:defRPr sz="2400">
                <a:solidFill>
                  <a:srgbClr val="202124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5200"/>
              <a:buFont typeface="Roboto Mono Light"/>
              <a:buNone/>
              <a:defRPr sz="5200">
                <a:solidFill>
                  <a:srgbClr val="202124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5200"/>
              <a:buFont typeface="Roboto Mono Light"/>
              <a:buNone/>
              <a:defRPr sz="5200">
                <a:solidFill>
                  <a:srgbClr val="202124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5200"/>
              <a:buFont typeface="Roboto Mono Light"/>
              <a:buNone/>
              <a:defRPr sz="5200">
                <a:solidFill>
                  <a:srgbClr val="202124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5200"/>
              <a:buFont typeface="Roboto Mono Light"/>
              <a:buNone/>
              <a:defRPr sz="5200">
                <a:solidFill>
                  <a:srgbClr val="202124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5200"/>
              <a:buFont typeface="Roboto Mono Light"/>
              <a:buNone/>
              <a:defRPr sz="5200">
                <a:solidFill>
                  <a:srgbClr val="202124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5200"/>
              <a:buFont typeface="Roboto Mono Light"/>
              <a:buNone/>
              <a:defRPr sz="5200">
                <a:solidFill>
                  <a:srgbClr val="202124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5200"/>
              <a:buFont typeface="Roboto Mono Light"/>
              <a:buNone/>
              <a:defRPr sz="5200">
                <a:solidFill>
                  <a:srgbClr val="202124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5200"/>
              <a:buFont typeface="Roboto Mono Light"/>
              <a:buNone/>
              <a:defRPr sz="5200">
                <a:solidFill>
                  <a:srgbClr val="202124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18950" y="3502375"/>
            <a:ext cx="4118100" cy="51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400"/>
              <a:buNone/>
              <a:defRPr sz="1400">
                <a:solidFill>
                  <a:srgbClr val="5F6368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Page Number">
  <p:cSld name="SECTION_TITLE_AND_DESCRIPTION_1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5437675" y="-125"/>
            <a:ext cx="37062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840275"/>
            <a:ext cx="2518500" cy="146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9000"/>
              <a:buFont typeface="Roboto Mono Light"/>
              <a:buNone/>
              <a:defRPr sz="9000">
                <a:solidFill>
                  <a:srgbClr val="202124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2" type="title"/>
          </p:nvPr>
        </p:nvSpPr>
        <p:spPr>
          <a:xfrm>
            <a:off x="311700" y="1257225"/>
            <a:ext cx="37062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idx="3" type="title"/>
          </p:nvPr>
        </p:nvSpPr>
        <p:spPr>
          <a:xfrm>
            <a:off x="311700" y="3302475"/>
            <a:ext cx="37062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  <p:pic>
        <p:nvPicPr>
          <p:cNvPr id="53" name="Google Shape;5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1650" y="4645200"/>
            <a:ext cx="1076850" cy="21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Page Call Out">
  <p:cSld name="SECTION_TITLE_AND_DESCRIPTION_1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125"/>
            <a:ext cx="914397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 txBox="1"/>
          <p:nvPr>
            <p:ph type="title"/>
          </p:nvPr>
        </p:nvSpPr>
        <p:spPr>
          <a:xfrm>
            <a:off x="929100" y="978450"/>
            <a:ext cx="3555000" cy="24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 Light"/>
              <a:buNone/>
              <a:defRPr sz="14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 Mono Light"/>
              <a:buNone/>
              <a:defRPr sz="31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 Mono Light"/>
              <a:buNone/>
              <a:defRPr sz="31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 Mono Light"/>
              <a:buNone/>
              <a:defRPr sz="31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 Mono Light"/>
              <a:buNone/>
              <a:defRPr sz="31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 Mono Light"/>
              <a:buNone/>
              <a:defRPr sz="31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 Mono Light"/>
              <a:buNone/>
              <a:defRPr sz="31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 Mono Light"/>
              <a:buNone/>
              <a:defRPr sz="31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 Mono Light"/>
              <a:buNone/>
              <a:defRPr sz="31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RL / CTA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1668050" y="2269200"/>
            <a:ext cx="58080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Mono Light"/>
              <a:buNone/>
              <a:defRPr sz="16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hasCustomPrompt="1" type="title"/>
          </p:nvPr>
        </p:nvSpPr>
        <p:spPr>
          <a:xfrm>
            <a:off x="2170025" y="1840275"/>
            <a:ext cx="4803900" cy="146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9000"/>
              <a:buFont typeface="Roboto Mono Light"/>
              <a:buNone/>
              <a:defRPr sz="9000">
                <a:solidFill>
                  <a:srgbClr val="202124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4"/>
          <p:cNvSpPr txBox="1"/>
          <p:nvPr>
            <p:ph idx="2" type="title"/>
          </p:nvPr>
        </p:nvSpPr>
        <p:spPr>
          <a:xfrm>
            <a:off x="1037250" y="1257225"/>
            <a:ext cx="70695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3" type="title"/>
          </p:nvPr>
        </p:nvSpPr>
        <p:spPr>
          <a:xfrm>
            <a:off x="1037250" y="3302475"/>
            <a:ext cx="70695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  <p:pic>
        <p:nvPicPr>
          <p:cNvPr id="66" name="Google Shape;66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1650" y="4645200"/>
            <a:ext cx="1076850" cy="21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Blue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517250" y="1387525"/>
            <a:ext cx="5565300" cy="23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Yellow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517250" y="1387525"/>
            <a:ext cx="5565300" cy="23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Green">
  <p:cSld name="SECTION_HEADER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2517250" y="1387525"/>
            <a:ext cx="5565300" cy="23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○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■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○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■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○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■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○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■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○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■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○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■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1650" y="4645200"/>
            <a:ext cx="1076850" cy="21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One Column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○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■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○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■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○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■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1650" y="4645200"/>
            <a:ext cx="1076850" cy="21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MAIN_POINT">
    <p:bg>
      <p:bgPr>
        <a:solidFill>
          <a:srgbClr val="20212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856775" y="902275"/>
            <a:ext cx="7430400" cy="3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oboto Mono Light"/>
              <a:buNone/>
              <a:defRPr sz="22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Roboto Mono Light"/>
              <a:buNone/>
              <a:defRPr sz="39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Roboto Mono Light"/>
              <a:buNone/>
              <a:defRPr sz="39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Roboto Mono Light"/>
              <a:buNone/>
              <a:defRPr sz="39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Roboto Mono Light"/>
              <a:buNone/>
              <a:defRPr sz="39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Roboto Mono Light"/>
              <a:buNone/>
              <a:defRPr sz="39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Roboto Mono Light"/>
              <a:buNone/>
              <a:defRPr sz="39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Roboto Mono Light"/>
              <a:buNone/>
              <a:defRPr sz="39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Roboto Mono Light"/>
              <a:buNone/>
              <a:defRPr sz="39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Page List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5437675" y="-125"/>
            <a:ext cx="37062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311700" y="555600"/>
            <a:ext cx="3706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9"/>
          <p:cNvSpPr txBox="1"/>
          <p:nvPr>
            <p:ph idx="1" type="body"/>
          </p:nvPr>
        </p:nvSpPr>
        <p:spPr>
          <a:xfrm>
            <a:off x="311700" y="1389600"/>
            <a:ext cx="3706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○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■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○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■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○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■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  <p:pic>
        <p:nvPicPr>
          <p:cNvPr id="41" name="Google Shape;4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1650" y="4645200"/>
            <a:ext cx="1076850" cy="21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Page Quote">
  <p:cSld name="SECTION_TITLE_AND_DESCRIPTION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/>
          <p:nvPr/>
        </p:nvSpPr>
        <p:spPr>
          <a:xfrm>
            <a:off x="5437675" y="-125"/>
            <a:ext cx="37062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10"/>
          <p:cNvSpPr txBox="1"/>
          <p:nvPr>
            <p:ph type="title"/>
          </p:nvPr>
        </p:nvSpPr>
        <p:spPr>
          <a:xfrm>
            <a:off x="311700" y="555600"/>
            <a:ext cx="3706200" cy="410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 Light"/>
              <a:buNone/>
              <a:defRPr sz="2400"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46" name="Google Shape;46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1650" y="4645200"/>
            <a:ext cx="1076850" cy="21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Char char="●"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857100" y="1621075"/>
            <a:ext cx="4501800" cy="156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Start Your Data Science Journey From You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918950" y="3502375"/>
            <a:ext cx="4118100" cy="51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Mounica Narkedamilli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Systems engineer</a:t>
            </a:r>
            <a:r>
              <a:rPr b="1" lang="en"/>
              <a:t>, TCS</a:t>
            </a:r>
            <a:endParaRPr b="1"/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40849" l="9230" r="9230" t="26085"/>
          <a:stretch/>
        </p:blipFill>
        <p:spPr>
          <a:xfrm>
            <a:off x="5748450" y="4505050"/>
            <a:ext cx="3041649" cy="2856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6312808" y="4782425"/>
            <a:ext cx="24102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India</a:t>
            </a:r>
            <a:endParaRPr sz="105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2350" y="227786"/>
            <a:ext cx="3041650" cy="4053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555600"/>
            <a:ext cx="8239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libraries</a:t>
            </a: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for cleaning and visualizing</a:t>
            </a:r>
            <a:r>
              <a:rPr lang="en"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</a:t>
            </a:r>
            <a:r>
              <a:rPr lang="en"/>
              <a:t>the data set</a:t>
            </a:r>
            <a:endParaRPr/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1389600"/>
            <a:ext cx="4065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BeautifulSoup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NumPy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Pandas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Matplotlib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Seaborn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Plotly</a:t>
            </a:r>
            <a:endParaRPr sz="13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2517250" y="1387525"/>
            <a:ext cx="5565300" cy="23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et's See One Example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title"/>
          </p:nvPr>
        </p:nvSpPr>
        <p:spPr>
          <a:xfrm>
            <a:off x="385350" y="546525"/>
            <a:ext cx="4462800" cy="146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200">
                <a:latin typeface="Roboto Mono"/>
                <a:ea typeface="Roboto Mono"/>
                <a:cs typeface="Roboto Mono"/>
                <a:sym typeface="Roboto Mono"/>
              </a:rPr>
              <a:t>Thank You</a:t>
            </a:r>
            <a:endParaRPr b="1" sz="62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37" name="Google Shape;13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7762" y="0"/>
            <a:ext cx="3816238" cy="508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7"/>
          <p:cNvSpPr txBox="1"/>
          <p:nvPr/>
        </p:nvSpPr>
        <p:spPr>
          <a:xfrm>
            <a:off x="1334900" y="2330075"/>
            <a:ext cx="3723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oogle Sans"/>
              <a:buChar char="-"/>
            </a:pPr>
            <a:r>
              <a:rPr b="1" lang="en" sz="2000">
                <a:solidFill>
                  <a:srgbClr val="202124"/>
                </a:solidFill>
                <a:latin typeface="Roboto Mono"/>
                <a:ea typeface="Roboto Mono"/>
                <a:cs typeface="Roboto Mono"/>
                <a:sym typeface="Roboto Mono"/>
              </a:rPr>
              <a:t>Mounica Narkedamilli</a:t>
            </a:r>
            <a:endParaRPr b="1" sz="20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2517250" y="1387525"/>
            <a:ext cx="5565300" cy="23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r>
              <a:rPr lang="en"/>
              <a:t> 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389600"/>
            <a:ext cx="3694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What is Data Science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How to create your own data set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Cleaning the data set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Visualizing the data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2517250" y="1387525"/>
            <a:ext cx="5565300" cy="23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81650" y="902275"/>
            <a:ext cx="8289300" cy="3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</a:t>
            </a:r>
            <a:r>
              <a:rPr lang="en"/>
              <a:t>Data science is the field of study that combines domain expertise, programming skills, and knowledge of mathematics and statistics to extract meaningful insights from data</a:t>
            </a:r>
            <a:r>
              <a:rPr lang="en"/>
              <a:t>.”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555600"/>
            <a:ext cx="6337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he three important things in Data Science 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389600"/>
            <a:ext cx="4065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Domain knowledge</a:t>
            </a:r>
            <a:r>
              <a:rPr lang="en"/>
              <a:t>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P</a:t>
            </a:r>
            <a:r>
              <a:rPr lang="en"/>
              <a:t>rogramming Languages</a:t>
            </a:r>
            <a:endParaRPr/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Statistics</a:t>
            </a:r>
            <a:endParaRPr b="1" sz="27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2517250" y="1387525"/>
            <a:ext cx="5565300" cy="23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reate Your Own Data Set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555600"/>
            <a:ext cx="6337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Ideas to </a:t>
            </a:r>
            <a:r>
              <a:rPr lang="en"/>
              <a:t>create your own data</a:t>
            </a:r>
            <a:r>
              <a:rPr lang="en"/>
              <a:t> set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389600"/>
            <a:ext cx="4065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Shopping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Exercise </a:t>
            </a:r>
            <a:endParaRPr/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Food orders</a:t>
            </a:r>
            <a:endParaRPr b="1" sz="27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2517250" y="1387525"/>
            <a:ext cx="5565300" cy="23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and Visualizing</a:t>
            </a:r>
            <a:r>
              <a:rPr lang="en" sz="1600">
                <a:solidFill>
                  <a:srgbClr val="5F6368"/>
                </a:solidFill>
              </a:rPr>
              <a:t> </a:t>
            </a:r>
            <a:r>
              <a:rPr lang="en"/>
              <a:t>the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vFest 202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EA4335"/>
      </a:accent2>
      <a:accent3>
        <a:srgbClr val="FBBC04"/>
      </a:accent3>
      <a:accent4>
        <a:srgbClr val="34A853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