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Mono Light"/>
      <p:regular r:id="rId41"/>
      <p:bold r:id="rId42"/>
      <p:italic r:id="rId43"/>
      <p:boldItalic r:id="rId44"/>
    </p:embeddedFont>
    <p:embeddedFont>
      <p:font typeface="Google Sans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MonoLight-bold.fntdata"/><Relationship Id="rId41" Type="http://schemas.openxmlformats.org/officeDocument/2006/relationships/font" Target="fonts/RobotoMonoLight-regular.fntdata"/><Relationship Id="rId44" Type="http://schemas.openxmlformats.org/officeDocument/2006/relationships/font" Target="fonts/RobotoMonoLight-boldItalic.fntdata"/><Relationship Id="rId43" Type="http://schemas.openxmlformats.org/officeDocument/2006/relationships/font" Target="fonts/RobotoMonoLight-italic.fntdata"/><Relationship Id="rId46" Type="http://schemas.openxmlformats.org/officeDocument/2006/relationships/font" Target="fonts/GoogleSans-bold.fntdata"/><Relationship Id="rId45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oogleSans-boldItalic.fntdata"/><Relationship Id="rId47" Type="http://schemas.openxmlformats.org/officeDocument/2006/relationships/font" Target="fonts/GoogleSans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6c2ea51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6c2ea5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0f3d479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0f3d47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0f3d47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0f3d47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0f3d479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60f3d479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0f3d479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0f3d47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cd80f1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7cd80f1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cd80f1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cd80f1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cd80f1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7cd80f1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7cd80f1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7cd80f1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cd80f1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cd80f1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60f3d4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60f3d4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7cd80f1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7cd80f1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7cd80f1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7cd80f1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7cd80f1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7cd80f1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7cd80f1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7cd80f1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cd80f1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7cd80f1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7cd80f1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7cd80f1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7cd80f1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7cd80f1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7cd80f1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7cd80f1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7ed7c3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7ed7c3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60f3d47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60f3d47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6c2ea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6c2ea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0f3d47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0f3d4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60f3d47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60f3d47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60f3d479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60f3d47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60f3d47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60f3d47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60f3d479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60f3d479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7cd80f1b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7cd80f1b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0f3d4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0f3d4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0f3d47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0f3d47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6c2ea51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6c2ea51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0f3d47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0f3d47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0f3d47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0f3d47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0f3d47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0f3d47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baim.org/projects/milli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ebaim.org/resources/contrastcheck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tter.com/miracle_404" TargetMode="External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witter.com/miracle_40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witter.com/miracle_404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ave.webaim.org/extension/" TargetMode="External"/><Relationship Id="rId4" Type="http://schemas.openxmlformats.org/officeDocument/2006/relationships/hyperlink" Target="https://chrome.google.com/webstore/detail/axe-devtools-web-accessib/lhdoppojpmngadmnindnejefpokejbd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.org/TR/wai-aria-practices-1.1/" TargetMode="External"/><Relationship Id="rId4" Type="http://schemas.openxmlformats.org/officeDocument/2006/relationships/hyperlink" Target="https://webaim.org/" TargetMode="External"/><Relationship Id="rId5" Type="http://schemas.openxmlformats.org/officeDocument/2006/relationships/hyperlink" Target="https://explore-a11y.netlify.app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Making the websites accessible - to ALL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Anuradha Kumari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Consultant, Passionate People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India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9250" r="9242" t="0"/>
          <a:stretch/>
        </p:blipFill>
        <p:spPr>
          <a:xfrm>
            <a:off x="5399225" y="0"/>
            <a:ext cx="3744774" cy="4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web a11y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linkClick r:id="rId3"/>
              </a:rPr>
              <a:t>WebAIM - project 1 million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 contains the table of most common accessibility errors for last 3 years - audited by WebAIM 1 million initiative. Check the data at https://webaim.org/projects/million/" id="141" name="Google Shape;141;p27" title="Most common types of accessibility err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7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574625" y="1189500"/>
            <a:ext cx="7876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are making the web inaccessible by not following the standard coding guidelines</a:t>
            </a:r>
            <a:endParaRPr sz="3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these issues?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Low Contrast text - 86.4% errors </a:t>
            </a:r>
            <a:endParaRPr sz="3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64100" y="1389600"/>
            <a:ext cx="70200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Contrast - measure of perceived difference in perceived luminance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29975" y="3038650"/>
            <a:ext cx="4529400" cy="554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Tool - </a:t>
            </a:r>
            <a:r>
              <a:rPr lang="en" sz="2400" u="sng">
                <a:solidFill>
                  <a:srgbClr val="1C3AA9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Contrast checker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67356" l="0" r="68370" t="0"/>
          <a:stretch/>
        </p:blipFill>
        <p:spPr>
          <a:xfrm>
            <a:off x="1275247" y="1444727"/>
            <a:ext cx="3227526" cy="5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2955100" y="3042850"/>
            <a:ext cx="2219400" cy="8100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Graphics, missing label</a:t>
            </a:r>
            <a:endParaRPr sz="2000">
              <a:solidFill>
                <a:srgbClr val="0C0C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" name="Google Shape;165;p31"/>
          <p:cNvCxnSpPr/>
          <p:nvPr/>
        </p:nvCxnSpPr>
        <p:spPr>
          <a:xfrm flipH="1">
            <a:off x="5326900" y="3435550"/>
            <a:ext cx="1091100" cy="12300"/>
          </a:xfrm>
          <a:prstGeom prst="straightConnector1">
            <a:avLst/>
          </a:prstGeom>
          <a:noFill/>
          <a:ln cap="flat" cmpd="sng" w="76200">
            <a:solidFill>
              <a:srgbClr val="0005D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" name="Google Shape;166;p31"/>
          <p:cNvSpPr txBox="1"/>
          <p:nvPr/>
        </p:nvSpPr>
        <p:spPr>
          <a:xfrm>
            <a:off x="6662350" y="3074701"/>
            <a:ext cx="18801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As read by screen readers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4">
            <a:alphaModFix/>
          </a:blip>
          <a:srcRect b="0" l="26282" r="25721" t="0"/>
          <a:stretch/>
        </p:blipFill>
        <p:spPr>
          <a:xfrm>
            <a:off x="6890944" y="688678"/>
            <a:ext cx="1566976" cy="18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/>
          <p:nvPr/>
        </p:nvSpPr>
        <p:spPr>
          <a:xfrm rot="10800000">
            <a:off x="1427540" y="2995071"/>
            <a:ext cx="510678" cy="43124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3912" y="21600"/>
                </a:lnTo>
                <a:lnTo>
                  <a:pt x="3912" y="8685"/>
                </a:lnTo>
                <a:lnTo>
                  <a:pt x="0" y="8685"/>
                </a:lnTo>
                <a:lnTo>
                  <a:pt x="0" y="21600"/>
                </a:lnTo>
                <a:close/>
                <a:moveTo>
                  <a:pt x="21563" y="9738"/>
                </a:moveTo>
                <a:cubicBezTo>
                  <a:pt x="21563" y="8562"/>
                  <a:pt x="20664" y="7571"/>
                  <a:pt x="19597" y="7571"/>
                </a:cubicBezTo>
                <a:lnTo>
                  <a:pt x="13420" y="7571"/>
                </a:lnTo>
                <a:lnTo>
                  <a:pt x="14375" y="2620"/>
                </a:lnTo>
                <a:lnTo>
                  <a:pt x="14431" y="2269"/>
                </a:lnTo>
                <a:cubicBezTo>
                  <a:pt x="14431" y="1815"/>
                  <a:pt x="14263" y="1403"/>
                  <a:pt x="14001" y="1114"/>
                </a:cubicBezTo>
                <a:lnTo>
                  <a:pt x="12953" y="0"/>
                </a:lnTo>
                <a:lnTo>
                  <a:pt x="6495" y="7117"/>
                </a:lnTo>
                <a:cubicBezTo>
                  <a:pt x="6121" y="7509"/>
                  <a:pt x="5915" y="8046"/>
                  <a:pt x="5915" y="8623"/>
                </a:cubicBezTo>
                <a:lnTo>
                  <a:pt x="5915" y="19393"/>
                </a:lnTo>
                <a:cubicBezTo>
                  <a:pt x="5915" y="20568"/>
                  <a:pt x="6813" y="21559"/>
                  <a:pt x="7880" y="21559"/>
                </a:cubicBezTo>
                <a:lnTo>
                  <a:pt x="16696" y="21559"/>
                </a:lnTo>
                <a:cubicBezTo>
                  <a:pt x="17482" y="21559"/>
                  <a:pt x="18231" y="21022"/>
                  <a:pt x="18493" y="20218"/>
                </a:cubicBezTo>
                <a:lnTo>
                  <a:pt x="21450" y="12585"/>
                </a:lnTo>
                <a:cubicBezTo>
                  <a:pt x="21563" y="12358"/>
                  <a:pt x="21600" y="12069"/>
                  <a:pt x="21600" y="11759"/>
                </a:cubicBezTo>
                <a:lnTo>
                  <a:pt x="21600" y="9738"/>
                </a:lnTo>
                <a:lnTo>
                  <a:pt x="21563" y="9738"/>
                </a:lnTo>
                <a:close/>
              </a:path>
            </a:pathLst>
          </a:custGeom>
          <a:solidFill>
            <a:srgbClr val="E942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r>
              <a:t/>
            </a:r>
            <a:endParaRPr b="0" i="0" sz="1100" u="none" cap="none" strike="noStrike">
              <a:solidFill>
                <a:srgbClr val="EA433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Text alternative - 60.6% errors 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0" t="67356"/>
          <a:stretch/>
        </p:blipFill>
        <p:spPr>
          <a:xfrm>
            <a:off x="428625" y="569074"/>
            <a:ext cx="8215313" cy="4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657225" y="3159297"/>
            <a:ext cx="4793400" cy="9135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Graphics, Inclusive components book by Heydon Pickering</a:t>
            </a:r>
            <a:endParaRPr sz="1900">
              <a:solidFill>
                <a:srgbClr val="0C0C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6" name="Google Shape;176;p32"/>
          <p:cNvCxnSpPr/>
          <p:nvPr/>
        </p:nvCxnSpPr>
        <p:spPr>
          <a:xfrm flipH="1">
            <a:off x="5646850" y="3550650"/>
            <a:ext cx="839400" cy="6300"/>
          </a:xfrm>
          <a:prstGeom prst="straightConnector1">
            <a:avLst/>
          </a:prstGeom>
          <a:noFill/>
          <a:ln cap="flat" cmpd="sng" w="76200">
            <a:solidFill>
              <a:srgbClr val="0005D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32"/>
          <p:cNvSpPr txBox="1"/>
          <p:nvPr/>
        </p:nvSpPr>
        <p:spPr>
          <a:xfrm>
            <a:off x="6805219" y="3256266"/>
            <a:ext cx="1880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As read by screen readers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710784" y="1757747"/>
            <a:ext cx="18801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00"/>
              <a:buFont typeface="Roboto Mono"/>
              <a:buChar char="➔"/>
            </a:pPr>
            <a:r>
              <a:rPr lang="en" sz="19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Book name</a:t>
            </a:r>
            <a:endParaRPr sz="1900">
              <a:solidFill>
                <a:srgbClr val="0C0C0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00"/>
              <a:buFont typeface="Roboto Mono"/>
              <a:buChar char="➔"/>
            </a:pPr>
            <a:r>
              <a:rPr lang="en" sz="1900">
                <a:solidFill>
                  <a:srgbClr val="0C0C0C"/>
                </a:solidFill>
                <a:latin typeface="Roboto Mono"/>
                <a:ea typeface="Roboto Mono"/>
                <a:cs typeface="Roboto Mono"/>
                <a:sym typeface="Roboto Mono"/>
              </a:rPr>
              <a:t>Author name</a:t>
            </a:r>
            <a:endParaRPr sz="1900">
              <a:solidFill>
                <a:srgbClr val="0C0C0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 b="0" l="26282" r="25721" t="0"/>
          <a:stretch/>
        </p:blipFill>
        <p:spPr>
          <a:xfrm>
            <a:off x="6776644" y="1126828"/>
            <a:ext cx="1622708" cy="1900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/>
          <p:nvPr/>
        </p:nvSpPr>
        <p:spPr>
          <a:xfrm>
            <a:off x="3098063" y="1934316"/>
            <a:ext cx="569160" cy="4569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3912" y="21600"/>
                </a:lnTo>
                <a:lnTo>
                  <a:pt x="3912" y="8685"/>
                </a:lnTo>
                <a:lnTo>
                  <a:pt x="0" y="8685"/>
                </a:lnTo>
                <a:lnTo>
                  <a:pt x="0" y="21600"/>
                </a:lnTo>
                <a:close/>
                <a:moveTo>
                  <a:pt x="21563" y="9738"/>
                </a:moveTo>
                <a:cubicBezTo>
                  <a:pt x="21563" y="8562"/>
                  <a:pt x="20664" y="7571"/>
                  <a:pt x="19597" y="7571"/>
                </a:cubicBezTo>
                <a:lnTo>
                  <a:pt x="13420" y="7571"/>
                </a:lnTo>
                <a:lnTo>
                  <a:pt x="14375" y="2620"/>
                </a:lnTo>
                <a:lnTo>
                  <a:pt x="14431" y="2269"/>
                </a:lnTo>
                <a:cubicBezTo>
                  <a:pt x="14431" y="1815"/>
                  <a:pt x="14263" y="1403"/>
                  <a:pt x="14001" y="1114"/>
                </a:cubicBezTo>
                <a:lnTo>
                  <a:pt x="12953" y="0"/>
                </a:lnTo>
                <a:lnTo>
                  <a:pt x="6495" y="7117"/>
                </a:lnTo>
                <a:cubicBezTo>
                  <a:pt x="6121" y="7509"/>
                  <a:pt x="5915" y="8046"/>
                  <a:pt x="5915" y="8623"/>
                </a:cubicBezTo>
                <a:lnTo>
                  <a:pt x="5915" y="19393"/>
                </a:lnTo>
                <a:cubicBezTo>
                  <a:pt x="5915" y="20568"/>
                  <a:pt x="6813" y="21559"/>
                  <a:pt x="7880" y="21559"/>
                </a:cubicBezTo>
                <a:lnTo>
                  <a:pt x="16696" y="21559"/>
                </a:lnTo>
                <a:cubicBezTo>
                  <a:pt x="17482" y="21559"/>
                  <a:pt x="18231" y="21022"/>
                  <a:pt x="18493" y="20218"/>
                </a:cubicBezTo>
                <a:lnTo>
                  <a:pt x="21450" y="12585"/>
                </a:lnTo>
                <a:cubicBezTo>
                  <a:pt x="21563" y="12358"/>
                  <a:pt x="21600" y="12069"/>
                  <a:pt x="21600" y="11759"/>
                </a:cubicBezTo>
                <a:lnTo>
                  <a:pt x="21600" y="9738"/>
                </a:lnTo>
                <a:lnTo>
                  <a:pt x="21563" y="9738"/>
                </a:lnTo>
                <a:close/>
              </a:path>
            </a:pathLst>
          </a:custGeom>
          <a:solidFill>
            <a:srgbClr val="31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Always</a:t>
            </a:r>
            <a:r>
              <a:rPr lang="en" sz="3200"/>
              <a:t> add alt for images</a:t>
            </a:r>
            <a:endParaRPr sz="3200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64100" y="1389600"/>
            <a:ext cx="84354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" sz="2600">
                <a:solidFill>
                  <a:schemeClr val="dk1"/>
                </a:solidFill>
              </a:rPr>
              <a:t>&lt;img </a:t>
            </a:r>
            <a:r>
              <a:rPr b="1" lang="en" sz="2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alt=”describe the image here if image is informative”</a:t>
            </a:r>
            <a:r>
              <a:rPr lang="en" sz="2600">
                <a:solidFill>
                  <a:schemeClr val="dk1"/>
                </a:solidFill>
              </a:rPr>
              <a:t> src=”” /&gt;</a:t>
            </a:r>
            <a:br>
              <a:rPr lang="en" sz="2600">
                <a:solidFill>
                  <a:schemeClr val="dk1"/>
                </a:solidFill>
              </a:rPr>
            </a:br>
            <a:endParaRPr sz="5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" sz="2600">
                <a:solidFill>
                  <a:schemeClr val="dk1"/>
                </a:solidFill>
              </a:rPr>
              <a:t>if image is decorative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&lt;img </a:t>
            </a:r>
            <a:r>
              <a:rPr b="1" lang="en" sz="2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alt=””</a:t>
            </a:r>
            <a:r>
              <a:rPr lang="en" sz="2600">
                <a:solidFill>
                  <a:schemeClr val="dk1"/>
                </a:solidFill>
              </a:rPr>
              <a:t> src=”” /&gt;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Form Input labels - 54.4% errors</a:t>
            </a:r>
            <a:endParaRPr sz="3200"/>
          </a:p>
        </p:txBody>
      </p:sp>
      <p:sp>
        <p:nvSpPr>
          <p:cNvPr id="192" name="Google Shape;192;p34"/>
          <p:cNvSpPr txBox="1"/>
          <p:nvPr/>
        </p:nvSpPr>
        <p:spPr>
          <a:xfrm>
            <a:off x="666150" y="1775800"/>
            <a:ext cx="3159900" cy="41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 </a:t>
            </a:r>
            <a:r>
              <a:rPr i="1" lang="en" sz="1600">
                <a:solidFill>
                  <a:srgbClr val="999999"/>
                </a:solidFill>
              </a:rPr>
              <a:t>Email address</a:t>
            </a:r>
            <a:endParaRPr i="1" sz="1600">
              <a:solidFill>
                <a:srgbClr val="999999"/>
              </a:solidFill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666150" y="2690200"/>
            <a:ext cx="3159900" cy="412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 </a:t>
            </a:r>
            <a:r>
              <a:rPr i="1" lang="en" sz="1600">
                <a:solidFill>
                  <a:srgbClr val="999999"/>
                </a:solidFill>
              </a:rPr>
              <a:t>Password</a:t>
            </a:r>
            <a:endParaRPr i="1" sz="1600">
              <a:solidFill>
                <a:srgbClr val="999999"/>
              </a:solidFill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2907250" y="1397550"/>
            <a:ext cx="1143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sz="13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2963350" y="2297800"/>
            <a:ext cx="1030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endParaRPr sz="13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666150" y="3287725"/>
            <a:ext cx="3067200" cy="48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SIGN UP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571775" y="1374650"/>
            <a:ext cx="174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Email address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571775" y="2283650"/>
            <a:ext cx="2511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Password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(min 8 chars)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7900" y="479400"/>
            <a:ext cx="505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Topics we will cover:</a:t>
            </a:r>
            <a:endParaRPr sz="34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64100" y="1389600"/>
            <a:ext cx="696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What is accessibility?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State of web accessibility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Tips to create accessible websites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Always label inputs</a:t>
            </a:r>
            <a:endParaRPr sz="3200"/>
          </a:p>
        </p:txBody>
      </p:sp>
      <p:sp>
        <p:nvSpPr>
          <p:cNvPr id="204" name="Google Shape;204;p35"/>
          <p:cNvSpPr txBox="1"/>
          <p:nvPr/>
        </p:nvSpPr>
        <p:spPr>
          <a:xfrm>
            <a:off x="546575" y="1533750"/>
            <a:ext cx="79887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&lt;label&gt;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Email address: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&lt;input type=”email” placeholder=”Email address” /&gt;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Always label inputs</a:t>
            </a:r>
            <a:endParaRPr sz="3200"/>
          </a:p>
        </p:txBody>
      </p:sp>
      <p:sp>
        <p:nvSpPr>
          <p:cNvPr id="210" name="Google Shape;210;p36"/>
          <p:cNvSpPr txBox="1"/>
          <p:nvPr/>
        </p:nvSpPr>
        <p:spPr>
          <a:xfrm>
            <a:off x="546575" y="1370875"/>
            <a:ext cx="79464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&lt;label 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for=”email”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Email address: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&lt;input type=”email” 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name=”email”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placeholder=”Email address” /&gt;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Visually hidden labels - HTML</a:t>
            </a:r>
            <a:endParaRPr sz="3200"/>
          </a:p>
        </p:txBody>
      </p:sp>
      <p:sp>
        <p:nvSpPr>
          <p:cNvPr id="216" name="Google Shape;216;p37"/>
          <p:cNvSpPr txBox="1"/>
          <p:nvPr/>
        </p:nvSpPr>
        <p:spPr>
          <a:xfrm>
            <a:off x="546575" y="1370875"/>
            <a:ext cx="79464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&lt;label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for=”email”</a:t>
            </a:r>
            <a:r>
              <a:rPr b="1"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class=”sr-only”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Email address: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&lt;input type=”email”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name=”email”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placeholder=”Email address” /&gt;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Visually hidden labels - CSS</a:t>
            </a:r>
            <a:endParaRPr sz="3200"/>
          </a:p>
        </p:txBody>
      </p:sp>
      <p:sp>
        <p:nvSpPr>
          <p:cNvPr id="222" name="Google Shape;222;p38"/>
          <p:cNvSpPr txBox="1"/>
          <p:nvPr/>
        </p:nvSpPr>
        <p:spPr>
          <a:xfrm>
            <a:off x="546575" y="1370875"/>
            <a:ext cx="7946400" cy="301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.sr-only {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clip: rect(1px, 1px, 1px, 1px);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-webkit-clip-path: inset(50%);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clip-path: inset(50%);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height: 1px; width: 1px;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overflow: hidden;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position: absolute;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white-space: nowrap;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Empty links - 51.3 % errors</a:t>
            </a:r>
            <a:endParaRPr sz="3200"/>
          </a:p>
        </p:txBody>
      </p:sp>
      <p:sp>
        <p:nvSpPr>
          <p:cNvPr id="228" name="Google Shape;228;p39"/>
          <p:cNvSpPr txBox="1"/>
          <p:nvPr/>
        </p:nvSpPr>
        <p:spPr>
          <a:xfrm>
            <a:off x="546575" y="1447075"/>
            <a:ext cx="79464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&lt;a href="</a:t>
            </a:r>
            <a:r>
              <a:rPr lang="en" sz="2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https://twitter.com/miracle_404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 &lt;i class="</a:t>
            </a: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twitter-icon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"&gt;&lt;/i&gt;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9" name="Google Shape;229;p39" title="twitter, linkedin and github ic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3104875"/>
            <a:ext cx="3676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87900" y="403200"/>
            <a:ext cx="86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Provide text for image only links/buttons</a:t>
            </a:r>
            <a:endParaRPr sz="3200"/>
          </a:p>
        </p:txBody>
      </p:sp>
      <p:sp>
        <p:nvSpPr>
          <p:cNvPr id="235" name="Google Shape;235;p40"/>
          <p:cNvSpPr txBox="1"/>
          <p:nvPr/>
        </p:nvSpPr>
        <p:spPr>
          <a:xfrm>
            <a:off x="546575" y="1447075"/>
            <a:ext cx="7946400" cy="28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&lt;a href="</a:t>
            </a:r>
            <a:r>
              <a:rPr lang="en" sz="2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https://twitter.com/miracle_404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 &lt;i </a:t>
            </a: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aria-hidden=”true”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class="twitter-icon"&gt;&lt;/i&gt;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&lt;span class=”sr-only”&gt; twitter &lt;/span&gt;</a:t>
            </a:r>
            <a:endParaRPr b="1" sz="2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87900" y="403200"/>
            <a:ext cx="86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Provide text for image only links/buttons</a:t>
            </a:r>
            <a:endParaRPr sz="3200"/>
          </a:p>
        </p:txBody>
      </p:sp>
      <p:sp>
        <p:nvSpPr>
          <p:cNvPr id="241" name="Google Shape;241;p41"/>
          <p:cNvSpPr txBox="1"/>
          <p:nvPr/>
        </p:nvSpPr>
        <p:spPr>
          <a:xfrm>
            <a:off x="546575" y="1447075"/>
            <a:ext cx="79464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&lt;a href="</a:t>
            </a:r>
            <a:r>
              <a:rPr lang="en" sz="2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https://twitter.com/miracle_404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aria-label=”twitter”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  &lt;i aria-hidden=”true” class="</a:t>
            </a: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twitter-icon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"&gt;&lt;/i&gt;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87900" y="403200"/>
            <a:ext cx="86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Document Language - 28.9 % errors</a:t>
            </a:r>
            <a:endParaRPr sz="3200"/>
          </a:p>
        </p:txBody>
      </p:sp>
      <p:sp>
        <p:nvSpPr>
          <p:cNvPr id="247" name="Google Shape;247;p42"/>
          <p:cNvSpPr txBox="1"/>
          <p:nvPr/>
        </p:nvSpPr>
        <p:spPr>
          <a:xfrm>
            <a:off x="546575" y="1447075"/>
            <a:ext cx="79464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&lt;element lang="language_code"&gt;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546575" y="2431450"/>
            <a:ext cx="79464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&lt;html 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lang=”en”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&gt; … &lt;/html&gt;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546575" y="3422050"/>
            <a:ext cx="79464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&lt;section </a:t>
            </a:r>
            <a:r>
              <a:rPr b="1" lang="en" sz="2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lang=”es”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&gt; … &lt;/section&gt;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Helpful Tools and extensions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Chrome</a:t>
            </a:r>
            <a:r>
              <a:rPr lang="en" sz="260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3200"/>
              <a:t>DevTools features</a:t>
            </a:r>
            <a:endParaRPr sz="3200"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464100" y="1389600"/>
            <a:ext cx="809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Lighthouse - accessibility audit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Accessibility pane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Accessibility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Browser extensions</a:t>
            </a:r>
            <a:endParaRPr sz="3200"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464100" y="1389600"/>
            <a:ext cx="809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Wave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Axe devTools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/>
        </p:nvSpPr>
        <p:spPr>
          <a:xfrm>
            <a:off x="574625" y="1341900"/>
            <a:ext cx="787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 on the learnings,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Spread the awareness</a:t>
            </a:r>
            <a:endParaRPr sz="3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574625" y="1341900"/>
            <a:ext cx="7876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Let’s make the web more accessible and inclusive for everyone</a:t>
            </a:r>
            <a:endParaRPr sz="3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Resources</a:t>
            </a:r>
            <a:endParaRPr sz="3200"/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464100" y="1389600"/>
            <a:ext cx="809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WAI-ARIA Authoring practices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WebAIM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Explore web accessibility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475300" y="1039675"/>
            <a:ext cx="40452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Accessibility</a:t>
            </a:r>
            <a:endParaRPr sz="3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551500" y="3049875"/>
            <a:ext cx="4045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11 Y</a:t>
            </a:r>
            <a:endParaRPr sz="4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>
            <a:off x="4493550" y="2442800"/>
            <a:ext cx="8700" cy="60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9"/>
          <p:cNvCxnSpPr/>
          <p:nvPr/>
        </p:nvCxnSpPr>
        <p:spPr>
          <a:xfrm rot="10800000">
            <a:off x="3083875" y="1926775"/>
            <a:ext cx="0" cy="53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9"/>
          <p:cNvCxnSpPr/>
          <p:nvPr/>
        </p:nvCxnSpPr>
        <p:spPr>
          <a:xfrm>
            <a:off x="3095675" y="2442800"/>
            <a:ext cx="2666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9"/>
          <p:cNvCxnSpPr/>
          <p:nvPr/>
        </p:nvCxnSpPr>
        <p:spPr>
          <a:xfrm rot="10800000">
            <a:off x="5761775" y="1926775"/>
            <a:ext cx="0" cy="53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426950" y="1494300"/>
            <a:ext cx="617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Making resources and services </a:t>
            </a:r>
            <a:r>
              <a:rPr lang="en" sz="3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usable </a:t>
            </a: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by </a:t>
            </a:r>
            <a:r>
              <a:rPr lang="en" sz="3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everyone</a:t>
            </a:r>
            <a:endParaRPr sz="3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World Health Organisation" id="113" name="Google Shape;113;p22" title="WHO"/>
          <p:cNvSpPr txBox="1"/>
          <p:nvPr/>
        </p:nvSpPr>
        <p:spPr>
          <a:xfrm>
            <a:off x="817350" y="579900"/>
            <a:ext cx="74445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15%</a:t>
            </a: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of world’s population lives with some form of disability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318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Char char="-"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WHO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 Types of disabilities:</a:t>
            </a:r>
            <a:endParaRPr sz="32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64100" y="1389600"/>
            <a:ext cx="5967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Visual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Auditory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Motor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Cognitive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7708" l="13437" r="13851" t="5486"/>
          <a:stretch/>
        </p:blipFill>
        <p:spPr>
          <a:xfrm>
            <a:off x="5451150" y="1368975"/>
            <a:ext cx="3094501" cy="24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87900" y="403200"/>
            <a:ext cx="746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Multiple Ways to access Web</a:t>
            </a:r>
            <a:endParaRPr sz="32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64100" y="1389600"/>
            <a:ext cx="5967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Keyboard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Screen Readers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Switch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Magnifiers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